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6" r:id="rId4"/>
    <p:sldId id="277" r:id="rId5"/>
    <p:sldId id="275" r:id="rId6"/>
    <p:sldId id="272" r:id="rId7"/>
    <p:sldId id="273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6175" autoAdjust="0"/>
  </p:normalViewPr>
  <p:slideViewPr>
    <p:cSldViewPr>
      <p:cViewPr varScale="1">
        <p:scale>
          <a:sx n="100" d="100"/>
          <a:sy n="100" d="100"/>
        </p:scale>
        <p:origin x="19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this session, we start to Module #2 on Software Testing Fundamentals.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module, we cover the basics of software testing, including the following subjects: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#1 - Software Problem Management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#2 - Software Test Design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#3 - Software Test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Software Test Design -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 Software Test Design Basics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Test Design Principles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Test Case Templates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Testing Myths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Testing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Software Test Case Design Basics - I</a:t>
            </a:r>
            <a:endParaRPr lang="en-US" altLang="en-US" sz="1200" dirty="0" smtClean="0"/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Software test design is an important task for test engineers.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A good test engineer always know:</a:t>
            </a:r>
          </a:p>
          <a:p>
            <a:pPr marL="285750" indent="-285750">
              <a:buFont typeface="Wingdings"/>
              <a:buChar char="à"/>
            </a:pPr>
            <a:r>
              <a:rPr lang="en-US" altLang="en-US" sz="1200" dirty="0" smtClean="0"/>
              <a:t>How to come out quality test cases and </a:t>
            </a:r>
          </a:p>
          <a:p>
            <a:pPr marL="285750" indent="-285750">
              <a:buFont typeface="Wingdings"/>
              <a:buChar char="à"/>
            </a:pPr>
            <a:r>
              <a:rPr lang="en-US" altLang="en-US" sz="1200" dirty="0" smtClean="0"/>
              <a:t>How to Perform effective tests to uncover as many as bugs in a very tight schedule.</a:t>
            </a:r>
            <a:br>
              <a:rPr lang="en-US" altLang="en-US" sz="1200" dirty="0" smtClean="0"/>
            </a:br>
            <a:endParaRPr lang="en-US" altLang="en-US" sz="1200" dirty="0" smtClean="0"/>
          </a:p>
          <a:p>
            <a:r>
              <a:rPr lang="en-US" altLang="en-US" sz="1200" dirty="0" smtClean="0"/>
              <a:t>What do you need to come out an effective test set ?</a:t>
            </a:r>
          </a:p>
          <a:p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Choose a good test model and an effective testing method</a:t>
            </a:r>
            <a:br>
              <a:rPr lang="en-US" altLang="en-US" sz="1200" dirty="0" smtClean="0"/>
            </a:br>
            <a:r>
              <a:rPr lang="en-US" altLang="en-US" sz="1200" dirty="0" smtClean="0"/>
              <a:t>- Apply a well-defined test criteria</a:t>
            </a:r>
            <a:br>
              <a:rPr lang="en-US" altLang="en-US" sz="1200" dirty="0" smtClean="0"/>
            </a:br>
            <a:r>
              <a:rPr lang="en-US" altLang="en-US" sz="1200" dirty="0" smtClean="0"/>
              <a:t>- Generate a cost-effective test set based on the selected test criteria</a:t>
            </a:r>
            <a:br>
              <a:rPr lang="en-US" altLang="en-US" sz="1200" dirty="0" smtClean="0"/>
            </a:br>
            <a:r>
              <a:rPr lang="en-US" altLang="en-US" sz="1200" dirty="0" smtClean="0"/>
              <a:t>- Write a good test case specification document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Software Test Case Design Basics- II</a:t>
            </a:r>
            <a:endParaRPr lang="en-US" sz="1200" b="1" kern="1200" dirty="0" smtClean="0">
              <a:solidFill>
                <a:schemeClr val="tx2"/>
              </a:solidFill>
            </a:endParaRPr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What is a good test case?</a:t>
            </a:r>
          </a:p>
          <a:p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   It must have a high probability to discover a software error</a:t>
            </a:r>
          </a:p>
          <a:p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-    It is designed to aim at a specific test requirement</a:t>
            </a:r>
            <a:br>
              <a:rPr lang="en-US" altLang="en-US" sz="1200" dirty="0" smtClean="0"/>
            </a:br>
            <a:endParaRPr lang="en-US" altLang="en-US" sz="1200" dirty="0" smtClean="0"/>
          </a:p>
          <a:p>
            <a:pPr marL="285750" indent="-285750">
              <a:buFontTx/>
              <a:buChar char="-"/>
            </a:pPr>
            <a:r>
              <a:rPr lang="en-US" altLang="en-US" sz="1200" dirty="0" smtClean="0"/>
              <a:t>It is generated by following an effective test method</a:t>
            </a:r>
          </a:p>
          <a:p>
            <a:pPr marL="285750" indent="-285750">
              <a:buFontTx/>
              <a:buChar char="-"/>
            </a:pPr>
            <a:endParaRPr lang="en-US" altLang="en-US" sz="1200" dirty="0" smtClean="0"/>
          </a:p>
          <a:p>
            <a:pPr marL="285750" indent="-285750">
              <a:buFontTx/>
              <a:buChar char="-"/>
            </a:pPr>
            <a:r>
              <a:rPr lang="en-US" altLang="en-US" sz="1200" dirty="0" smtClean="0"/>
              <a:t>It must be well documented and easily tracked</a:t>
            </a:r>
            <a:br>
              <a:rPr lang="en-US" altLang="en-US" sz="1200" dirty="0" smtClean="0"/>
            </a:br>
            <a:endParaRPr lang="en-US" altLang="en-US" sz="1200" dirty="0" smtClean="0"/>
          </a:p>
          <a:p>
            <a:pPr marL="285750" indent="-285750">
              <a:buFontTx/>
              <a:buChar char="-"/>
            </a:pPr>
            <a:r>
              <a:rPr lang="en-US" altLang="en-US" sz="1200" dirty="0" smtClean="0"/>
              <a:t>It is easy to be performed and simple to spot the expected results</a:t>
            </a:r>
            <a:br>
              <a:rPr lang="en-US" altLang="en-US" sz="1200" dirty="0" smtClean="0"/>
            </a:br>
            <a:endParaRPr lang="en-US" altLang="en-US" sz="1200" dirty="0" smtClean="0"/>
          </a:p>
          <a:p>
            <a:pPr marL="285750" indent="-285750">
              <a:buFontTx/>
              <a:buChar char="-"/>
            </a:pPr>
            <a:r>
              <a:rPr lang="en-US" altLang="en-US" sz="1200" dirty="0" smtClean="0"/>
              <a:t>It avoids the redundancy of test cases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Software Test Case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r>
              <a:rPr lang="en-US" altLang="en-US" sz="1200" dirty="0" smtClean="0"/>
              <a:t>What content should be included in a test case?</a:t>
            </a:r>
          </a:p>
          <a:p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Test Case ID:			Test Item: </a:t>
            </a:r>
            <a:br>
              <a:rPr lang="en-US" altLang="en-US" sz="1200" dirty="0" smtClean="0"/>
            </a:br>
            <a:r>
              <a:rPr lang="en-US" altLang="en-US" sz="1200" dirty="0" smtClean="0"/>
              <a:t>Wrote By:(tester name)		Documented Date:</a:t>
            </a:r>
            <a:br>
              <a:rPr lang="en-US" altLang="en-US" sz="1200" dirty="0" smtClean="0"/>
            </a:br>
            <a:endParaRPr lang="en-US" altLang="en-US" sz="1200" dirty="0" smtClean="0"/>
          </a:p>
          <a:p>
            <a:r>
              <a:rPr lang="en-US" altLang="en-US" sz="1200" dirty="0" smtClean="0"/>
              <a:t>Test Type:			Test Suite#:</a:t>
            </a:r>
          </a:p>
          <a:p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Product Name:		Release &amp; Version No.: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Test case description:		Operation procedure: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Pre-conditions:		Post-conditions: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Inputs data and/or events:	Expected output data &amp; events:</a:t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Required test scripts: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en-US" sz="1400" i="1" dirty="0" smtClean="0"/>
              <a:t>Software</a:t>
            </a:r>
            <a:r>
              <a:rPr lang="en-US" sz="1400" i="1" baseline="0" dirty="0" smtClean="0"/>
              <a:t> </a:t>
            </a:r>
            <a:r>
              <a:rPr lang="en-US" sz="1400" i="1" dirty="0" smtClean="0"/>
              <a:t>Test Design Principles:</a:t>
            </a:r>
          </a:p>
          <a:p>
            <a:pPr algn="l">
              <a:buFontTx/>
              <a:buNone/>
            </a:pPr>
            <a:endParaRPr lang="en-US" sz="1400" i="1" dirty="0" smtClean="0"/>
          </a:p>
          <a:p>
            <a:pPr algn="l">
              <a:buFontTx/>
              <a:buChar char="•"/>
            </a:pPr>
            <a:r>
              <a:rPr lang="en-US" sz="1400" i="1" dirty="0" smtClean="0"/>
              <a:t>Principle #1: Complete testing is impossible.</a:t>
            </a:r>
          </a:p>
          <a:p>
            <a:pPr algn="l">
              <a:buFontTx/>
              <a:buChar char="•"/>
            </a:pPr>
            <a:endParaRPr lang="en-US" sz="1400" i="1" dirty="0" smtClean="0"/>
          </a:p>
          <a:p>
            <a:pPr algn="l">
              <a:buFontTx/>
              <a:buChar char="•"/>
            </a:pPr>
            <a:r>
              <a:rPr lang="en-US" sz="1400" i="1" dirty="0" smtClean="0"/>
              <a:t>Principle #2: Software testing is not simple.</a:t>
            </a:r>
          </a:p>
          <a:p>
            <a:pPr lvl="1" algn="l">
              <a:buFontTx/>
              <a:buChar char="•"/>
            </a:pPr>
            <a:r>
              <a:rPr lang="en-US" sz="1400" i="1" dirty="0" smtClean="0"/>
              <a:t>Reasons: </a:t>
            </a:r>
          </a:p>
          <a:p>
            <a:pPr lvl="2" algn="l">
              <a:buFontTx/>
              <a:buChar char="•"/>
            </a:pPr>
            <a:r>
              <a:rPr lang="en-US" sz="1400" i="1" dirty="0" smtClean="0"/>
              <a:t>Quality testing requires testers to understand a system/product completely</a:t>
            </a:r>
          </a:p>
          <a:p>
            <a:pPr lvl="2" algn="l">
              <a:buFontTx/>
              <a:buChar char="•"/>
            </a:pPr>
            <a:r>
              <a:rPr lang="en-US" sz="1400" i="1" dirty="0" smtClean="0"/>
              <a:t>Quality testing needs adequate test set, and efficient testing methods</a:t>
            </a:r>
          </a:p>
          <a:p>
            <a:pPr lvl="2" algn="l">
              <a:buFontTx/>
              <a:buChar char="•"/>
            </a:pPr>
            <a:r>
              <a:rPr lang="en-US" sz="1400" i="1" dirty="0" smtClean="0"/>
              <a:t>A very tight schedule and lack of test tools.</a:t>
            </a:r>
          </a:p>
          <a:p>
            <a:pPr algn="l">
              <a:buFontTx/>
              <a:buChar char="•"/>
            </a:pPr>
            <a:endParaRPr lang="en-US" sz="1400" i="1" dirty="0" smtClean="0"/>
          </a:p>
          <a:p>
            <a:pPr algn="l">
              <a:buFontTx/>
              <a:buChar char="•"/>
            </a:pPr>
            <a:r>
              <a:rPr lang="en-US" sz="1400" i="1" dirty="0" smtClean="0"/>
              <a:t>Principle #3: Testing is risk-based.</a:t>
            </a:r>
          </a:p>
          <a:p>
            <a:pPr algn="l">
              <a:buFontTx/>
              <a:buChar char="•"/>
            </a:pPr>
            <a:endParaRPr lang="en-US" sz="1400" i="1" dirty="0" smtClean="0"/>
          </a:p>
          <a:p>
            <a:pPr algn="l">
              <a:buFontTx/>
              <a:buChar char="•"/>
            </a:pPr>
            <a:r>
              <a:rPr lang="en-US" sz="1400" i="1" dirty="0" smtClean="0"/>
              <a:t>Principle #4: Testing must be planned.</a:t>
            </a:r>
          </a:p>
          <a:p>
            <a:pPr algn="l">
              <a:buFontTx/>
              <a:buChar char="•"/>
            </a:pPr>
            <a:endParaRPr lang="en-US" sz="1400" i="1" dirty="0" smtClean="0"/>
          </a:p>
          <a:p>
            <a:pPr algn="l">
              <a:buFontTx/>
              <a:buChar char="•"/>
            </a:pPr>
            <a:r>
              <a:rPr lang="en-US" sz="1400" i="1" dirty="0" smtClean="0"/>
              <a:t>Principle #5: Testing requires independence.</a:t>
            </a:r>
          </a:p>
          <a:p>
            <a:pPr algn="l">
              <a:buFontTx/>
              <a:buChar char="•"/>
            </a:pPr>
            <a:endParaRPr lang="en-US" sz="1400" i="1" dirty="0" smtClean="0"/>
          </a:p>
          <a:p>
            <a:pPr algn="l">
              <a:buFontTx/>
              <a:buChar char="•"/>
            </a:pPr>
            <a:r>
              <a:rPr lang="en-US" sz="1400" i="1" dirty="0" smtClean="0"/>
              <a:t>Principle #6: Quality software testing depends on:</a:t>
            </a:r>
          </a:p>
          <a:p>
            <a:pPr lvl="2" algn="l">
              <a:buFontTx/>
              <a:buChar char="•"/>
            </a:pPr>
            <a:r>
              <a:rPr lang="en-US" sz="1400" i="1" dirty="0" smtClean="0"/>
              <a:t>Good understanding of software products and related domain application</a:t>
            </a:r>
          </a:p>
          <a:p>
            <a:pPr lvl="2" algn="l">
              <a:buFontTx/>
              <a:buChar char="•"/>
            </a:pPr>
            <a:r>
              <a:rPr lang="en-US" sz="1400" i="1" dirty="0" smtClean="0"/>
              <a:t>Cost-effective testing methodology, coverage, test methods, and tools.</a:t>
            </a:r>
          </a:p>
          <a:p>
            <a:pPr lvl="2" algn="l">
              <a:buFontTx/>
              <a:buChar char="•"/>
            </a:pPr>
            <a:r>
              <a:rPr lang="en-US" sz="1400" i="1" dirty="0" smtClean="0"/>
              <a:t>Good engineers with creativity, and solid software testing experience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test a program completely. In short, we must test a program exhaustively.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find all program errors as long as test engineers do a good job.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test a program by trying all possible inputs and states of a program.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 good test suite must include a great number of test cases.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Good test cases always are complicated ones.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Test automation can replace test engineers to perform good software testing.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Software testing is simple and easy. Anyone can do it. No training is needed.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Due to the testing time limit, it is impossible to achieve total confidence.</a:t>
            </a:r>
          </a:p>
          <a:p>
            <a:pPr algn="l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never be sure the specifications are 100% correct.</a:t>
            </a:r>
          </a:p>
          <a:p>
            <a:pPr algn="l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never be certain that a testing system (or tool) is correct.</a:t>
            </a:r>
          </a:p>
          <a:p>
            <a:pPr algn="l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No testing tools can copy with every software program.</a:t>
            </a:r>
          </a:p>
          <a:p>
            <a:pPr algn="l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Tester engineers never be sure that they completely understand a software product.</a:t>
            </a:r>
          </a:p>
          <a:p>
            <a:pPr algn="l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We never have enough resources to perform software testing.</a:t>
            </a:r>
          </a:p>
          <a:p>
            <a:pPr algn="l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never be certain that we achieve 100% adequate software testing.</a:t>
            </a:r>
          </a:p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28569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#2 – Software Testing Fundamentals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4874" y="1752600"/>
            <a:ext cx="57855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#2 – Software Test Design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99740"/>
            <a:ext cx="440537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Test Design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2" y="1313329"/>
            <a:ext cx="5370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Test Design Basics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59688" y="2133600"/>
            <a:ext cx="53603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Test Design Principles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280769" y="3743612"/>
            <a:ext cx="5370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Testing Myths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270177" y="2938606"/>
            <a:ext cx="53588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Test Case Templates 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2281523" y="4691304"/>
            <a:ext cx="53603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Software Testing Limitations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2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57200"/>
            <a:ext cx="440537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TEST Design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70887" y="986173"/>
            <a:ext cx="489191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Test Case Design Basics - I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814014" y="1600200"/>
            <a:ext cx="6824661" cy="38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Software test design is an important task for </a:t>
            </a:r>
            <a:r>
              <a:rPr lang="en-US" altLang="en-US" sz="1800" dirty="0" smtClean="0"/>
              <a:t>test </a:t>
            </a:r>
            <a:r>
              <a:rPr lang="en-US" altLang="en-US" sz="1800" dirty="0"/>
              <a:t>engineers.</a:t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A good test engineer always </a:t>
            </a:r>
            <a:r>
              <a:rPr lang="en-US" altLang="en-US" sz="1800" dirty="0" smtClean="0"/>
              <a:t>know:</a:t>
            </a:r>
          </a:p>
          <a:p>
            <a:pPr marL="285750" indent="-285750">
              <a:buFont typeface="Wingdings"/>
              <a:buChar char="à"/>
            </a:pPr>
            <a:r>
              <a:rPr lang="en-US" altLang="en-US" sz="1800" dirty="0" smtClean="0"/>
              <a:t>How </a:t>
            </a:r>
            <a:r>
              <a:rPr lang="en-US" altLang="en-US" sz="1800" dirty="0"/>
              <a:t>to come out quality test cases and </a:t>
            </a:r>
            <a:endParaRPr lang="en-US" altLang="en-US" sz="1800" dirty="0" smtClean="0"/>
          </a:p>
          <a:p>
            <a:pPr marL="285750" indent="-285750">
              <a:buFont typeface="Wingdings"/>
              <a:buChar char="à"/>
            </a:pPr>
            <a:r>
              <a:rPr lang="en-US" altLang="en-US" sz="1800" dirty="0" smtClean="0"/>
              <a:t>How to </a:t>
            </a:r>
            <a:r>
              <a:rPr lang="en-US" altLang="en-US" sz="1800" dirty="0" smtClean="0"/>
              <a:t>perform </a:t>
            </a:r>
            <a:r>
              <a:rPr lang="en-US" altLang="en-US" sz="1800" dirty="0"/>
              <a:t>effective tests to uncover as many as bugs in a very tight schedule.</a:t>
            </a:r>
            <a:br>
              <a:rPr lang="en-US" altLang="en-US" sz="1800" dirty="0"/>
            </a:br>
            <a:endParaRPr lang="en-US" altLang="en-US" sz="1800" dirty="0" smtClean="0"/>
          </a:p>
          <a:p>
            <a:r>
              <a:rPr lang="en-US" altLang="en-US" sz="1800" dirty="0" smtClean="0"/>
              <a:t>What </a:t>
            </a:r>
            <a:r>
              <a:rPr lang="en-US" altLang="en-US" sz="1800" dirty="0"/>
              <a:t>do you need to come out an effective test set </a:t>
            </a:r>
            <a:r>
              <a:rPr lang="en-US" altLang="en-US" sz="1800" dirty="0" smtClean="0"/>
              <a:t>?</a:t>
            </a:r>
          </a:p>
          <a:p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- Choose a good test model and an effective testing method</a:t>
            </a:r>
            <a:br>
              <a:rPr lang="en-US" altLang="en-US" sz="1800" dirty="0"/>
            </a:br>
            <a:r>
              <a:rPr lang="en-US" altLang="en-US" sz="1800" dirty="0"/>
              <a:t>- Apply a well-defined test criteria</a:t>
            </a:r>
            <a:br>
              <a:rPr lang="en-US" altLang="en-US" sz="1800" dirty="0"/>
            </a:br>
            <a:r>
              <a:rPr lang="en-US" altLang="en-US" sz="1800" dirty="0"/>
              <a:t>- Generate a cost-effective test set based on the selected test criteria</a:t>
            </a:r>
            <a:br>
              <a:rPr lang="en-US" altLang="en-US" sz="1800" dirty="0"/>
            </a:br>
            <a:r>
              <a:rPr lang="en-US" altLang="en-US" sz="1800" dirty="0"/>
              <a:t>- Write a good test case specification document</a:t>
            </a:r>
          </a:p>
        </p:txBody>
      </p:sp>
    </p:spTree>
    <p:extLst>
      <p:ext uri="{BB962C8B-B14F-4D97-AF65-F5344CB8AC3E}">
        <p14:creationId xmlns:p14="http://schemas.microsoft.com/office/powerpoint/2010/main" val="42399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57200"/>
            <a:ext cx="440537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TEST Design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70887" y="986173"/>
            <a:ext cx="504431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Test Case Design Basics- II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814014" y="1600200"/>
            <a:ext cx="6824661" cy="38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What is a good test case</a:t>
            </a:r>
            <a:r>
              <a:rPr lang="en-US" altLang="en-US" sz="1800" dirty="0" smtClean="0"/>
              <a:t>?</a:t>
            </a:r>
          </a:p>
          <a:p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 smtClean="0"/>
              <a:t>-    It </a:t>
            </a:r>
            <a:r>
              <a:rPr lang="en-US" altLang="en-US" sz="1800" dirty="0"/>
              <a:t>must have a high probability to discover a software </a:t>
            </a:r>
            <a:r>
              <a:rPr lang="en-US" altLang="en-US" sz="1800" dirty="0" smtClean="0"/>
              <a:t>error</a:t>
            </a:r>
          </a:p>
          <a:p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 smtClean="0"/>
              <a:t>-    It </a:t>
            </a:r>
            <a:r>
              <a:rPr lang="en-US" altLang="en-US" sz="1800" dirty="0"/>
              <a:t>is designed to aim at a specific test requirement</a:t>
            </a:r>
            <a:br>
              <a:rPr lang="en-US" altLang="en-US" sz="1800" dirty="0"/>
            </a:br>
            <a:endParaRPr lang="en-US" altLang="en-US" sz="1800" dirty="0" smtClean="0"/>
          </a:p>
          <a:p>
            <a:pPr marL="285750" indent="-285750">
              <a:buFontTx/>
              <a:buChar char="-"/>
            </a:pPr>
            <a:r>
              <a:rPr lang="en-US" altLang="en-US" sz="1800" dirty="0" smtClean="0"/>
              <a:t>It </a:t>
            </a:r>
            <a:r>
              <a:rPr lang="en-US" altLang="en-US" sz="1800" dirty="0"/>
              <a:t>is generated by following an effective test </a:t>
            </a:r>
            <a:r>
              <a:rPr lang="en-US" altLang="en-US" sz="1800" dirty="0" smtClean="0"/>
              <a:t>method</a:t>
            </a:r>
          </a:p>
          <a:p>
            <a:pPr marL="285750" indent="-285750">
              <a:buFontTx/>
              <a:buChar char="-"/>
            </a:pPr>
            <a:endParaRPr lang="en-US" altLang="en-US" sz="1800" dirty="0" smtClean="0"/>
          </a:p>
          <a:p>
            <a:pPr marL="285750" indent="-285750">
              <a:buFontTx/>
              <a:buChar char="-"/>
            </a:pPr>
            <a:r>
              <a:rPr lang="en-US" altLang="en-US" sz="1800" dirty="0" smtClean="0"/>
              <a:t>It </a:t>
            </a:r>
            <a:r>
              <a:rPr lang="en-US" altLang="en-US" sz="1800" dirty="0"/>
              <a:t>must be well documented and easily tracked</a:t>
            </a:r>
            <a:br>
              <a:rPr lang="en-US" altLang="en-US" sz="1800" dirty="0"/>
            </a:br>
            <a:endParaRPr lang="en-US" altLang="en-US" sz="1800" dirty="0" smtClean="0"/>
          </a:p>
          <a:p>
            <a:pPr marL="285750" indent="-285750">
              <a:buFontTx/>
              <a:buChar char="-"/>
            </a:pPr>
            <a:r>
              <a:rPr lang="en-US" altLang="en-US" sz="1800" dirty="0" smtClean="0"/>
              <a:t>It </a:t>
            </a:r>
            <a:r>
              <a:rPr lang="en-US" altLang="en-US" sz="1800" dirty="0"/>
              <a:t>is easy to be performed and simple to spot the expected  </a:t>
            </a:r>
            <a:r>
              <a:rPr lang="en-US" altLang="en-US" sz="1800" dirty="0" smtClean="0"/>
              <a:t>results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endParaRPr lang="en-US" altLang="en-US" sz="1800" dirty="0" smtClean="0"/>
          </a:p>
          <a:p>
            <a:pPr marL="285750" indent="-285750">
              <a:buFontTx/>
              <a:buChar char="-"/>
            </a:pPr>
            <a:r>
              <a:rPr lang="en-US" altLang="en-US" sz="1800" dirty="0" smtClean="0"/>
              <a:t>It </a:t>
            </a:r>
            <a:r>
              <a:rPr lang="en-US" altLang="en-US" sz="1800" dirty="0"/>
              <a:t>avoids the redundancy of test cases</a:t>
            </a:r>
          </a:p>
        </p:txBody>
      </p:sp>
    </p:spTree>
    <p:extLst>
      <p:ext uri="{BB962C8B-B14F-4D97-AF65-F5344CB8AC3E}">
        <p14:creationId xmlns:p14="http://schemas.microsoft.com/office/powerpoint/2010/main" val="11369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57200"/>
            <a:ext cx="440537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TEST Design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703938" y="986173"/>
            <a:ext cx="39624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Test Case Template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2059781" y="1676400"/>
            <a:ext cx="6243637" cy="38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What content should be included in a test case</a:t>
            </a:r>
            <a:r>
              <a:rPr lang="en-US" altLang="en-US" sz="1800" dirty="0" smtClean="0"/>
              <a:t>?</a:t>
            </a:r>
          </a:p>
          <a:p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Test Case ID:		</a:t>
            </a:r>
            <a:r>
              <a:rPr lang="en-US" altLang="en-US" sz="1800" dirty="0" smtClean="0"/>
              <a:t>	Test </a:t>
            </a:r>
            <a:r>
              <a:rPr lang="en-US" altLang="en-US" sz="1800" dirty="0"/>
              <a:t>Item: </a:t>
            </a:r>
            <a:br>
              <a:rPr lang="en-US" altLang="en-US" sz="1800" dirty="0"/>
            </a:br>
            <a:r>
              <a:rPr lang="en-US" altLang="en-US" sz="1800" dirty="0"/>
              <a:t>Wrote By</a:t>
            </a:r>
            <a:r>
              <a:rPr lang="en-US" altLang="en-US" sz="1800" dirty="0" smtClean="0"/>
              <a:t>:(</a:t>
            </a:r>
            <a:r>
              <a:rPr lang="en-US" altLang="en-US" sz="1800" dirty="0"/>
              <a:t>tester name)	</a:t>
            </a:r>
            <a:r>
              <a:rPr lang="en-US" altLang="en-US" sz="1800" dirty="0" smtClean="0"/>
              <a:t>	Documented </a:t>
            </a:r>
            <a:r>
              <a:rPr lang="en-US" altLang="en-US" sz="1800" dirty="0"/>
              <a:t>Date:</a:t>
            </a:r>
            <a:br>
              <a:rPr lang="en-US" altLang="en-US" sz="1800" dirty="0"/>
            </a:br>
            <a:r>
              <a:rPr lang="en-US" altLang="en-US" sz="1800" dirty="0"/>
              <a:t>Test Type:		</a:t>
            </a:r>
            <a:r>
              <a:rPr lang="en-US" altLang="en-US" sz="1800" dirty="0" smtClean="0"/>
              <a:t>	Test </a:t>
            </a:r>
            <a:r>
              <a:rPr lang="en-US" altLang="en-US" sz="1800" dirty="0"/>
              <a:t>Suite#:</a:t>
            </a:r>
            <a:br>
              <a:rPr lang="en-US" altLang="en-US" sz="1800" dirty="0"/>
            </a:br>
            <a:r>
              <a:rPr lang="en-US" altLang="en-US" sz="1800" dirty="0"/>
              <a:t>Product Name:		</a:t>
            </a:r>
            <a:r>
              <a:rPr lang="en-US" altLang="en-US" sz="1800" dirty="0" smtClean="0"/>
              <a:t>	Release &amp; Version </a:t>
            </a:r>
            <a:r>
              <a:rPr lang="en-US" altLang="en-US" sz="1800" dirty="0"/>
              <a:t>No.:</a:t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Test case </a:t>
            </a:r>
            <a:r>
              <a:rPr lang="en-US" altLang="en-US" sz="1800" dirty="0" smtClean="0"/>
              <a:t>description:	Operation </a:t>
            </a:r>
            <a:r>
              <a:rPr lang="en-US" altLang="en-US" sz="1800" dirty="0"/>
              <a:t>procedure:</a:t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Pre-conditions:		Post-conditions:</a:t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Inputs data and/or events:	Expected output data </a:t>
            </a:r>
            <a:r>
              <a:rPr lang="en-US" altLang="en-US" sz="1800" dirty="0" smtClean="0"/>
              <a:t>&amp; events</a:t>
            </a:r>
            <a:r>
              <a:rPr lang="en-US" altLang="en-US" sz="1800" dirty="0"/>
              <a:t>:</a:t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Required test scripts</a:t>
            </a:r>
            <a:r>
              <a:rPr lang="en-US" altLang="en-US" sz="1800" dirty="0" smtClean="0"/>
              <a:t>: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440537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Test design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590801" y="1017050"/>
            <a:ext cx="43434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Test Design Principles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47801" y="1623637"/>
            <a:ext cx="722429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#1: Complete testing is impossible.</a:t>
            </a:r>
          </a:p>
          <a:p>
            <a:pPr algn="l">
              <a:buFontTx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#2: Software testing is not simple.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#3: Testing is risk-based.</a:t>
            </a:r>
          </a:p>
          <a:p>
            <a:pPr algn="l">
              <a:buFontTx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#4: Testing must be planned.</a:t>
            </a:r>
          </a:p>
          <a:p>
            <a:pPr algn="l">
              <a:buFontTx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#5: Testing requires independence.</a:t>
            </a:r>
          </a:p>
          <a:p>
            <a:pPr algn="l">
              <a:buFontTx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#6: Quality software testing depends 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understanding of software products and related domain application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testing methodology, coverage, test methods, and tools.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engineers with creativity, and solid software testing experience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" y="5357196"/>
            <a:ext cx="141861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5037" y="453445"/>
            <a:ext cx="440537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Test Design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3124200" y="1036100"/>
            <a:ext cx="3453817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Testing Myths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4945" y="1828800"/>
            <a:ext cx="71723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test a program completely. 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test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exhaustively.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find all program errors as long as test engineers do a good job.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test a program by trying all possible inputs and states of a program.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good test suite must include a great number of test cases.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Good test cases always are complicated ones.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can replace test engineers to perform good software testing.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Software testing is simple and easy. Anyone can do it. No training is needed.</a:t>
            </a:r>
          </a:p>
        </p:txBody>
      </p:sp>
    </p:spTree>
    <p:extLst>
      <p:ext uri="{BB962C8B-B14F-4D97-AF65-F5344CB8AC3E}">
        <p14:creationId xmlns:p14="http://schemas.microsoft.com/office/powerpoint/2010/main" val="1886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4463" y="495963"/>
            <a:ext cx="440537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Test Design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274463" y="1017050"/>
            <a:ext cx="439822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Testing Limits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384164" y="1854317"/>
            <a:ext cx="710925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Due to the testing time limit, it is impossible to achieve total confidence.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never be sure the specifications are 100% correct.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never be certain that a testing system (or tool) is correct.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testing tools can copy with every software program.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 never be sure that they completely understand a software product.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never have enough resources to perform software testing.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never be certain that we achieve 100% adequate software testing.</a:t>
            </a:r>
          </a:p>
        </p:txBody>
      </p:sp>
    </p:spTree>
    <p:extLst>
      <p:ext uri="{BB962C8B-B14F-4D97-AF65-F5344CB8AC3E}">
        <p14:creationId xmlns:p14="http://schemas.microsoft.com/office/powerpoint/2010/main" val="38388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900</Words>
  <Application>Microsoft Office PowerPoint</Application>
  <PresentationFormat>全屏显示(4:3)</PresentationFormat>
  <Paragraphs>186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Courier New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F218</cp:lastModifiedBy>
  <cp:revision>137</cp:revision>
  <dcterms:created xsi:type="dcterms:W3CDTF">2014-06-09T00:46:10Z</dcterms:created>
  <dcterms:modified xsi:type="dcterms:W3CDTF">2014-08-13T08:48:01Z</dcterms:modified>
</cp:coreProperties>
</file>