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75" r:id="rId4"/>
    <p:sldId id="282" r:id="rId5"/>
    <p:sldId id="281" r:id="rId6"/>
    <p:sldId id="276" r:id="rId7"/>
    <p:sldId id="272" r:id="rId8"/>
    <p:sldId id="283" r:id="rId9"/>
    <p:sldId id="277" r:id="rId10"/>
    <p:sldId id="278" r:id="rId11"/>
    <p:sldId id="280"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FCF1"/>
    <a:srgbClr val="AA1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42" autoAdjust="0"/>
  </p:normalViewPr>
  <p:slideViewPr>
    <p:cSldViewPr>
      <p:cViewPr varScale="1">
        <p:scale>
          <a:sx n="100" d="100"/>
          <a:sy n="100" d="100"/>
        </p:scale>
        <p:origin x="57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760FF-2CE3-400F-8E35-A96FA6876AE2}" type="datetimeFigureOut">
              <a:rPr lang="en-US" smtClean="0"/>
              <a:t>8/14/2014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7FF14-18D2-467C-8B24-AB2EC814BCD1}" type="slidenum">
              <a:rPr lang="en-US" smtClean="0"/>
              <a:t>‹#›</a:t>
            </a:fld>
            <a:endParaRPr lang="en-US" dirty="0"/>
          </a:p>
        </p:txBody>
      </p:sp>
    </p:spTree>
    <p:extLst>
      <p:ext uri="{BB962C8B-B14F-4D97-AF65-F5344CB8AC3E}">
        <p14:creationId xmlns:p14="http://schemas.microsoft.com/office/powerpoint/2010/main" val="157009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section, we start to discuss topic 3 in Module #2 on Software Testing Fundamentals.</a:t>
            </a:r>
          </a:p>
        </p:txBody>
      </p:sp>
      <p:sp>
        <p:nvSpPr>
          <p:cNvPr id="4" name="Slide Number Placeholder 3"/>
          <p:cNvSpPr>
            <a:spLocks noGrp="1"/>
          </p:cNvSpPr>
          <p:nvPr>
            <p:ph type="sldNum" sz="quarter" idx="10"/>
          </p:nvPr>
        </p:nvSpPr>
        <p:spPr/>
        <p:txBody>
          <a:bodyPr/>
          <a:lstStyle/>
          <a:p>
            <a:fld id="{4EF7FF14-18D2-467C-8B24-AB2EC814BCD1}" type="slidenum">
              <a:rPr lang="en-US" smtClean="0"/>
              <a:t>1</a:t>
            </a:fld>
            <a:endParaRPr lang="en-US" dirty="0"/>
          </a:p>
        </p:txBody>
      </p:sp>
    </p:spTree>
    <p:extLst>
      <p:ext uri="{BB962C8B-B14F-4D97-AF65-F5344CB8AC3E}">
        <p14:creationId xmlns:p14="http://schemas.microsoft.com/office/powerpoint/2010/main" val="86929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t>Test management encompass:</a:t>
            </a:r>
            <a:br>
              <a:rPr lang="en-US" altLang="en-US" sz="1200" dirty="0" smtClean="0"/>
            </a:br>
            <a:r>
              <a:rPr lang="en-US" altLang="en-US" sz="1200" dirty="0" smtClean="0"/>
              <a:t>	- management of a test team</a:t>
            </a:r>
            <a:br>
              <a:rPr lang="en-US" altLang="en-US" sz="1200" dirty="0" smtClean="0"/>
            </a:br>
            <a:r>
              <a:rPr lang="en-US" altLang="en-US" sz="1200" dirty="0" smtClean="0"/>
              <a:t>	- management of a test process</a:t>
            </a:r>
            <a:br>
              <a:rPr lang="en-US" altLang="en-US" sz="1200" dirty="0" smtClean="0"/>
            </a:br>
            <a:r>
              <a:rPr lang="en-US" altLang="en-US" sz="1200" dirty="0" smtClean="0"/>
              <a:t>	- management of test projects</a:t>
            </a:r>
            <a:br>
              <a:rPr lang="en-US" altLang="en-US" sz="1200" dirty="0" smtClean="0"/>
            </a:br>
            <a:r>
              <a:rPr lang="en-US" altLang="en-US" sz="1200" dirty="0" smtClean="0"/>
              <a:t/>
            </a:r>
            <a:br>
              <a:rPr lang="en-US" altLang="en-US" sz="1200" dirty="0" smtClean="0"/>
            </a:br>
            <a:r>
              <a:rPr lang="en-US" altLang="en-US" sz="1200" dirty="0" smtClean="0"/>
              <a:t>A test manager’s role:</a:t>
            </a:r>
            <a:br>
              <a:rPr lang="en-US" altLang="en-US" sz="1200" dirty="0" smtClean="0"/>
            </a:br>
            <a:r>
              <a:rPr lang="en-US" altLang="en-US" sz="1200" dirty="0" smtClean="0"/>
              <a:t/>
            </a:r>
            <a:br>
              <a:rPr lang="en-US" altLang="en-US" sz="1200" dirty="0" smtClean="0"/>
            </a:br>
            <a:r>
              <a:rPr lang="en-US" altLang="en-US" sz="1200" dirty="0" smtClean="0"/>
              <a:t>- Play as a leadership role in: </a:t>
            </a:r>
            <a:br>
              <a:rPr lang="en-US" altLang="en-US" sz="1200" dirty="0" smtClean="0"/>
            </a:br>
            <a:r>
              <a:rPr lang="en-US" altLang="en-US" sz="1200" dirty="0" smtClean="0"/>
              <a:t>	- planning projects	- setting up a direction	-motivating people</a:t>
            </a:r>
            <a:br>
              <a:rPr lang="en-US" altLang="en-US" sz="1200" dirty="0" smtClean="0"/>
            </a:br>
            <a:r>
              <a:rPr lang="en-US" altLang="en-US" sz="1200" dirty="0" smtClean="0"/>
              <a:t>	- build a team	- manage engineers</a:t>
            </a:r>
            <a:br>
              <a:rPr lang="en-US" altLang="en-US" sz="1200" dirty="0" smtClean="0"/>
            </a:br>
            <a:r>
              <a:rPr lang="en-US" altLang="en-US" sz="1200" dirty="0" smtClean="0"/>
              <a:t/>
            </a:r>
            <a:br>
              <a:rPr lang="en-US" altLang="en-US" sz="1200" dirty="0" smtClean="0"/>
            </a:br>
            <a:r>
              <a:rPr lang="en-US" altLang="en-US" sz="1200" dirty="0" smtClean="0"/>
              <a:t>- Play as a controller in: </a:t>
            </a:r>
            <a:br>
              <a:rPr lang="en-US" altLang="en-US" sz="1200" dirty="0" smtClean="0"/>
            </a:br>
            <a:r>
              <a:rPr lang="en-US" altLang="en-US" sz="1200" dirty="0" smtClean="0"/>
              <a:t>	- product evaluation	- performance evaluation	</a:t>
            </a:r>
            <a:br>
              <a:rPr lang="en-US" altLang="en-US" sz="1200" dirty="0" smtClean="0"/>
            </a:br>
            <a:r>
              <a:rPr lang="en-US" altLang="en-US" sz="1200" dirty="0" smtClean="0"/>
              <a:t>	- changing to a new direction</a:t>
            </a:r>
            <a:br>
              <a:rPr lang="en-US" altLang="en-US" sz="1200" dirty="0" smtClean="0"/>
            </a:br>
            <a:r>
              <a:rPr lang="en-US" altLang="en-US" sz="1200" dirty="0" smtClean="0"/>
              <a:t/>
            </a:r>
            <a:br>
              <a:rPr lang="en-US" altLang="en-US" sz="1200" dirty="0" smtClean="0"/>
            </a:br>
            <a:r>
              <a:rPr lang="en-US" altLang="en-US" sz="1200" dirty="0" smtClean="0"/>
              <a:t>- Play as a supporter in:</a:t>
            </a:r>
            <a:br>
              <a:rPr lang="en-US" altLang="en-US" sz="1200" dirty="0" smtClean="0"/>
            </a:br>
            <a:r>
              <a:rPr lang="en-US" altLang="en-US" sz="1200" dirty="0" smtClean="0"/>
              <a:t>	- assist and train engineers	- train engineers</a:t>
            </a:r>
            <a:br>
              <a:rPr lang="en-US" altLang="en-US" sz="1200" dirty="0" smtClean="0"/>
            </a:br>
            <a:r>
              <a:rPr lang="en-US" altLang="en-US" sz="1200" dirty="0" smtClean="0"/>
              <a:t>	- enforce and control test methods, standards, and criteria</a:t>
            </a:r>
            <a:br>
              <a:rPr lang="en-US" altLang="en-US" sz="1200" dirty="0" smtClean="0"/>
            </a:br>
            <a:r>
              <a:rPr lang="en-US" altLang="en-US" sz="1200" dirty="0" smtClean="0"/>
              <a:t>	- select and develop test tools </a:t>
            </a:r>
            <a:endParaRPr lang="en-US" altLang="en-US" sz="1200" dirty="0"/>
          </a:p>
        </p:txBody>
      </p:sp>
      <p:sp>
        <p:nvSpPr>
          <p:cNvPr id="4" name="Slide Number Placeholder 3"/>
          <p:cNvSpPr>
            <a:spLocks noGrp="1"/>
          </p:cNvSpPr>
          <p:nvPr>
            <p:ph type="sldNum" sz="quarter" idx="10"/>
          </p:nvPr>
        </p:nvSpPr>
        <p:spPr/>
        <p:txBody>
          <a:bodyPr/>
          <a:lstStyle/>
          <a:p>
            <a:fld id="{4EF7FF14-18D2-467C-8B24-AB2EC814BCD1}" type="slidenum">
              <a:rPr lang="en-US" smtClean="0"/>
              <a:t>10</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t>- Management 	- Manage test projects</a:t>
            </a:r>
            <a:br>
              <a:rPr lang="en-US" altLang="en-US" sz="1200" dirty="0" smtClean="0"/>
            </a:br>
            <a:r>
              <a:rPr lang="en-US" altLang="en-US" sz="1200" dirty="0" smtClean="0"/>
              <a:t>		- Manage team members</a:t>
            </a:r>
            <a:br>
              <a:rPr lang="en-US" altLang="en-US" sz="1200" dirty="0" smtClean="0"/>
            </a:br>
            <a:r>
              <a:rPr lang="en-US" altLang="en-US" sz="1200" dirty="0" smtClean="0"/>
              <a:t>		- Manage test processes</a:t>
            </a:r>
            <a:br>
              <a:rPr lang="en-US" altLang="en-US" sz="1200" dirty="0" smtClean="0"/>
            </a:br>
            <a:r>
              <a:rPr lang="en-US" altLang="en-US" sz="1200" dirty="0" smtClean="0"/>
              <a:t>	</a:t>
            </a:r>
            <a:br>
              <a:rPr lang="en-US" altLang="en-US" sz="1200" dirty="0" smtClean="0"/>
            </a:br>
            <a:r>
              <a:rPr lang="en-US" altLang="en-US" sz="1200" dirty="0" smtClean="0"/>
              <a:t>- Motivation		- Motivate quality work from team members</a:t>
            </a:r>
            <a:br>
              <a:rPr lang="en-US" altLang="en-US" sz="1200" dirty="0" smtClean="0"/>
            </a:br>
            <a:r>
              <a:rPr lang="en-US" altLang="en-US" sz="1200" dirty="0" smtClean="0"/>
              <a:t>		- Simulate for new ideas and creative solutions</a:t>
            </a:r>
            <a:br>
              <a:rPr lang="en-US" altLang="en-US" sz="1200" dirty="0" smtClean="0"/>
            </a:br>
            <a:r>
              <a:rPr lang="en-US" altLang="en-US" sz="1200" dirty="0" smtClean="0"/>
              <a:t>		</a:t>
            </a:r>
            <a:br>
              <a:rPr lang="en-US" altLang="en-US" sz="1200" dirty="0" smtClean="0"/>
            </a:br>
            <a:r>
              <a:rPr lang="en-US" altLang="en-US" sz="1200" dirty="0" smtClean="0"/>
              <a:t>- Methodology	- Control of setting up test methodology, process, standards.</a:t>
            </a:r>
            <a:br>
              <a:rPr lang="en-US" altLang="en-US" sz="1200" dirty="0" smtClean="0"/>
            </a:br>
            <a:r>
              <a:rPr lang="en-US" altLang="en-US" sz="1200" dirty="0" smtClean="0"/>
              <a:t>		- Control of establishing test criteria</a:t>
            </a:r>
            <a:br>
              <a:rPr lang="en-US" altLang="en-US" sz="1200" dirty="0" smtClean="0"/>
            </a:br>
            <a:r>
              <a:rPr lang="en-US" altLang="en-US" sz="1200" dirty="0" smtClean="0"/>
              <a:t>	</a:t>
            </a:r>
            <a:br>
              <a:rPr lang="en-US" altLang="en-US" sz="1200" dirty="0" smtClean="0"/>
            </a:br>
            <a:r>
              <a:rPr lang="en-US" altLang="en-US" sz="1200" dirty="0" smtClean="0"/>
              <a:t>- Mechanization	- Control the selection and development of test tools </a:t>
            </a:r>
            <a:br>
              <a:rPr lang="en-US" altLang="en-US" sz="1200" dirty="0" smtClean="0"/>
            </a:br>
            <a:r>
              <a:rPr lang="en-US" altLang="en-US" sz="1200" dirty="0" smtClean="0"/>
              <a:t>		- Mechanism for the configuration management of test suites</a:t>
            </a:r>
            <a:br>
              <a:rPr lang="en-US" altLang="en-US" sz="1200" dirty="0" smtClean="0"/>
            </a:br>
            <a:r>
              <a:rPr lang="en-US" altLang="en-US" sz="1200" dirty="0" smtClean="0"/>
              <a:t>		- Control of setting up an integrated test environment</a:t>
            </a:r>
            <a:br>
              <a:rPr lang="en-US" altLang="en-US" sz="1200" dirty="0" smtClean="0"/>
            </a:br>
            <a:r>
              <a:rPr lang="en-US" altLang="en-US" sz="1200" dirty="0" smtClean="0"/>
              <a:t>	</a:t>
            </a:r>
            <a:br>
              <a:rPr lang="en-US" altLang="en-US" sz="1200" dirty="0" smtClean="0"/>
            </a:br>
            <a:r>
              <a:rPr lang="en-US" altLang="en-US" sz="1200" dirty="0" smtClean="0"/>
              <a:t>- Measurement	- Measure test cost, complexity and efforts</a:t>
            </a:r>
            <a:br>
              <a:rPr lang="en-US" altLang="en-US" sz="1200" dirty="0" smtClean="0"/>
            </a:br>
            <a:r>
              <a:rPr lang="en-US" altLang="en-US" sz="1200" dirty="0" smtClean="0"/>
              <a:t>		- Measure engineer performance</a:t>
            </a:r>
            <a:br>
              <a:rPr lang="en-US" altLang="en-US" sz="1200" dirty="0" smtClean="0"/>
            </a:br>
            <a:r>
              <a:rPr lang="en-US" altLang="en-US" sz="1200" dirty="0" smtClean="0"/>
              <a:t>		- Measure test effectiveness</a:t>
            </a:r>
            <a:br>
              <a:rPr lang="en-US" altLang="en-US" sz="1200" dirty="0" smtClean="0"/>
            </a:br>
            <a:r>
              <a:rPr lang="en-US" altLang="en-US" sz="1200" dirty="0" smtClean="0"/>
              <a:t>		- Measure product quality  </a:t>
            </a:r>
          </a:p>
          <a:p>
            <a:pPr marL="1085850" lvl="2" indent="-171450">
              <a:buFontTx/>
              <a:buChar char="-"/>
            </a:pPr>
            <a:endParaRPr lang="en-US" dirty="0"/>
          </a:p>
        </p:txBody>
      </p:sp>
      <p:sp>
        <p:nvSpPr>
          <p:cNvPr id="4" name="Slide Number Placeholder 3"/>
          <p:cNvSpPr>
            <a:spLocks noGrp="1"/>
          </p:cNvSpPr>
          <p:nvPr>
            <p:ph type="sldNum" sz="quarter" idx="10"/>
          </p:nvPr>
        </p:nvSpPr>
        <p:spPr/>
        <p:txBody>
          <a:bodyPr/>
          <a:lstStyle/>
          <a:p>
            <a:fld id="{4EF7FF14-18D2-467C-8B24-AB2EC814BCD1}" type="slidenum">
              <a:rPr lang="en-US" smtClean="0"/>
              <a:t>11</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t>Management:	Do you plans address testing?</a:t>
            </a:r>
            <a:br>
              <a:rPr lang="en-US" altLang="en-US" sz="1200" dirty="0" smtClean="0"/>
            </a:br>
            <a:r>
              <a:rPr lang="en-US" altLang="en-US" sz="1200" dirty="0" smtClean="0"/>
              <a:t>		Do you know who is responsible?</a:t>
            </a:r>
            <a:br>
              <a:rPr lang="en-US" altLang="en-US" sz="1200" dirty="0" smtClean="0"/>
            </a:br>
            <a:r>
              <a:rPr lang="en-US" altLang="en-US" sz="1200" dirty="0" smtClean="0"/>
              <a:t>		Have you published your testing policy?</a:t>
            </a:r>
            <a:br>
              <a:rPr lang="en-US" altLang="en-US" sz="1200" dirty="0" smtClean="0"/>
            </a:br>
            <a:r>
              <a:rPr lang="en-US" altLang="en-US" sz="1200" dirty="0" smtClean="0"/>
              <a:t/>
            </a:r>
            <a:br>
              <a:rPr lang="en-US" altLang="en-US" sz="1200" dirty="0" smtClean="0"/>
            </a:br>
            <a:r>
              <a:rPr lang="en-US" altLang="en-US" sz="1200" dirty="0" smtClean="0"/>
              <a:t>Motivation:		Do you provide incentive for people do quality work?</a:t>
            </a:r>
            <a:br>
              <a:rPr lang="en-US" altLang="en-US" sz="1200" dirty="0" smtClean="0"/>
            </a:br>
            <a:r>
              <a:rPr lang="en-US" altLang="en-US" sz="1200" dirty="0" smtClean="0"/>
              <a:t>		Do you encourage people to take advantage of training 			</a:t>
            </a:r>
          </a:p>
          <a:p>
            <a:r>
              <a:rPr lang="en-US" altLang="en-US" sz="1200" dirty="0" smtClean="0"/>
              <a:t>		opportunities in testing methods?</a:t>
            </a:r>
            <a:br>
              <a:rPr lang="en-US" altLang="en-US" sz="1200" dirty="0" smtClean="0"/>
            </a:br>
            <a:r>
              <a:rPr lang="en-US" altLang="en-US" sz="1200" dirty="0" smtClean="0"/>
              <a:t>	 </a:t>
            </a:r>
            <a:br>
              <a:rPr lang="en-US" altLang="en-US" sz="1200" dirty="0" smtClean="0"/>
            </a:br>
            <a:r>
              <a:rPr lang="en-US" altLang="en-US" sz="1200" dirty="0" smtClean="0"/>
              <a:t>Methodology:	Are your engineers trained to use test methods?</a:t>
            </a:r>
            <a:br>
              <a:rPr lang="en-US" altLang="en-US" sz="1200" dirty="0" smtClean="0"/>
            </a:br>
            <a:r>
              <a:rPr lang="en-US" altLang="en-US" sz="1200" dirty="0" smtClean="0"/>
              <a:t>		Are you aware of new testing techniques and use them? </a:t>
            </a:r>
          </a:p>
          <a:p>
            <a:endParaRPr lang="en-US" altLang="en-US" sz="1200" dirty="0" smtClean="0"/>
          </a:p>
          <a:p>
            <a:r>
              <a:rPr lang="en-US" altLang="en-US" sz="1200" dirty="0" smtClean="0"/>
              <a:t>Mechanization:	Do you sufficient hardware and equipment to support testing?</a:t>
            </a:r>
            <a:br>
              <a:rPr lang="en-US" altLang="en-US" sz="1200" dirty="0" smtClean="0"/>
            </a:br>
            <a:r>
              <a:rPr lang="en-US" altLang="en-US" sz="1200" dirty="0" smtClean="0"/>
              <a:t>		Have you provided appropriate software testing tools and aids?</a:t>
            </a:r>
            <a:br>
              <a:rPr lang="en-US" altLang="en-US" sz="1200" dirty="0" smtClean="0"/>
            </a:br>
            <a:r>
              <a:rPr lang="en-US" altLang="en-US" sz="1200" dirty="0" smtClean="0"/>
              <a:t>		Do  you evaluate automated testing aids on an ongoing basis?</a:t>
            </a:r>
            <a:br>
              <a:rPr lang="en-US" altLang="en-US" sz="1200" dirty="0" smtClean="0"/>
            </a:br>
            <a:r>
              <a:rPr lang="en-US" altLang="en-US" sz="1200" dirty="0" smtClean="0"/>
              <a:t>	 </a:t>
            </a:r>
            <a:br>
              <a:rPr lang="en-US" altLang="en-US" sz="1200" dirty="0" smtClean="0"/>
            </a:br>
            <a:r>
              <a:rPr lang="en-US" altLang="en-US" sz="1200" dirty="0" smtClean="0"/>
              <a:t>Measurement:	Do you track errors, faults, and failures?</a:t>
            </a:r>
            <a:br>
              <a:rPr lang="en-US" altLang="en-US" sz="1200" dirty="0" smtClean="0"/>
            </a:br>
            <a:r>
              <a:rPr lang="en-US" altLang="en-US" sz="1200" dirty="0" smtClean="0"/>
              <a:t>		Do you know what testing costs?</a:t>
            </a:r>
            <a:br>
              <a:rPr lang="en-US" altLang="en-US" sz="1200" dirty="0" smtClean="0"/>
            </a:br>
            <a:r>
              <a:rPr lang="en-US" altLang="en-US" sz="1200" dirty="0" smtClean="0"/>
              <a:t>		Do you quantitatively measure testing performance?</a:t>
            </a:r>
          </a:p>
        </p:txBody>
      </p:sp>
      <p:sp>
        <p:nvSpPr>
          <p:cNvPr id="4" name="Slide Number Placeholder 3"/>
          <p:cNvSpPr>
            <a:spLocks noGrp="1"/>
          </p:cNvSpPr>
          <p:nvPr>
            <p:ph type="sldNum" sz="quarter" idx="10"/>
          </p:nvPr>
        </p:nvSpPr>
        <p:spPr/>
        <p:txBody>
          <a:bodyPr/>
          <a:lstStyle/>
          <a:p>
            <a:fld id="{4EF7FF14-18D2-467C-8B24-AB2EC814BCD1}" type="slidenum">
              <a:rPr lang="en-US" smtClean="0"/>
              <a:t>12</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r>
              <a:rPr lang="en-US" baseline="0" dirty="0" smtClean="0"/>
              <a:t> to software testing class. This is the third module of your testing class.</a:t>
            </a:r>
          </a:p>
          <a:p>
            <a:endParaRPr lang="en-US" baseline="0" dirty="0" smtClean="0"/>
          </a:p>
          <a:p>
            <a:r>
              <a:rPr lang="en-US" dirty="0" smtClean="0"/>
              <a:t>In this</a:t>
            </a:r>
            <a:r>
              <a:rPr lang="en-US" baseline="0" dirty="0" smtClean="0"/>
              <a:t> section</a:t>
            </a:r>
            <a:r>
              <a:rPr lang="en-US" dirty="0" smtClean="0"/>
              <a:t>, we focus</a:t>
            </a:r>
            <a:r>
              <a:rPr lang="en-US" baseline="0" dirty="0" smtClean="0"/>
              <a:t> on the first topic on </a:t>
            </a:r>
            <a:r>
              <a:rPr lang="en-US" i="1" baseline="0" dirty="0" smtClean="0"/>
              <a:t>Software Test Management</a:t>
            </a:r>
            <a:r>
              <a:rPr lang="en-US" i="0" baseline="0" dirty="0" smtClean="0"/>
              <a:t> in this module.</a:t>
            </a:r>
            <a:endParaRPr lang="en-US" baseline="0" dirty="0" smtClean="0"/>
          </a:p>
          <a:p>
            <a:endParaRPr lang="en-US" baseline="0" dirty="0" smtClean="0"/>
          </a:p>
          <a:p>
            <a:r>
              <a:rPr lang="en-US" baseline="0" dirty="0" smtClean="0"/>
              <a:t>Here, we address four sub-topics:</a:t>
            </a:r>
          </a:p>
          <a:p>
            <a:endParaRPr lang="en-US" baseline="0" dirty="0" smtClean="0"/>
          </a:p>
          <a:p>
            <a:pPr marL="171450" indent="-171450">
              <a:buFontTx/>
              <a:buChar char="-"/>
            </a:pPr>
            <a:r>
              <a:rPr lang="en-US" baseline="0" dirty="0" smtClean="0"/>
              <a:t>Software Test Management Process</a:t>
            </a:r>
          </a:p>
          <a:p>
            <a:pPr marL="171450" indent="-171450">
              <a:buFontTx/>
              <a:buChar char="-"/>
            </a:pPr>
            <a:endParaRPr lang="en-US" baseline="0" dirty="0" smtClean="0"/>
          </a:p>
          <a:p>
            <a:pPr marL="171450" indent="-171450">
              <a:buFontTx/>
              <a:buChar char="-"/>
            </a:pPr>
            <a:r>
              <a:rPr lang="en-US" baseline="0" dirty="0" smtClean="0"/>
              <a:t>Software Test Review</a:t>
            </a:r>
          </a:p>
          <a:p>
            <a:pPr marL="171450" indent="-171450">
              <a:buFontTx/>
              <a:buChar char="-"/>
            </a:pPr>
            <a:endParaRPr lang="en-US" baseline="0" dirty="0" smtClean="0"/>
          </a:p>
          <a:p>
            <a:pPr marL="171450" indent="-171450">
              <a:buFontTx/>
              <a:buChar char="-"/>
            </a:pPr>
            <a:r>
              <a:rPr lang="en-US" baseline="0" dirty="0" smtClean="0"/>
              <a:t>Software Test Reporting and Analysis</a:t>
            </a:r>
          </a:p>
          <a:p>
            <a:pPr marL="171450" indent="-171450">
              <a:buFontTx/>
              <a:buChar char="-"/>
            </a:pPr>
            <a:endParaRPr lang="en-US" baseline="0" dirty="0" smtClean="0"/>
          </a:p>
          <a:p>
            <a:pPr marL="171450" indent="-171450">
              <a:buFontTx/>
              <a:buChar char="-"/>
            </a:pPr>
            <a:r>
              <a:rPr lang="en-US" baseline="0" dirty="0" smtClean="0"/>
              <a:t>Software Test Management</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4EF7FF14-18D2-467C-8B24-AB2EC814BCD1}" type="slidenum">
              <a:rPr lang="en-US" smtClean="0"/>
              <a:t>2</a:t>
            </a:fld>
            <a:endParaRPr lang="en-US" dirty="0"/>
          </a:p>
        </p:txBody>
      </p:sp>
    </p:spTree>
    <p:extLst>
      <p:ext uri="{BB962C8B-B14F-4D97-AF65-F5344CB8AC3E}">
        <p14:creationId xmlns:p14="http://schemas.microsoft.com/office/powerpoint/2010/main" val="301301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 common software test management process</a:t>
            </a:r>
            <a:r>
              <a:rPr lang="en-US" sz="1200" b="1" i="0" kern="1200" baseline="0" dirty="0" smtClean="0">
                <a:solidFill>
                  <a:schemeClr val="tx1"/>
                </a:solidFill>
                <a:effectLst/>
                <a:latin typeface="+mn-lt"/>
                <a:ea typeface="+mn-ea"/>
                <a:cs typeface="+mn-cs"/>
              </a:rPr>
              <a:t> includes the following aspects: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Software Testing/QA</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Standards and Conventions: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Engineers</a:t>
            </a:r>
            <a:r>
              <a:rPr lang="en-US" sz="1200" b="0" i="0" kern="1200" baseline="0" dirty="0" smtClean="0">
                <a:solidFill>
                  <a:schemeClr val="tx1"/>
                </a:solidFill>
                <a:effectLst/>
                <a:latin typeface="+mn-lt"/>
                <a:ea typeface="+mn-ea"/>
                <a:cs typeface="+mn-cs"/>
              </a:rPr>
              <a:t> must be</a:t>
            </a:r>
            <a:r>
              <a:rPr lang="en-US" sz="9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provided</a:t>
            </a:r>
            <a:r>
              <a:rPr lang="en-US" sz="1200" b="0" i="0" kern="1200" baseline="0" dirty="0" smtClean="0">
                <a:solidFill>
                  <a:schemeClr val="tx1"/>
                </a:solidFill>
                <a:effectLst/>
                <a:latin typeface="+mn-lt"/>
                <a:ea typeface="+mn-ea"/>
                <a:cs typeface="+mn-cs"/>
              </a:rPr>
              <a:t> with</a:t>
            </a:r>
            <a:r>
              <a:rPr lang="en-US" sz="1200" b="0" i="0" kern="1200" dirty="0" smtClean="0">
                <a:solidFill>
                  <a:schemeClr val="tx1"/>
                </a:solidFill>
                <a:effectLst/>
                <a:latin typeface="+mn-lt"/>
                <a:ea typeface="+mn-ea"/>
                <a:cs typeface="+mn-cs"/>
              </a:rPr>
              <a:t> well-defined software testing/QA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standards for</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naming, templates, and formats. For software</a:t>
            </a:r>
            <a:r>
              <a:rPr lang="en-US" sz="1200" b="0" i="0" kern="1200" dirty="0" smtClean="0">
                <a:solidFill>
                  <a:schemeClr val="tx1"/>
                </a:solidFill>
                <a:effectLst/>
                <a:latin typeface="+mn-lt"/>
                <a:ea typeface="+mn-ea"/>
                <a:cs typeface="+mn-cs"/>
              </a:rPr>
              <a:t> test artifacts, documentation, </a:t>
            </a:r>
          </a:p>
          <a:p>
            <a:r>
              <a:rPr lang="en-US" sz="1200" b="0" i="0" kern="1200" dirty="0" smtClean="0">
                <a:solidFill>
                  <a:schemeClr val="tx1"/>
                </a:solidFill>
                <a:effectLst/>
                <a:latin typeface="+mn-lt"/>
                <a:ea typeface="+mn-ea"/>
                <a:cs typeface="+mn-cs"/>
              </a:rPr>
              <a:t>coding and test reporting.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software test management process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must keep</a:t>
            </a:r>
            <a:r>
              <a:rPr lang="en-US" sz="1200" b="0" i="0" kern="1200" baseline="0" dirty="0" smtClean="0">
                <a:solidFill>
                  <a:schemeClr val="tx1"/>
                </a:solidFill>
                <a:effectLst/>
                <a:latin typeface="+mn-lt"/>
                <a:ea typeface="+mn-ea"/>
                <a:cs typeface="+mn-cs"/>
              </a:rPr>
              <a:t> a test repository, which</a:t>
            </a:r>
            <a:r>
              <a:rPr lang="en-US" sz="1200" b="0" i="0" kern="1200" dirty="0" smtClean="0">
                <a:solidFill>
                  <a:schemeClr val="tx1"/>
                </a:solidFill>
                <a:effectLst/>
                <a:latin typeface="+mn-lt"/>
                <a:ea typeface="+mn-ea"/>
                <a:cs typeface="+mn-cs"/>
              </a:rPr>
              <a:t> contains </a:t>
            </a:r>
          </a:p>
          <a:p>
            <a:r>
              <a:rPr lang="en-US" sz="1200" b="0" i="0" kern="1200" dirty="0" smtClean="0">
                <a:solidFill>
                  <a:schemeClr val="tx1"/>
                </a:solidFill>
                <a:effectLst/>
                <a:latin typeface="+mn-lt"/>
                <a:ea typeface="+mn-ea"/>
                <a:cs typeface="+mn-cs"/>
              </a:rPr>
              <a:t>standard templates for all test artifacts including test plans, test cases, test execution logs,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defect/issue logs, test reports and traceability matrices. </a:t>
            </a:r>
          </a:p>
          <a:p>
            <a:r>
              <a:rPr lang="en-US" sz="1200" b="0" i="0" kern="1200" dirty="0" smtClean="0">
                <a:solidFill>
                  <a:schemeClr val="tx1"/>
                </a:solidFill>
                <a:effectLst/>
                <a:latin typeface="+mn-lt"/>
                <a:ea typeface="+mn-ea"/>
                <a:cs typeface="+mn-cs"/>
              </a:rPr>
              <a:t>Moreover,</a:t>
            </a:r>
            <a:r>
              <a:rPr lang="en-US" sz="1200" b="0" i="0" kern="1200" baseline="0" dirty="0" smtClean="0">
                <a:solidFill>
                  <a:schemeClr val="tx1"/>
                </a:solidFill>
                <a:effectLst/>
                <a:latin typeface="+mn-lt"/>
                <a:ea typeface="+mn-ea"/>
                <a:cs typeface="+mn-cs"/>
              </a:rPr>
              <a:t> the process </a:t>
            </a:r>
            <a:r>
              <a:rPr lang="en-US" sz="1200" b="0" i="0" kern="1200" dirty="0" smtClean="0">
                <a:solidFill>
                  <a:schemeClr val="tx1"/>
                </a:solidFill>
                <a:effectLst/>
                <a:latin typeface="+mn-lt"/>
                <a:ea typeface="+mn-ea"/>
                <a:cs typeface="+mn-cs"/>
              </a:rPr>
              <a:t>also has well-defined guidelines for creating and using the test artifacts.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 A Software</a:t>
            </a:r>
            <a:r>
              <a:rPr lang="en-US" sz="1200" b="1" i="0" kern="1200" baseline="0" dirty="0" smtClean="0">
                <a:solidFill>
                  <a:schemeClr val="tx1"/>
                </a:solidFill>
                <a:effectLst/>
                <a:latin typeface="+mn-lt"/>
                <a:ea typeface="+mn-ea"/>
                <a:cs typeface="+mn-cs"/>
              </a:rPr>
              <a:t> Test Repository for </a:t>
            </a:r>
            <a:r>
              <a:rPr lang="en-US" sz="1200" b="1" i="0" kern="1200" dirty="0" smtClean="0">
                <a:solidFill>
                  <a:schemeClr val="tx1"/>
                </a:solidFill>
                <a:effectLst/>
                <a:latin typeface="+mn-lt"/>
                <a:ea typeface="+mn-ea"/>
                <a:cs typeface="+mn-cs"/>
              </a:rPr>
              <a:t>Test Assets and Test Environment: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Managing a software test process requires a software test</a:t>
            </a:r>
            <a:r>
              <a:rPr lang="en-US" sz="1200" b="0" i="0" kern="1200" dirty="0" smtClean="0">
                <a:solidFill>
                  <a:schemeClr val="tx1"/>
                </a:solidFill>
                <a:effectLst/>
                <a:latin typeface="+mn-lt"/>
                <a:ea typeface="+mn-ea"/>
                <a:cs typeface="+mn-cs"/>
              </a:rPr>
              <a:t> repository</a:t>
            </a:r>
            <a:r>
              <a:rPr lang="en-US" sz="1200" b="0" i="0" kern="1200" baseline="0" dirty="0" smtClean="0">
                <a:solidFill>
                  <a:schemeClr val="tx1"/>
                </a:solidFill>
                <a:effectLst/>
                <a:latin typeface="+mn-lt"/>
                <a:ea typeface="+mn-ea"/>
                <a:cs typeface="+mn-cs"/>
              </a:rPr>
              <a:t> and a testing </a:t>
            </a:r>
            <a:r>
              <a:rPr lang="en-US" sz="1200" b="0" i="0" kern="1200" dirty="0" smtClean="0">
                <a:solidFill>
                  <a:schemeClr val="tx1"/>
                </a:solidFill>
                <a:effectLst/>
                <a:latin typeface="+mn-lt"/>
                <a:ea typeface="+mn-ea"/>
                <a:cs typeface="+mn-cs"/>
              </a:rPr>
              <a:t>environment (involves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hardware, software and network), test cases/scripts and test data, including their configurations and security.</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a:t>
            </a:r>
            <a:r>
              <a:rPr lang="en-US" sz="1200" b="1" i="0" kern="1200" baseline="0" dirty="0" smtClean="0">
                <a:solidFill>
                  <a:schemeClr val="tx1"/>
                </a:solidFill>
                <a:effectLst/>
                <a:latin typeface="+mn-lt"/>
                <a:ea typeface="+mn-ea"/>
                <a:cs typeface="+mn-cs"/>
              </a:rPr>
              <a:t> Software Testing </a:t>
            </a:r>
            <a:r>
              <a:rPr lang="en-US" sz="1200" b="1" i="0" kern="1200" dirty="0" smtClean="0">
                <a:solidFill>
                  <a:schemeClr val="tx1"/>
                </a:solidFill>
                <a:effectLst/>
                <a:latin typeface="+mn-lt"/>
                <a:ea typeface="+mn-ea"/>
                <a:cs typeface="+mn-cs"/>
              </a:rPr>
              <a:t>Resource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best practices revolve around optimizing the usage of the testing resource pool. It involves activities such as planning induction/training for the resources, sharing of resources across projects, developing detailed ramp up and ramp down plans and defining team structure and reporting mechanisms.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t>
            </a:r>
            <a:r>
              <a:rPr lang="en-US" sz="1200" b="1" i="0" kern="1200" baseline="0" dirty="0" smtClean="0">
                <a:solidFill>
                  <a:schemeClr val="tx1"/>
                </a:solidFill>
                <a:effectLst/>
                <a:latin typeface="+mn-lt"/>
                <a:ea typeface="+mn-ea"/>
                <a:cs typeface="+mn-cs"/>
              </a:rPr>
              <a:t> Software </a:t>
            </a:r>
            <a:r>
              <a:rPr lang="en-US" sz="1200" b="1" i="0" kern="1200" dirty="0" smtClean="0">
                <a:solidFill>
                  <a:schemeClr val="tx1"/>
                </a:solidFill>
                <a:effectLst/>
                <a:latin typeface="+mn-lt"/>
                <a:ea typeface="+mn-ea"/>
                <a:cs typeface="+mn-cs"/>
              </a:rPr>
              <a:t>Defect: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defect management activities do not stop with detection and correction of defects, rather it encompasses root cause analysis and preventive measures to stop the defects from occurring in the first place. We follow a well-defined defect reporting and resolution process, an example of which is shown below.</a:t>
            </a:r>
            <a:endParaRPr lang="en-US" sz="1200" b="0" i="0" kern="1200" dirty="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 Change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Change management is meant to prevent uncontrolled changes to the scope of work, and thus to the effort and schedule estimates. Engineers need to follow a defined change management process, of which the defect management process is a part. Defect review meetings are a key part of the process wherein defects and change requests are reviewed, segregated, prioritized and analyzed for impact on efforts and schedules. It</a:t>
            </a:r>
            <a:r>
              <a:rPr lang="en-US" sz="1200" b="0" i="0" kern="1200" baseline="0" dirty="0" smtClean="0">
                <a:solidFill>
                  <a:schemeClr val="tx1"/>
                </a:solidFill>
                <a:effectLst/>
                <a:latin typeface="+mn-lt"/>
                <a:ea typeface="+mn-ea"/>
                <a:cs typeface="+mn-cs"/>
              </a:rPr>
              <a:t> is common for engineers</a:t>
            </a:r>
            <a:r>
              <a:rPr lang="en-US" sz="1200" b="0" i="0" kern="1200" dirty="0" smtClean="0">
                <a:solidFill>
                  <a:schemeClr val="tx1"/>
                </a:solidFill>
                <a:effectLst/>
                <a:latin typeface="+mn-lt"/>
                <a:ea typeface="+mn-ea"/>
                <a:cs typeface="+mn-cs"/>
              </a:rPr>
              <a:t> to collaborative web-based tools for defect review and change management.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 Configuration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Configuration management is important to track and control the test environment, builds, test cases/scripts and test data. The common</a:t>
            </a:r>
            <a:r>
              <a:rPr lang="en-US" sz="1200" b="0" i="0" kern="1200" baseline="0" dirty="0" smtClean="0">
                <a:solidFill>
                  <a:schemeClr val="tx1"/>
                </a:solidFill>
                <a:effectLst/>
                <a:latin typeface="+mn-lt"/>
                <a:ea typeface="+mn-ea"/>
                <a:cs typeface="+mn-cs"/>
              </a:rPr>
              <a:t> practice</a:t>
            </a:r>
            <a:r>
              <a:rPr lang="en-US" sz="1200" b="0" i="0" kern="1200" dirty="0" smtClean="0">
                <a:solidFill>
                  <a:schemeClr val="tx1"/>
                </a:solidFill>
                <a:effectLst/>
                <a:latin typeface="+mn-lt"/>
                <a:ea typeface="+mn-ea"/>
                <a:cs typeface="+mn-cs"/>
              </a:rPr>
              <a:t> is to use in a configuration management tool,</a:t>
            </a:r>
            <a:r>
              <a:rPr lang="en-US" sz="1200" b="0" i="0" kern="1200" baseline="0" dirty="0" smtClean="0">
                <a:solidFill>
                  <a:schemeClr val="tx1"/>
                </a:solidFill>
                <a:effectLst/>
                <a:latin typeface="+mn-lt"/>
                <a:ea typeface="+mn-ea"/>
                <a:cs typeface="+mn-cs"/>
              </a:rPr>
              <a:t> such as</a:t>
            </a:r>
            <a:r>
              <a:rPr lang="en-US" sz="1200" b="0" i="0" kern="1200" dirty="0" smtClean="0">
                <a:solidFill>
                  <a:schemeClr val="tx1"/>
                </a:solidFill>
                <a:effectLst/>
                <a:latin typeface="+mn-lt"/>
                <a:ea typeface="+mn-ea"/>
                <a:cs typeface="+mn-cs"/>
              </a:rPr>
              <a:t> Rational </a:t>
            </a:r>
            <a:r>
              <a:rPr lang="en-US" sz="1200" b="0" i="0" kern="1200" dirty="0" err="1" smtClean="0">
                <a:solidFill>
                  <a:schemeClr val="tx1"/>
                </a:solidFill>
                <a:effectLst/>
                <a:latin typeface="+mn-lt"/>
                <a:ea typeface="+mn-ea"/>
                <a:cs typeface="+mn-cs"/>
              </a:rPr>
              <a:t>ClearCase</a:t>
            </a:r>
            <a:r>
              <a:rPr lang="en-US" sz="1200" b="0" i="0" kern="1200" dirty="0" smtClean="0">
                <a:solidFill>
                  <a:schemeClr val="tx1"/>
                </a:solidFill>
                <a:effectLst/>
                <a:latin typeface="+mn-lt"/>
                <a:ea typeface="+mn-ea"/>
                <a:cs typeface="+mn-cs"/>
              </a:rPr>
              <a:t>, Tortoise </a:t>
            </a:r>
            <a:r>
              <a:rPr lang="en-US" sz="1200" b="0" i="0" kern="1200" dirty="0" err="1" smtClean="0">
                <a:solidFill>
                  <a:schemeClr val="tx1"/>
                </a:solidFill>
                <a:effectLst/>
                <a:latin typeface="+mn-lt"/>
                <a:ea typeface="+mn-ea"/>
                <a:cs typeface="+mn-cs"/>
              </a:rPr>
              <a:t>SubVersion</a:t>
            </a:r>
            <a:r>
              <a:rPr lang="en-US" sz="1200" b="0" i="0" kern="1200" dirty="0" smtClean="0">
                <a:solidFill>
                  <a:schemeClr val="tx1"/>
                </a:solidFill>
                <a:effectLst/>
                <a:latin typeface="+mn-lt"/>
                <a:ea typeface="+mn-ea"/>
                <a:cs typeface="+mn-cs"/>
              </a:rPr>
              <a:t>, CVS, SharePoint Server and VSS.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 Metrics and Reporting: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test management process,</a:t>
            </a:r>
            <a:r>
              <a:rPr lang="en-US" sz="1200" b="0" i="0" kern="1200" baseline="0" dirty="0" smtClean="0">
                <a:solidFill>
                  <a:schemeClr val="tx1"/>
                </a:solidFill>
                <a:effectLst/>
                <a:latin typeface="+mn-lt"/>
                <a:ea typeface="+mn-ea"/>
                <a:cs typeface="+mn-cs"/>
              </a:rPr>
              <a:t> i</a:t>
            </a:r>
            <a:r>
              <a:rPr lang="en-US" sz="1200" b="0" i="0" kern="120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is a good idea to define a</a:t>
            </a:r>
            <a:r>
              <a:rPr lang="en-US" sz="1200" b="0" i="0" kern="1200" dirty="0" smtClean="0">
                <a:solidFill>
                  <a:schemeClr val="tx1"/>
                </a:solidFill>
                <a:effectLst/>
                <a:latin typeface="+mn-lt"/>
                <a:ea typeface="+mn-ea"/>
                <a:cs typeface="+mn-cs"/>
              </a:rPr>
              <a:t> framework which</a:t>
            </a:r>
            <a:r>
              <a:rPr lang="en-US" sz="1200" b="0" i="0" kern="1200" baseline="0" dirty="0" smtClean="0">
                <a:solidFill>
                  <a:schemeClr val="tx1"/>
                </a:solidFill>
                <a:effectLst/>
                <a:latin typeface="+mn-lt"/>
                <a:ea typeface="+mn-ea"/>
                <a:cs typeface="+mn-cs"/>
              </a:rPr>
              <a:t> includes</a:t>
            </a:r>
            <a:r>
              <a:rPr lang="en-US" sz="1200" b="0" i="0" kern="1200" dirty="0" smtClean="0">
                <a:solidFill>
                  <a:schemeClr val="tx1"/>
                </a:solidFill>
                <a:effectLst/>
                <a:latin typeface="+mn-lt"/>
                <a:ea typeface="+mn-ea"/>
                <a:cs typeface="+mn-cs"/>
              </a:rPr>
              <a:t> a comprehensive set of metrics that measures and can monitor both project-level and process-level metrics.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Project-level metrics such as defect statistics, test execution statistics and test coverage statistics provide inputs to assess the status of the ongoing project and of the quality of the product. </a:t>
            </a:r>
          </a:p>
          <a:p>
            <a:r>
              <a:rPr lang="en-US" sz="1200" b="0" i="0" kern="1200" dirty="0" smtClean="0">
                <a:solidFill>
                  <a:schemeClr val="tx1"/>
                </a:solidFill>
                <a:effectLst/>
                <a:latin typeface="+mn-lt"/>
                <a:ea typeface="+mn-ea"/>
                <a:cs typeface="+mn-cs"/>
              </a:rPr>
              <a:t>They help to make tactical decisions.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Process-level metrics are accumulated over several projects over longer periods of time. Examples include schedule variance, effort variance, test effectiveness, defects by causes, defects by phases and so on. These metrics provide insight into the effectiveness of the existing processes, and helps in making adjustments to the processes.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the reporting side, this</a:t>
            </a:r>
            <a:r>
              <a:rPr lang="en-US" sz="1200" b="0" i="0" kern="1200" baseline="0" dirty="0" smtClean="0">
                <a:solidFill>
                  <a:schemeClr val="tx1"/>
                </a:solidFill>
                <a:effectLst/>
                <a:latin typeface="+mn-lt"/>
                <a:ea typeface="+mn-ea"/>
                <a:cs typeface="+mn-cs"/>
              </a:rPr>
              <a:t> framework </a:t>
            </a:r>
            <a:r>
              <a:rPr lang="en-US" sz="1200" b="0" i="0" kern="1200" dirty="0" smtClean="0">
                <a:solidFill>
                  <a:schemeClr val="tx1"/>
                </a:solidFill>
                <a:effectLst/>
                <a:latin typeface="+mn-lt"/>
                <a:ea typeface="+mn-ea"/>
                <a:cs typeface="+mn-cs"/>
              </a:rPr>
              <a:t>provides customizable dashboards that can report the project and process metrics as tables and/or graphs. The dashboards are web-based and can be easily shared with the customers.</a:t>
            </a:r>
          </a:p>
        </p:txBody>
      </p:sp>
      <p:sp>
        <p:nvSpPr>
          <p:cNvPr id="4" name="Slide Number Placeholder 3"/>
          <p:cNvSpPr>
            <a:spLocks noGrp="1"/>
          </p:cNvSpPr>
          <p:nvPr>
            <p:ph type="sldNum" sz="quarter" idx="10"/>
          </p:nvPr>
        </p:nvSpPr>
        <p:spPr/>
        <p:txBody>
          <a:bodyPr/>
          <a:lstStyle/>
          <a:p>
            <a:fld id="{4EF7FF14-18D2-467C-8B24-AB2EC814BCD1}" type="slidenum">
              <a:rPr lang="en-US" smtClean="0"/>
              <a:t>3</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 common software test management process</a:t>
            </a:r>
            <a:r>
              <a:rPr lang="en-US" sz="1200" b="1" i="0" kern="1200" baseline="0" dirty="0" smtClean="0">
                <a:solidFill>
                  <a:schemeClr val="tx1"/>
                </a:solidFill>
                <a:effectLst/>
                <a:latin typeface="+mn-lt"/>
                <a:ea typeface="+mn-ea"/>
                <a:cs typeface="+mn-cs"/>
              </a:rPr>
              <a:t> includes the following aspects: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Software Testing/QA</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Standards and Conventions: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Engineers</a:t>
            </a:r>
            <a:r>
              <a:rPr lang="en-US" sz="1200" b="0" i="0" kern="1200" baseline="0" dirty="0" smtClean="0">
                <a:solidFill>
                  <a:schemeClr val="tx1"/>
                </a:solidFill>
                <a:effectLst/>
                <a:latin typeface="+mn-lt"/>
                <a:ea typeface="+mn-ea"/>
                <a:cs typeface="+mn-cs"/>
              </a:rPr>
              <a:t> must be</a:t>
            </a:r>
            <a:r>
              <a:rPr lang="en-US" sz="9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provided</a:t>
            </a:r>
            <a:r>
              <a:rPr lang="en-US" sz="1200" b="0" i="0" kern="1200" baseline="0" dirty="0" smtClean="0">
                <a:solidFill>
                  <a:schemeClr val="tx1"/>
                </a:solidFill>
                <a:effectLst/>
                <a:latin typeface="+mn-lt"/>
                <a:ea typeface="+mn-ea"/>
                <a:cs typeface="+mn-cs"/>
              </a:rPr>
              <a:t> with</a:t>
            </a:r>
            <a:r>
              <a:rPr lang="en-US" sz="1200" b="0" i="0" kern="1200" dirty="0" smtClean="0">
                <a:solidFill>
                  <a:schemeClr val="tx1"/>
                </a:solidFill>
                <a:effectLst/>
                <a:latin typeface="+mn-lt"/>
                <a:ea typeface="+mn-ea"/>
                <a:cs typeface="+mn-cs"/>
              </a:rPr>
              <a:t> well-defined software testing/QA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standards for</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naming, templates, and formats. For software</a:t>
            </a:r>
            <a:r>
              <a:rPr lang="en-US" sz="1200" b="0" i="0" kern="1200" dirty="0" smtClean="0">
                <a:solidFill>
                  <a:schemeClr val="tx1"/>
                </a:solidFill>
                <a:effectLst/>
                <a:latin typeface="+mn-lt"/>
                <a:ea typeface="+mn-ea"/>
                <a:cs typeface="+mn-cs"/>
              </a:rPr>
              <a:t> test artifacts, documentation, </a:t>
            </a:r>
          </a:p>
          <a:p>
            <a:r>
              <a:rPr lang="en-US" sz="1200" b="0" i="0" kern="1200" dirty="0" smtClean="0">
                <a:solidFill>
                  <a:schemeClr val="tx1"/>
                </a:solidFill>
                <a:effectLst/>
                <a:latin typeface="+mn-lt"/>
                <a:ea typeface="+mn-ea"/>
                <a:cs typeface="+mn-cs"/>
              </a:rPr>
              <a:t>coding and test reporting.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software test management process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must keep</a:t>
            </a:r>
            <a:r>
              <a:rPr lang="en-US" sz="1200" b="0" i="0" kern="1200" baseline="0" dirty="0" smtClean="0">
                <a:solidFill>
                  <a:schemeClr val="tx1"/>
                </a:solidFill>
                <a:effectLst/>
                <a:latin typeface="+mn-lt"/>
                <a:ea typeface="+mn-ea"/>
                <a:cs typeface="+mn-cs"/>
              </a:rPr>
              <a:t> a test repository, which</a:t>
            </a:r>
            <a:r>
              <a:rPr lang="en-US" sz="1200" b="0" i="0" kern="1200" dirty="0" smtClean="0">
                <a:solidFill>
                  <a:schemeClr val="tx1"/>
                </a:solidFill>
                <a:effectLst/>
                <a:latin typeface="+mn-lt"/>
                <a:ea typeface="+mn-ea"/>
                <a:cs typeface="+mn-cs"/>
              </a:rPr>
              <a:t> contains </a:t>
            </a:r>
          </a:p>
          <a:p>
            <a:r>
              <a:rPr lang="en-US" sz="1200" b="0" i="0" kern="1200" dirty="0" smtClean="0">
                <a:solidFill>
                  <a:schemeClr val="tx1"/>
                </a:solidFill>
                <a:effectLst/>
                <a:latin typeface="+mn-lt"/>
                <a:ea typeface="+mn-ea"/>
                <a:cs typeface="+mn-cs"/>
              </a:rPr>
              <a:t>standard templates for all test artifacts including test plans, test cases, test execution logs,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defect/issue logs, test reports and traceability matrices. </a:t>
            </a:r>
          </a:p>
          <a:p>
            <a:r>
              <a:rPr lang="en-US" sz="1200" b="0" i="0" kern="1200" smtClean="0">
                <a:solidFill>
                  <a:schemeClr val="tx1"/>
                </a:solidFill>
                <a:effectLst/>
                <a:latin typeface="+mn-lt"/>
                <a:ea typeface="+mn-ea"/>
                <a:cs typeface="+mn-cs"/>
              </a:rPr>
              <a:t>Moreover</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the process </a:t>
            </a:r>
            <a:r>
              <a:rPr lang="en-US" sz="1200" b="0" i="0" kern="1200" dirty="0" smtClean="0">
                <a:solidFill>
                  <a:schemeClr val="tx1"/>
                </a:solidFill>
                <a:effectLst/>
                <a:latin typeface="+mn-lt"/>
                <a:ea typeface="+mn-ea"/>
                <a:cs typeface="+mn-cs"/>
              </a:rPr>
              <a:t>also </a:t>
            </a:r>
            <a:r>
              <a:rPr lang="en-US" sz="1200" b="0" i="0" kern="1200" smtClean="0">
                <a:solidFill>
                  <a:schemeClr val="tx1"/>
                </a:solidFill>
                <a:effectLst/>
                <a:latin typeface="+mn-lt"/>
                <a:ea typeface="+mn-ea"/>
                <a:cs typeface="+mn-cs"/>
              </a:rPr>
              <a:t>has well-defined </a:t>
            </a:r>
            <a:r>
              <a:rPr lang="en-US" sz="1200" b="0" i="0" kern="1200" dirty="0" smtClean="0">
                <a:solidFill>
                  <a:schemeClr val="tx1"/>
                </a:solidFill>
                <a:effectLst/>
                <a:latin typeface="+mn-lt"/>
                <a:ea typeface="+mn-ea"/>
                <a:cs typeface="+mn-cs"/>
              </a:rPr>
              <a:t>guidelines for creating and using the test artifacts.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 A Software</a:t>
            </a:r>
            <a:r>
              <a:rPr lang="en-US" sz="1200" b="1" i="0" kern="1200" baseline="0" dirty="0" smtClean="0">
                <a:solidFill>
                  <a:schemeClr val="tx1"/>
                </a:solidFill>
                <a:effectLst/>
                <a:latin typeface="+mn-lt"/>
                <a:ea typeface="+mn-ea"/>
                <a:cs typeface="+mn-cs"/>
              </a:rPr>
              <a:t> Test Repository for </a:t>
            </a:r>
            <a:r>
              <a:rPr lang="en-US" sz="1200" b="1" i="0" kern="1200" dirty="0" smtClean="0">
                <a:solidFill>
                  <a:schemeClr val="tx1"/>
                </a:solidFill>
                <a:effectLst/>
                <a:latin typeface="+mn-lt"/>
                <a:ea typeface="+mn-ea"/>
                <a:cs typeface="+mn-cs"/>
              </a:rPr>
              <a:t>Test Assets and Test Environment: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Managing a software test process requires a software test</a:t>
            </a:r>
            <a:r>
              <a:rPr lang="en-US" sz="1200" b="0" i="0" kern="1200" dirty="0" smtClean="0">
                <a:solidFill>
                  <a:schemeClr val="tx1"/>
                </a:solidFill>
                <a:effectLst/>
                <a:latin typeface="+mn-lt"/>
                <a:ea typeface="+mn-ea"/>
                <a:cs typeface="+mn-cs"/>
              </a:rPr>
              <a:t> repository</a:t>
            </a:r>
            <a:r>
              <a:rPr lang="en-US" sz="1200" b="0" i="0" kern="1200" baseline="0" dirty="0" smtClean="0">
                <a:solidFill>
                  <a:schemeClr val="tx1"/>
                </a:solidFill>
                <a:effectLst/>
                <a:latin typeface="+mn-lt"/>
                <a:ea typeface="+mn-ea"/>
                <a:cs typeface="+mn-cs"/>
              </a:rPr>
              <a:t> and a testing </a:t>
            </a:r>
            <a:r>
              <a:rPr lang="en-US" sz="1200" b="0" i="0" kern="1200" dirty="0" smtClean="0">
                <a:solidFill>
                  <a:schemeClr val="tx1"/>
                </a:solidFill>
                <a:effectLst/>
                <a:latin typeface="+mn-lt"/>
                <a:ea typeface="+mn-ea"/>
                <a:cs typeface="+mn-cs"/>
              </a:rPr>
              <a:t>environment (involves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hardware, software and network), test cases/scripts and test data, including their configurations and security.</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a:t>
            </a:r>
            <a:r>
              <a:rPr lang="en-US" sz="1200" b="1" i="0" kern="1200" baseline="0" dirty="0" smtClean="0">
                <a:solidFill>
                  <a:schemeClr val="tx1"/>
                </a:solidFill>
                <a:effectLst/>
                <a:latin typeface="+mn-lt"/>
                <a:ea typeface="+mn-ea"/>
                <a:cs typeface="+mn-cs"/>
              </a:rPr>
              <a:t> Software Testing </a:t>
            </a:r>
            <a:r>
              <a:rPr lang="en-US" sz="1200" b="1" i="0" kern="1200" dirty="0" smtClean="0">
                <a:solidFill>
                  <a:schemeClr val="tx1"/>
                </a:solidFill>
                <a:effectLst/>
                <a:latin typeface="+mn-lt"/>
                <a:ea typeface="+mn-ea"/>
                <a:cs typeface="+mn-cs"/>
              </a:rPr>
              <a:t>Resource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best practices revolve around optimizing the usage of the testing resource pool. It involves activities such as planning induction/training for the resources, sharing of resources across projects, developing detailed ramp up and ramp down plans and defining team structure and reporting mechanisms.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t>
            </a:r>
            <a:r>
              <a:rPr lang="en-US" sz="1200" b="1" i="0" kern="1200" baseline="0" dirty="0" smtClean="0">
                <a:solidFill>
                  <a:schemeClr val="tx1"/>
                </a:solidFill>
                <a:effectLst/>
                <a:latin typeface="+mn-lt"/>
                <a:ea typeface="+mn-ea"/>
                <a:cs typeface="+mn-cs"/>
              </a:rPr>
              <a:t> Software </a:t>
            </a:r>
            <a:r>
              <a:rPr lang="en-US" sz="1200" b="1" i="0" kern="1200" dirty="0" smtClean="0">
                <a:solidFill>
                  <a:schemeClr val="tx1"/>
                </a:solidFill>
                <a:effectLst/>
                <a:latin typeface="+mn-lt"/>
                <a:ea typeface="+mn-ea"/>
                <a:cs typeface="+mn-cs"/>
              </a:rPr>
              <a:t>Defect/Problem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defect management activities do not stop with detection and correction of defects, rather it encompasses root cause analysis and preventive measures to stop the defects from occurring in the first place. We follow a well-defined defect reporting and resolution process, an example of which is shown below.</a:t>
            </a:r>
            <a:endParaRPr lang="en-US" sz="1200" b="0" i="0" kern="1200" dirty="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 Change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Change management is meant to prevent uncontrolled changes to the scope of work, and thus to the effort and schedule estimates. Engineers need to follow a defined change management process, of which the defect management process is a part. Defect review meetings are a key part of the process wherein defects and change requests are reviewed, segregated, prioritized and analyzed for impact on efforts and schedules. It</a:t>
            </a:r>
            <a:r>
              <a:rPr lang="en-US" sz="1200" b="0" i="0" kern="1200" baseline="0" dirty="0" smtClean="0">
                <a:solidFill>
                  <a:schemeClr val="tx1"/>
                </a:solidFill>
                <a:effectLst/>
                <a:latin typeface="+mn-lt"/>
                <a:ea typeface="+mn-ea"/>
                <a:cs typeface="+mn-cs"/>
              </a:rPr>
              <a:t> is common for engineers</a:t>
            </a:r>
            <a:r>
              <a:rPr lang="en-US" sz="1200" b="0" i="0" kern="1200" dirty="0" smtClean="0">
                <a:solidFill>
                  <a:schemeClr val="tx1"/>
                </a:solidFill>
                <a:effectLst/>
                <a:latin typeface="+mn-lt"/>
                <a:ea typeface="+mn-ea"/>
                <a:cs typeface="+mn-cs"/>
              </a:rPr>
              <a:t> to collaborative web-based tools for defect review and change management.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 Configuration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Configuration management is important to track and control the test environment, builds, test cases/scripts and test data. The common</a:t>
            </a:r>
            <a:r>
              <a:rPr lang="en-US" sz="1200" b="0" i="0" kern="1200" baseline="0" dirty="0" smtClean="0">
                <a:solidFill>
                  <a:schemeClr val="tx1"/>
                </a:solidFill>
                <a:effectLst/>
                <a:latin typeface="+mn-lt"/>
                <a:ea typeface="+mn-ea"/>
                <a:cs typeface="+mn-cs"/>
              </a:rPr>
              <a:t> practice</a:t>
            </a:r>
            <a:r>
              <a:rPr lang="en-US" sz="1200" b="0" i="0" kern="1200" dirty="0" smtClean="0">
                <a:solidFill>
                  <a:schemeClr val="tx1"/>
                </a:solidFill>
                <a:effectLst/>
                <a:latin typeface="+mn-lt"/>
                <a:ea typeface="+mn-ea"/>
                <a:cs typeface="+mn-cs"/>
              </a:rPr>
              <a:t> is to use in a configuration management tool,</a:t>
            </a:r>
            <a:r>
              <a:rPr lang="en-US" sz="1200" b="0" i="0" kern="1200" baseline="0" dirty="0" smtClean="0">
                <a:solidFill>
                  <a:schemeClr val="tx1"/>
                </a:solidFill>
                <a:effectLst/>
                <a:latin typeface="+mn-lt"/>
                <a:ea typeface="+mn-ea"/>
                <a:cs typeface="+mn-cs"/>
              </a:rPr>
              <a:t> such as</a:t>
            </a:r>
            <a:r>
              <a:rPr lang="en-US" sz="1200" b="0" i="0" kern="1200" dirty="0" smtClean="0">
                <a:solidFill>
                  <a:schemeClr val="tx1"/>
                </a:solidFill>
                <a:effectLst/>
                <a:latin typeface="+mn-lt"/>
                <a:ea typeface="+mn-ea"/>
                <a:cs typeface="+mn-cs"/>
              </a:rPr>
              <a:t> Rational </a:t>
            </a:r>
            <a:r>
              <a:rPr lang="en-US" sz="1200" b="0" i="0" kern="1200" dirty="0" err="1" smtClean="0">
                <a:solidFill>
                  <a:schemeClr val="tx1"/>
                </a:solidFill>
                <a:effectLst/>
                <a:latin typeface="+mn-lt"/>
                <a:ea typeface="+mn-ea"/>
                <a:cs typeface="+mn-cs"/>
              </a:rPr>
              <a:t>ClearCase</a:t>
            </a:r>
            <a:r>
              <a:rPr lang="en-US" sz="1200" b="0" i="0" kern="1200" dirty="0" smtClean="0">
                <a:solidFill>
                  <a:schemeClr val="tx1"/>
                </a:solidFill>
                <a:effectLst/>
                <a:latin typeface="+mn-lt"/>
                <a:ea typeface="+mn-ea"/>
                <a:cs typeface="+mn-cs"/>
              </a:rPr>
              <a:t>, Tortoise </a:t>
            </a:r>
            <a:r>
              <a:rPr lang="en-US" sz="1200" b="0" i="0" kern="1200" dirty="0" err="1" smtClean="0">
                <a:solidFill>
                  <a:schemeClr val="tx1"/>
                </a:solidFill>
                <a:effectLst/>
                <a:latin typeface="+mn-lt"/>
                <a:ea typeface="+mn-ea"/>
                <a:cs typeface="+mn-cs"/>
              </a:rPr>
              <a:t>SubVersion</a:t>
            </a:r>
            <a:r>
              <a:rPr lang="en-US" sz="1200" b="0" i="0" kern="1200" dirty="0" smtClean="0">
                <a:solidFill>
                  <a:schemeClr val="tx1"/>
                </a:solidFill>
                <a:effectLst/>
                <a:latin typeface="+mn-lt"/>
                <a:ea typeface="+mn-ea"/>
                <a:cs typeface="+mn-cs"/>
              </a:rPr>
              <a:t>, CVS, SharePoint Server and VSS.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 Metrics and Reporting: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test management process,</a:t>
            </a:r>
            <a:r>
              <a:rPr lang="en-US" sz="1200" b="0" i="0" kern="1200" baseline="0" dirty="0" smtClean="0">
                <a:solidFill>
                  <a:schemeClr val="tx1"/>
                </a:solidFill>
                <a:effectLst/>
                <a:latin typeface="+mn-lt"/>
                <a:ea typeface="+mn-ea"/>
                <a:cs typeface="+mn-cs"/>
              </a:rPr>
              <a:t> i</a:t>
            </a:r>
            <a:r>
              <a:rPr lang="en-US" sz="1200" b="0" i="0" kern="120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is a good idea to define a</a:t>
            </a:r>
            <a:r>
              <a:rPr lang="en-US" sz="1200" b="0" i="0" kern="1200" dirty="0" smtClean="0">
                <a:solidFill>
                  <a:schemeClr val="tx1"/>
                </a:solidFill>
                <a:effectLst/>
                <a:latin typeface="+mn-lt"/>
                <a:ea typeface="+mn-ea"/>
                <a:cs typeface="+mn-cs"/>
              </a:rPr>
              <a:t> framework which</a:t>
            </a:r>
            <a:r>
              <a:rPr lang="en-US" sz="1200" b="0" i="0" kern="1200" baseline="0" dirty="0" smtClean="0">
                <a:solidFill>
                  <a:schemeClr val="tx1"/>
                </a:solidFill>
                <a:effectLst/>
                <a:latin typeface="+mn-lt"/>
                <a:ea typeface="+mn-ea"/>
                <a:cs typeface="+mn-cs"/>
              </a:rPr>
              <a:t> includes</a:t>
            </a:r>
            <a:r>
              <a:rPr lang="en-US" sz="1200" b="0" i="0" kern="1200" dirty="0" smtClean="0">
                <a:solidFill>
                  <a:schemeClr val="tx1"/>
                </a:solidFill>
                <a:effectLst/>
                <a:latin typeface="+mn-lt"/>
                <a:ea typeface="+mn-ea"/>
                <a:cs typeface="+mn-cs"/>
              </a:rPr>
              <a:t> a comprehensive set of metrics that measures and can monitor both project-level and process-level metrics.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Project-level metrics such as defect statistics, test execution statistics and test coverage statistics provide inputs to assess the status of the ongoing project and of the quality of the product. </a:t>
            </a:r>
          </a:p>
          <a:p>
            <a:r>
              <a:rPr lang="en-US" sz="1200" b="0" i="0" kern="1200" dirty="0" smtClean="0">
                <a:solidFill>
                  <a:schemeClr val="tx1"/>
                </a:solidFill>
                <a:effectLst/>
                <a:latin typeface="+mn-lt"/>
                <a:ea typeface="+mn-ea"/>
                <a:cs typeface="+mn-cs"/>
              </a:rPr>
              <a:t>They help to make tactical decisions.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Process-level metrics are accumulated over several projects over longer periods of time. Examples include schedule variance, effort variance, test effectiveness, defects by causes, defects by phases and so on. These metrics provide insight into the effectiveness of the existing processes, and helps in making adjustments to the processes.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the reporting side, this</a:t>
            </a:r>
            <a:r>
              <a:rPr lang="en-US" sz="1200" b="0" i="0" kern="1200" baseline="0" dirty="0" smtClean="0">
                <a:solidFill>
                  <a:schemeClr val="tx1"/>
                </a:solidFill>
                <a:effectLst/>
                <a:latin typeface="+mn-lt"/>
                <a:ea typeface="+mn-ea"/>
                <a:cs typeface="+mn-cs"/>
              </a:rPr>
              <a:t> framework </a:t>
            </a:r>
            <a:r>
              <a:rPr lang="en-US" sz="1200" b="0" i="0" kern="1200" dirty="0" smtClean="0">
                <a:solidFill>
                  <a:schemeClr val="tx1"/>
                </a:solidFill>
                <a:effectLst/>
                <a:latin typeface="+mn-lt"/>
                <a:ea typeface="+mn-ea"/>
                <a:cs typeface="+mn-cs"/>
              </a:rPr>
              <a:t>provides customizable dashboards that can report the project and process metrics as tables and/or graphs. The dashboards are web-based and can be easily shared with the customers.</a:t>
            </a:r>
          </a:p>
        </p:txBody>
      </p:sp>
      <p:sp>
        <p:nvSpPr>
          <p:cNvPr id="4" name="Slide Number Placeholder 3"/>
          <p:cNvSpPr>
            <a:spLocks noGrp="1"/>
          </p:cNvSpPr>
          <p:nvPr>
            <p:ph type="sldNum" sz="quarter" idx="10"/>
          </p:nvPr>
        </p:nvSpPr>
        <p:spPr/>
        <p:txBody>
          <a:bodyPr/>
          <a:lstStyle/>
          <a:p>
            <a:fld id="{4EF7FF14-18D2-467C-8B24-AB2EC814BCD1}" type="slidenum">
              <a:rPr lang="en-US" smtClean="0"/>
              <a:t>4</a:t>
            </a:fld>
            <a:endParaRPr lang="en-US" dirty="0"/>
          </a:p>
        </p:txBody>
      </p:sp>
    </p:spTree>
    <p:extLst>
      <p:ext uri="{BB962C8B-B14F-4D97-AF65-F5344CB8AC3E}">
        <p14:creationId xmlns:p14="http://schemas.microsoft.com/office/powerpoint/2010/main" val="163884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 common software test management process</a:t>
            </a:r>
            <a:r>
              <a:rPr lang="en-US" sz="1200" b="1" i="0" kern="1200" baseline="0" dirty="0" smtClean="0">
                <a:solidFill>
                  <a:schemeClr val="tx1"/>
                </a:solidFill>
                <a:effectLst/>
                <a:latin typeface="+mn-lt"/>
                <a:ea typeface="+mn-ea"/>
                <a:cs typeface="+mn-cs"/>
              </a:rPr>
              <a:t> includes the following aspects: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Software Testing/QA</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Standards and Conventions: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Engineers</a:t>
            </a:r>
            <a:r>
              <a:rPr lang="en-US" sz="1200" b="0" i="0" kern="1200" baseline="0" dirty="0" smtClean="0">
                <a:solidFill>
                  <a:schemeClr val="tx1"/>
                </a:solidFill>
                <a:effectLst/>
                <a:latin typeface="+mn-lt"/>
                <a:ea typeface="+mn-ea"/>
                <a:cs typeface="+mn-cs"/>
              </a:rPr>
              <a:t> must be</a:t>
            </a:r>
            <a:r>
              <a:rPr lang="en-US" sz="9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provided</a:t>
            </a:r>
            <a:r>
              <a:rPr lang="en-US" sz="1200" b="0" i="0" kern="1200" baseline="0" dirty="0" smtClean="0">
                <a:solidFill>
                  <a:schemeClr val="tx1"/>
                </a:solidFill>
                <a:effectLst/>
                <a:latin typeface="+mn-lt"/>
                <a:ea typeface="+mn-ea"/>
                <a:cs typeface="+mn-cs"/>
              </a:rPr>
              <a:t> with</a:t>
            </a:r>
            <a:r>
              <a:rPr lang="en-US" sz="1200" b="0" i="0" kern="1200" dirty="0" smtClean="0">
                <a:solidFill>
                  <a:schemeClr val="tx1"/>
                </a:solidFill>
                <a:effectLst/>
                <a:latin typeface="+mn-lt"/>
                <a:ea typeface="+mn-ea"/>
                <a:cs typeface="+mn-cs"/>
              </a:rPr>
              <a:t> well-defined software testing/QA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standards for</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naming, templates, and formats. For software</a:t>
            </a:r>
            <a:r>
              <a:rPr lang="en-US" sz="1200" b="0" i="0" kern="1200" dirty="0" smtClean="0">
                <a:solidFill>
                  <a:schemeClr val="tx1"/>
                </a:solidFill>
                <a:effectLst/>
                <a:latin typeface="+mn-lt"/>
                <a:ea typeface="+mn-ea"/>
                <a:cs typeface="+mn-cs"/>
              </a:rPr>
              <a:t> test artifacts, documentation, </a:t>
            </a:r>
          </a:p>
          <a:p>
            <a:r>
              <a:rPr lang="en-US" sz="1200" b="0" i="0" kern="1200" dirty="0" smtClean="0">
                <a:solidFill>
                  <a:schemeClr val="tx1"/>
                </a:solidFill>
                <a:effectLst/>
                <a:latin typeface="+mn-lt"/>
                <a:ea typeface="+mn-ea"/>
                <a:cs typeface="+mn-cs"/>
              </a:rPr>
              <a:t>coding and test reporting.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software test management process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must keep</a:t>
            </a:r>
            <a:r>
              <a:rPr lang="en-US" sz="1200" b="0" i="0" kern="1200" baseline="0" dirty="0" smtClean="0">
                <a:solidFill>
                  <a:schemeClr val="tx1"/>
                </a:solidFill>
                <a:effectLst/>
                <a:latin typeface="+mn-lt"/>
                <a:ea typeface="+mn-ea"/>
                <a:cs typeface="+mn-cs"/>
              </a:rPr>
              <a:t> a test repository, which</a:t>
            </a:r>
            <a:r>
              <a:rPr lang="en-US" sz="1200" b="0" i="0" kern="1200" dirty="0" smtClean="0">
                <a:solidFill>
                  <a:schemeClr val="tx1"/>
                </a:solidFill>
                <a:effectLst/>
                <a:latin typeface="+mn-lt"/>
                <a:ea typeface="+mn-ea"/>
                <a:cs typeface="+mn-cs"/>
              </a:rPr>
              <a:t> contains </a:t>
            </a:r>
          </a:p>
          <a:p>
            <a:r>
              <a:rPr lang="en-US" sz="1200" b="0" i="0" kern="1200" dirty="0" smtClean="0">
                <a:solidFill>
                  <a:schemeClr val="tx1"/>
                </a:solidFill>
                <a:effectLst/>
                <a:latin typeface="+mn-lt"/>
                <a:ea typeface="+mn-ea"/>
                <a:cs typeface="+mn-cs"/>
              </a:rPr>
              <a:t>standard templates for all test artifacts including test plans, test cases, test execution logs,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defect/issue logs, test reports and traceability matrices. </a:t>
            </a:r>
          </a:p>
          <a:p>
            <a:r>
              <a:rPr lang="en-US" sz="1200" b="0" i="0" kern="1200" smtClean="0">
                <a:solidFill>
                  <a:schemeClr val="tx1"/>
                </a:solidFill>
                <a:effectLst/>
                <a:latin typeface="+mn-lt"/>
                <a:ea typeface="+mn-ea"/>
                <a:cs typeface="+mn-cs"/>
              </a:rPr>
              <a:t>Moreover</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the process </a:t>
            </a:r>
            <a:r>
              <a:rPr lang="en-US" sz="1200" b="0" i="0" kern="1200" dirty="0" smtClean="0">
                <a:solidFill>
                  <a:schemeClr val="tx1"/>
                </a:solidFill>
                <a:effectLst/>
                <a:latin typeface="+mn-lt"/>
                <a:ea typeface="+mn-ea"/>
                <a:cs typeface="+mn-cs"/>
              </a:rPr>
              <a:t>also </a:t>
            </a:r>
            <a:r>
              <a:rPr lang="en-US" sz="1200" b="0" i="0" kern="1200" smtClean="0">
                <a:solidFill>
                  <a:schemeClr val="tx1"/>
                </a:solidFill>
                <a:effectLst/>
                <a:latin typeface="+mn-lt"/>
                <a:ea typeface="+mn-ea"/>
                <a:cs typeface="+mn-cs"/>
              </a:rPr>
              <a:t>has well-defined </a:t>
            </a:r>
            <a:r>
              <a:rPr lang="en-US" sz="1200" b="0" i="0" kern="1200" dirty="0" smtClean="0">
                <a:solidFill>
                  <a:schemeClr val="tx1"/>
                </a:solidFill>
                <a:effectLst/>
                <a:latin typeface="+mn-lt"/>
                <a:ea typeface="+mn-ea"/>
                <a:cs typeface="+mn-cs"/>
              </a:rPr>
              <a:t>guidelines for creating and using the test artifacts.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 A Software</a:t>
            </a:r>
            <a:r>
              <a:rPr lang="en-US" sz="1200" b="1" i="0" kern="1200" baseline="0" dirty="0" smtClean="0">
                <a:solidFill>
                  <a:schemeClr val="tx1"/>
                </a:solidFill>
                <a:effectLst/>
                <a:latin typeface="+mn-lt"/>
                <a:ea typeface="+mn-ea"/>
                <a:cs typeface="+mn-cs"/>
              </a:rPr>
              <a:t> Test Repository for </a:t>
            </a:r>
            <a:r>
              <a:rPr lang="en-US" sz="1200" b="1" i="0" kern="1200" dirty="0" smtClean="0">
                <a:solidFill>
                  <a:schemeClr val="tx1"/>
                </a:solidFill>
                <a:effectLst/>
                <a:latin typeface="+mn-lt"/>
                <a:ea typeface="+mn-ea"/>
                <a:cs typeface="+mn-cs"/>
              </a:rPr>
              <a:t>Test Assets and Test Environment: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Managing a software test process requires a software test</a:t>
            </a:r>
            <a:r>
              <a:rPr lang="en-US" sz="1200" b="0" i="0" kern="1200" dirty="0" smtClean="0">
                <a:solidFill>
                  <a:schemeClr val="tx1"/>
                </a:solidFill>
                <a:effectLst/>
                <a:latin typeface="+mn-lt"/>
                <a:ea typeface="+mn-ea"/>
                <a:cs typeface="+mn-cs"/>
              </a:rPr>
              <a:t> repository</a:t>
            </a:r>
            <a:r>
              <a:rPr lang="en-US" sz="1200" b="0" i="0" kern="1200" baseline="0" dirty="0" smtClean="0">
                <a:solidFill>
                  <a:schemeClr val="tx1"/>
                </a:solidFill>
                <a:effectLst/>
                <a:latin typeface="+mn-lt"/>
                <a:ea typeface="+mn-ea"/>
                <a:cs typeface="+mn-cs"/>
              </a:rPr>
              <a:t> and a testing </a:t>
            </a:r>
            <a:r>
              <a:rPr lang="en-US" sz="1200" b="0" i="0" kern="1200" dirty="0" smtClean="0">
                <a:solidFill>
                  <a:schemeClr val="tx1"/>
                </a:solidFill>
                <a:effectLst/>
                <a:latin typeface="+mn-lt"/>
                <a:ea typeface="+mn-ea"/>
                <a:cs typeface="+mn-cs"/>
              </a:rPr>
              <a:t>environment (involves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hardware, software and network), test cases/scripts and test data, including their configurations and security.</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a:t>
            </a:r>
            <a:r>
              <a:rPr lang="en-US" sz="1200" b="1" i="0" kern="1200" baseline="0" dirty="0" smtClean="0">
                <a:solidFill>
                  <a:schemeClr val="tx1"/>
                </a:solidFill>
                <a:effectLst/>
                <a:latin typeface="+mn-lt"/>
                <a:ea typeface="+mn-ea"/>
                <a:cs typeface="+mn-cs"/>
              </a:rPr>
              <a:t> Software Testing </a:t>
            </a:r>
            <a:r>
              <a:rPr lang="en-US" sz="1200" b="1" i="0" kern="1200" dirty="0" smtClean="0">
                <a:solidFill>
                  <a:schemeClr val="tx1"/>
                </a:solidFill>
                <a:effectLst/>
                <a:latin typeface="+mn-lt"/>
                <a:ea typeface="+mn-ea"/>
                <a:cs typeface="+mn-cs"/>
              </a:rPr>
              <a:t>Resource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best practices revolve around optimizing the usage of the testing resource pool. It involves activities such as planning induction/training for the resources, sharing of resources across projects, developing detailed ramp up and ramp down plans and defining team structure and reporting mechanisms.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t>
            </a:r>
            <a:r>
              <a:rPr lang="en-US" sz="1200" b="1" i="0" kern="1200" baseline="0" dirty="0" smtClean="0">
                <a:solidFill>
                  <a:schemeClr val="tx1"/>
                </a:solidFill>
                <a:effectLst/>
                <a:latin typeface="+mn-lt"/>
                <a:ea typeface="+mn-ea"/>
                <a:cs typeface="+mn-cs"/>
              </a:rPr>
              <a:t> Software </a:t>
            </a:r>
            <a:r>
              <a:rPr lang="en-US" sz="1200" b="1" i="0" kern="1200" dirty="0" smtClean="0">
                <a:solidFill>
                  <a:schemeClr val="tx1"/>
                </a:solidFill>
                <a:effectLst/>
                <a:latin typeface="+mn-lt"/>
                <a:ea typeface="+mn-ea"/>
                <a:cs typeface="+mn-cs"/>
              </a:rPr>
              <a:t>Defect/Problem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defect management activities do not stop with detection and correction of defects, rather it encompasses root cause analysis and preventive measures to stop the defects from occurring in the first place. We follow a well-defined defect reporting and resolution process, an example of which is shown below.</a:t>
            </a:r>
            <a:endParaRPr lang="en-US" sz="1200" b="0" i="0" kern="1200" dirty="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 Change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Change management is meant to prevent uncontrolled changes to the scope of work, and thus to the effort and schedule estimates. Engineers need to follow a defined change management process, of which the defect management process is a part. Defect review meetings are a key part of the process wherein defects and change requests are reviewed, segregated, prioritized and analyzed for impact on efforts and schedules. It</a:t>
            </a:r>
            <a:r>
              <a:rPr lang="en-US" sz="1200" b="0" i="0" kern="1200" baseline="0" dirty="0" smtClean="0">
                <a:solidFill>
                  <a:schemeClr val="tx1"/>
                </a:solidFill>
                <a:effectLst/>
                <a:latin typeface="+mn-lt"/>
                <a:ea typeface="+mn-ea"/>
                <a:cs typeface="+mn-cs"/>
              </a:rPr>
              <a:t> is common for engineers</a:t>
            </a:r>
            <a:r>
              <a:rPr lang="en-US" sz="1200" b="0" i="0" kern="1200" dirty="0" smtClean="0">
                <a:solidFill>
                  <a:schemeClr val="tx1"/>
                </a:solidFill>
                <a:effectLst/>
                <a:latin typeface="+mn-lt"/>
                <a:ea typeface="+mn-ea"/>
                <a:cs typeface="+mn-cs"/>
              </a:rPr>
              <a:t> to collaborative web-based tools for defect review and change management.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 Configuration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Configuration management is important to track and control the test environment, builds, test cases/scripts and test data. The common</a:t>
            </a:r>
            <a:r>
              <a:rPr lang="en-US" sz="1200" b="0" i="0" kern="1200" baseline="0" dirty="0" smtClean="0">
                <a:solidFill>
                  <a:schemeClr val="tx1"/>
                </a:solidFill>
                <a:effectLst/>
                <a:latin typeface="+mn-lt"/>
                <a:ea typeface="+mn-ea"/>
                <a:cs typeface="+mn-cs"/>
              </a:rPr>
              <a:t> practice</a:t>
            </a:r>
            <a:r>
              <a:rPr lang="en-US" sz="1200" b="0" i="0" kern="1200" dirty="0" smtClean="0">
                <a:solidFill>
                  <a:schemeClr val="tx1"/>
                </a:solidFill>
                <a:effectLst/>
                <a:latin typeface="+mn-lt"/>
                <a:ea typeface="+mn-ea"/>
                <a:cs typeface="+mn-cs"/>
              </a:rPr>
              <a:t> is to use in a configuration management tool,</a:t>
            </a:r>
            <a:r>
              <a:rPr lang="en-US" sz="1200" b="0" i="0" kern="1200" baseline="0" dirty="0" smtClean="0">
                <a:solidFill>
                  <a:schemeClr val="tx1"/>
                </a:solidFill>
                <a:effectLst/>
                <a:latin typeface="+mn-lt"/>
                <a:ea typeface="+mn-ea"/>
                <a:cs typeface="+mn-cs"/>
              </a:rPr>
              <a:t> such as</a:t>
            </a:r>
            <a:r>
              <a:rPr lang="en-US" sz="1200" b="0" i="0" kern="1200" dirty="0" smtClean="0">
                <a:solidFill>
                  <a:schemeClr val="tx1"/>
                </a:solidFill>
                <a:effectLst/>
                <a:latin typeface="+mn-lt"/>
                <a:ea typeface="+mn-ea"/>
                <a:cs typeface="+mn-cs"/>
              </a:rPr>
              <a:t> Rational </a:t>
            </a:r>
            <a:r>
              <a:rPr lang="en-US" sz="1200" b="0" i="0" kern="1200" dirty="0" err="1" smtClean="0">
                <a:solidFill>
                  <a:schemeClr val="tx1"/>
                </a:solidFill>
                <a:effectLst/>
                <a:latin typeface="+mn-lt"/>
                <a:ea typeface="+mn-ea"/>
                <a:cs typeface="+mn-cs"/>
              </a:rPr>
              <a:t>ClearCase</a:t>
            </a:r>
            <a:r>
              <a:rPr lang="en-US" sz="1200" b="0" i="0" kern="1200" dirty="0" smtClean="0">
                <a:solidFill>
                  <a:schemeClr val="tx1"/>
                </a:solidFill>
                <a:effectLst/>
                <a:latin typeface="+mn-lt"/>
                <a:ea typeface="+mn-ea"/>
                <a:cs typeface="+mn-cs"/>
              </a:rPr>
              <a:t>, Tortoise </a:t>
            </a:r>
            <a:r>
              <a:rPr lang="en-US" sz="1200" b="0" i="0" kern="1200" dirty="0" err="1" smtClean="0">
                <a:solidFill>
                  <a:schemeClr val="tx1"/>
                </a:solidFill>
                <a:effectLst/>
                <a:latin typeface="+mn-lt"/>
                <a:ea typeface="+mn-ea"/>
                <a:cs typeface="+mn-cs"/>
              </a:rPr>
              <a:t>SubVersion</a:t>
            </a:r>
            <a:r>
              <a:rPr lang="en-US" sz="1200" b="0" i="0" kern="1200" dirty="0" smtClean="0">
                <a:solidFill>
                  <a:schemeClr val="tx1"/>
                </a:solidFill>
                <a:effectLst/>
                <a:latin typeface="+mn-lt"/>
                <a:ea typeface="+mn-ea"/>
                <a:cs typeface="+mn-cs"/>
              </a:rPr>
              <a:t>, CVS, SharePoint Server and VSS.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 Metrics and Reporting: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test management process,</a:t>
            </a:r>
            <a:r>
              <a:rPr lang="en-US" sz="1200" b="0" i="0" kern="1200" baseline="0" dirty="0" smtClean="0">
                <a:solidFill>
                  <a:schemeClr val="tx1"/>
                </a:solidFill>
                <a:effectLst/>
                <a:latin typeface="+mn-lt"/>
                <a:ea typeface="+mn-ea"/>
                <a:cs typeface="+mn-cs"/>
              </a:rPr>
              <a:t> i</a:t>
            </a:r>
            <a:r>
              <a:rPr lang="en-US" sz="1200" b="0" i="0" kern="120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is a good idea to define a</a:t>
            </a:r>
            <a:r>
              <a:rPr lang="en-US" sz="1200" b="0" i="0" kern="1200" dirty="0" smtClean="0">
                <a:solidFill>
                  <a:schemeClr val="tx1"/>
                </a:solidFill>
                <a:effectLst/>
                <a:latin typeface="+mn-lt"/>
                <a:ea typeface="+mn-ea"/>
                <a:cs typeface="+mn-cs"/>
              </a:rPr>
              <a:t> framework which</a:t>
            </a:r>
            <a:r>
              <a:rPr lang="en-US" sz="1200" b="0" i="0" kern="1200" baseline="0" dirty="0" smtClean="0">
                <a:solidFill>
                  <a:schemeClr val="tx1"/>
                </a:solidFill>
                <a:effectLst/>
                <a:latin typeface="+mn-lt"/>
                <a:ea typeface="+mn-ea"/>
                <a:cs typeface="+mn-cs"/>
              </a:rPr>
              <a:t> includes</a:t>
            </a:r>
            <a:r>
              <a:rPr lang="en-US" sz="1200" b="0" i="0" kern="1200" dirty="0" smtClean="0">
                <a:solidFill>
                  <a:schemeClr val="tx1"/>
                </a:solidFill>
                <a:effectLst/>
                <a:latin typeface="+mn-lt"/>
                <a:ea typeface="+mn-ea"/>
                <a:cs typeface="+mn-cs"/>
              </a:rPr>
              <a:t> a comprehensive set of metrics that measures and can monitor both project-level and process-level metrics.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Project-level metrics such as defect statistics, test execution statistics and test coverage statistics provide inputs to assess the status of the ongoing project and of the quality of the product. </a:t>
            </a:r>
          </a:p>
          <a:p>
            <a:r>
              <a:rPr lang="en-US" sz="1200" b="0" i="0" kern="1200" dirty="0" smtClean="0">
                <a:solidFill>
                  <a:schemeClr val="tx1"/>
                </a:solidFill>
                <a:effectLst/>
                <a:latin typeface="+mn-lt"/>
                <a:ea typeface="+mn-ea"/>
                <a:cs typeface="+mn-cs"/>
              </a:rPr>
              <a:t>They help to make tactical decisions.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Process-level metrics are accumulated over several projects over longer periods of time. Examples include schedule variance, effort variance, test effectiveness, defects by causes, defects by phases and so on. These metrics provide insight into the effectiveness of the existing processes, and helps in making adjustments to the processes.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the reporting side, this</a:t>
            </a:r>
            <a:r>
              <a:rPr lang="en-US" sz="1200" b="0" i="0" kern="1200" baseline="0" dirty="0" smtClean="0">
                <a:solidFill>
                  <a:schemeClr val="tx1"/>
                </a:solidFill>
                <a:effectLst/>
                <a:latin typeface="+mn-lt"/>
                <a:ea typeface="+mn-ea"/>
                <a:cs typeface="+mn-cs"/>
              </a:rPr>
              <a:t> framework </a:t>
            </a:r>
            <a:r>
              <a:rPr lang="en-US" sz="1200" b="0" i="0" kern="1200" dirty="0" smtClean="0">
                <a:solidFill>
                  <a:schemeClr val="tx1"/>
                </a:solidFill>
                <a:effectLst/>
                <a:latin typeface="+mn-lt"/>
                <a:ea typeface="+mn-ea"/>
                <a:cs typeface="+mn-cs"/>
              </a:rPr>
              <a:t>provides customizable dashboards that can report the project and process metrics as tables and/or graphs. The dashboards are web-based and can be easily shared with the customers.</a:t>
            </a:r>
          </a:p>
        </p:txBody>
      </p:sp>
      <p:sp>
        <p:nvSpPr>
          <p:cNvPr id="4" name="Slide Number Placeholder 3"/>
          <p:cNvSpPr>
            <a:spLocks noGrp="1"/>
          </p:cNvSpPr>
          <p:nvPr>
            <p:ph type="sldNum" sz="quarter" idx="10"/>
          </p:nvPr>
        </p:nvSpPr>
        <p:spPr/>
        <p:txBody>
          <a:bodyPr/>
          <a:lstStyle/>
          <a:p>
            <a:fld id="{4EF7FF14-18D2-467C-8B24-AB2EC814BCD1}" type="slidenum">
              <a:rPr lang="en-US" smtClean="0"/>
              <a:t>5</a:t>
            </a:fld>
            <a:endParaRPr lang="en-US" dirty="0"/>
          </a:p>
        </p:txBody>
      </p:sp>
    </p:spTree>
    <p:extLst>
      <p:ext uri="{BB962C8B-B14F-4D97-AF65-F5344CB8AC3E}">
        <p14:creationId xmlns:p14="http://schemas.microsoft.com/office/powerpoint/2010/main" val="227989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 common software test management process</a:t>
            </a:r>
            <a:r>
              <a:rPr lang="en-US" sz="1200" b="1" i="0" kern="1200" baseline="0" dirty="0" smtClean="0">
                <a:solidFill>
                  <a:schemeClr val="tx1"/>
                </a:solidFill>
                <a:effectLst/>
                <a:latin typeface="+mn-lt"/>
                <a:ea typeface="+mn-ea"/>
                <a:cs typeface="+mn-cs"/>
              </a:rPr>
              <a:t> includes the following aspects: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Software Testing/QA</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Standards and Conventions: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Engineers</a:t>
            </a:r>
            <a:r>
              <a:rPr lang="en-US" sz="1200" b="0" i="0" kern="1200" baseline="0" dirty="0" smtClean="0">
                <a:solidFill>
                  <a:schemeClr val="tx1"/>
                </a:solidFill>
                <a:effectLst/>
                <a:latin typeface="+mn-lt"/>
                <a:ea typeface="+mn-ea"/>
                <a:cs typeface="+mn-cs"/>
              </a:rPr>
              <a:t> must be</a:t>
            </a:r>
            <a:r>
              <a:rPr lang="en-US" sz="9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provided</a:t>
            </a:r>
            <a:r>
              <a:rPr lang="en-US" sz="1200" b="0" i="0" kern="1200" baseline="0" dirty="0" smtClean="0">
                <a:solidFill>
                  <a:schemeClr val="tx1"/>
                </a:solidFill>
                <a:effectLst/>
                <a:latin typeface="+mn-lt"/>
                <a:ea typeface="+mn-ea"/>
                <a:cs typeface="+mn-cs"/>
              </a:rPr>
              <a:t> with</a:t>
            </a:r>
            <a:r>
              <a:rPr lang="en-US" sz="1200" b="0" i="0" kern="1200" dirty="0" smtClean="0">
                <a:solidFill>
                  <a:schemeClr val="tx1"/>
                </a:solidFill>
                <a:effectLst/>
                <a:latin typeface="+mn-lt"/>
                <a:ea typeface="+mn-ea"/>
                <a:cs typeface="+mn-cs"/>
              </a:rPr>
              <a:t> well-defined software testing/QA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standards for</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naming, templates, and formats. For software</a:t>
            </a:r>
            <a:r>
              <a:rPr lang="en-US" sz="1200" b="0" i="0" kern="1200" dirty="0" smtClean="0">
                <a:solidFill>
                  <a:schemeClr val="tx1"/>
                </a:solidFill>
                <a:effectLst/>
                <a:latin typeface="+mn-lt"/>
                <a:ea typeface="+mn-ea"/>
                <a:cs typeface="+mn-cs"/>
              </a:rPr>
              <a:t> test artifacts, documentation, </a:t>
            </a:r>
          </a:p>
          <a:p>
            <a:r>
              <a:rPr lang="en-US" sz="1200" b="0" i="0" kern="1200" dirty="0" smtClean="0">
                <a:solidFill>
                  <a:schemeClr val="tx1"/>
                </a:solidFill>
                <a:effectLst/>
                <a:latin typeface="+mn-lt"/>
                <a:ea typeface="+mn-ea"/>
                <a:cs typeface="+mn-cs"/>
              </a:rPr>
              <a:t>coding and test reporting.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software test management process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must keep</a:t>
            </a:r>
            <a:r>
              <a:rPr lang="en-US" sz="1200" b="0" i="0" kern="1200" baseline="0" dirty="0" smtClean="0">
                <a:solidFill>
                  <a:schemeClr val="tx1"/>
                </a:solidFill>
                <a:effectLst/>
                <a:latin typeface="+mn-lt"/>
                <a:ea typeface="+mn-ea"/>
                <a:cs typeface="+mn-cs"/>
              </a:rPr>
              <a:t> a test repository, which</a:t>
            </a:r>
            <a:r>
              <a:rPr lang="en-US" sz="1200" b="0" i="0" kern="1200" dirty="0" smtClean="0">
                <a:solidFill>
                  <a:schemeClr val="tx1"/>
                </a:solidFill>
                <a:effectLst/>
                <a:latin typeface="+mn-lt"/>
                <a:ea typeface="+mn-ea"/>
                <a:cs typeface="+mn-cs"/>
              </a:rPr>
              <a:t> contains </a:t>
            </a:r>
          </a:p>
          <a:p>
            <a:r>
              <a:rPr lang="en-US" sz="1200" b="0" i="0" kern="1200" dirty="0" smtClean="0">
                <a:solidFill>
                  <a:schemeClr val="tx1"/>
                </a:solidFill>
                <a:effectLst/>
                <a:latin typeface="+mn-lt"/>
                <a:ea typeface="+mn-ea"/>
                <a:cs typeface="+mn-cs"/>
              </a:rPr>
              <a:t>standard templates for all test artifacts including test plans, test cases, test execution logs,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defect/issue logs, test reports and traceability matrices. </a:t>
            </a:r>
          </a:p>
          <a:p>
            <a:r>
              <a:rPr lang="en-US" sz="1200" b="0" i="0" kern="1200" smtClean="0">
                <a:solidFill>
                  <a:schemeClr val="tx1"/>
                </a:solidFill>
                <a:effectLst/>
                <a:latin typeface="+mn-lt"/>
                <a:ea typeface="+mn-ea"/>
                <a:cs typeface="+mn-cs"/>
              </a:rPr>
              <a:t>Moreover</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the process </a:t>
            </a:r>
            <a:r>
              <a:rPr lang="en-US" sz="1200" b="0" i="0" kern="1200" dirty="0" smtClean="0">
                <a:solidFill>
                  <a:schemeClr val="tx1"/>
                </a:solidFill>
                <a:effectLst/>
                <a:latin typeface="+mn-lt"/>
                <a:ea typeface="+mn-ea"/>
                <a:cs typeface="+mn-cs"/>
              </a:rPr>
              <a:t>also </a:t>
            </a:r>
            <a:r>
              <a:rPr lang="en-US" sz="1200" b="0" i="0" kern="1200" smtClean="0">
                <a:solidFill>
                  <a:schemeClr val="tx1"/>
                </a:solidFill>
                <a:effectLst/>
                <a:latin typeface="+mn-lt"/>
                <a:ea typeface="+mn-ea"/>
                <a:cs typeface="+mn-cs"/>
              </a:rPr>
              <a:t>has well-defined </a:t>
            </a:r>
            <a:r>
              <a:rPr lang="en-US" sz="1200" b="0" i="0" kern="1200" dirty="0" smtClean="0">
                <a:solidFill>
                  <a:schemeClr val="tx1"/>
                </a:solidFill>
                <a:effectLst/>
                <a:latin typeface="+mn-lt"/>
                <a:ea typeface="+mn-ea"/>
                <a:cs typeface="+mn-cs"/>
              </a:rPr>
              <a:t>guidelines for creating and using the test artifacts.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 A Software</a:t>
            </a:r>
            <a:r>
              <a:rPr lang="en-US" sz="1200" b="1" i="0" kern="1200" baseline="0" dirty="0" smtClean="0">
                <a:solidFill>
                  <a:schemeClr val="tx1"/>
                </a:solidFill>
                <a:effectLst/>
                <a:latin typeface="+mn-lt"/>
                <a:ea typeface="+mn-ea"/>
                <a:cs typeface="+mn-cs"/>
              </a:rPr>
              <a:t> Test Repository for </a:t>
            </a:r>
            <a:r>
              <a:rPr lang="en-US" sz="1200" b="1" i="0" kern="1200" dirty="0" smtClean="0">
                <a:solidFill>
                  <a:schemeClr val="tx1"/>
                </a:solidFill>
                <a:effectLst/>
                <a:latin typeface="+mn-lt"/>
                <a:ea typeface="+mn-ea"/>
                <a:cs typeface="+mn-cs"/>
              </a:rPr>
              <a:t>Test Assets and Test Environment: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Managing a software test process requires a software test</a:t>
            </a:r>
            <a:r>
              <a:rPr lang="en-US" sz="1200" b="0" i="0" kern="1200" dirty="0" smtClean="0">
                <a:solidFill>
                  <a:schemeClr val="tx1"/>
                </a:solidFill>
                <a:effectLst/>
                <a:latin typeface="+mn-lt"/>
                <a:ea typeface="+mn-ea"/>
                <a:cs typeface="+mn-cs"/>
              </a:rPr>
              <a:t> repository</a:t>
            </a:r>
            <a:r>
              <a:rPr lang="en-US" sz="1200" b="0" i="0" kern="1200" baseline="0" dirty="0" smtClean="0">
                <a:solidFill>
                  <a:schemeClr val="tx1"/>
                </a:solidFill>
                <a:effectLst/>
                <a:latin typeface="+mn-lt"/>
                <a:ea typeface="+mn-ea"/>
                <a:cs typeface="+mn-cs"/>
              </a:rPr>
              <a:t> and a testing </a:t>
            </a:r>
            <a:r>
              <a:rPr lang="en-US" sz="1200" b="0" i="0" kern="1200" dirty="0" smtClean="0">
                <a:solidFill>
                  <a:schemeClr val="tx1"/>
                </a:solidFill>
                <a:effectLst/>
                <a:latin typeface="+mn-lt"/>
                <a:ea typeface="+mn-ea"/>
                <a:cs typeface="+mn-cs"/>
              </a:rPr>
              <a:t>environment (involves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hardware, software and network), test cases/scripts and test data, including their configurations and security.</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a:t>
            </a:r>
            <a:r>
              <a:rPr lang="en-US" sz="1200" b="1" i="0" kern="1200" baseline="0" dirty="0" smtClean="0">
                <a:solidFill>
                  <a:schemeClr val="tx1"/>
                </a:solidFill>
                <a:effectLst/>
                <a:latin typeface="+mn-lt"/>
                <a:ea typeface="+mn-ea"/>
                <a:cs typeface="+mn-cs"/>
              </a:rPr>
              <a:t> Software Testing </a:t>
            </a:r>
            <a:r>
              <a:rPr lang="en-US" sz="1200" b="1" i="0" kern="1200" dirty="0" smtClean="0">
                <a:solidFill>
                  <a:schemeClr val="tx1"/>
                </a:solidFill>
                <a:effectLst/>
                <a:latin typeface="+mn-lt"/>
                <a:ea typeface="+mn-ea"/>
                <a:cs typeface="+mn-cs"/>
              </a:rPr>
              <a:t>Resource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best practices revolve around optimizing the usage of the testing resource pool. It involves activities such as planning induction/training for the resources, sharing of resources across projects, developing detailed ramp up and ramp down plans and defining team structure and reporting mechanisms.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t>
            </a:r>
            <a:r>
              <a:rPr lang="en-US" sz="1200" b="1" i="0" kern="1200" baseline="0" dirty="0" smtClean="0">
                <a:solidFill>
                  <a:schemeClr val="tx1"/>
                </a:solidFill>
                <a:effectLst/>
                <a:latin typeface="+mn-lt"/>
                <a:ea typeface="+mn-ea"/>
                <a:cs typeface="+mn-cs"/>
              </a:rPr>
              <a:t> Software </a:t>
            </a:r>
            <a:r>
              <a:rPr lang="en-US" sz="1200" b="1" i="0" kern="1200" dirty="0" smtClean="0">
                <a:solidFill>
                  <a:schemeClr val="tx1"/>
                </a:solidFill>
                <a:effectLst/>
                <a:latin typeface="+mn-lt"/>
                <a:ea typeface="+mn-ea"/>
                <a:cs typeface="+mn-cs"/>
              </a:rPr>
              <a:t>Defect/Problem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defect management activities do not stop with detection and correction of defects, rather it encompasses root cause analysis and preventive measures to stop the defects from occurring in the first place. We follow a well-defined defect reporting and resolution process, an example of which is shown below.</a:t>
            </a:r>
            <a:endParaRPr lang="en-US" sz="1200" b="0" i="0" kern="1200" dirty="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 Change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Change management is meant to prevent uncontrolled changes to the scope of work, and thus to the effort and schedule estimates. Engineers need to follow a defined change management process, of which the defect management process is a part. Defect review meetings are a key part of the process wherein defects and change requests are reviewed, segregated, prioritized and analyzed for impact on efforts and schedules. It</a:t>
            </a:r>
            <a:r>
              <a:rPr lang="en-US" sz="1200" b="0" i="0" kern="1200" baseline="0" dirty="0" smtClean="0">
                <a:solidFill>
                  <a:schemeClr val="tx1"/>
                </a:solidFill>
                <a:effectLst/>
                <a:latin typeface="+mn-lt"/>
                <a:ea typeface="+mn-ea"/>
                <a:cs typeface="+mn-cs"/>
              </a:rPr>
              <a:t> is common for engineers</a:t>
            </a:r>
            <a:r>
              <a:rPr lang="en-US" sz="1200" b="0" i="0" kern="1200" dirty="0" smtClean="0">
                <a:solidFill>
                  <a:schemeClr val="tx1"/>
                </a:solidFill>
                <a:effectLst/>
                <a:latin typeface="+mn-lt"/>
                <a:ea typeface="+mn-ea"/>
                <a:cs typeface="+mn-cs"/>
              </a:rPr>
              <a:t> to collaborative web-based tools for defect review and change management.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 Configuration Management: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Configuration management is important to track and control the test environment, builds, test cases/scripts and test data. The common</a:t>
            </a:r>
            <a:r>
              <a:rPr lang="en-US" sz="1200" b="0" i="0" kern="1200" baseline="0" dirty="0" smtClean="0">
                <a:solidFill>
                  <a:schemeClr val="tx1"/>
                </a:solidFill>
                <a:effectLst/>
                <a:latin typeface="+mn-lt"/>
                <a:ea typeface="+mn-ea"/>
                <a:cs typeface="+mn-cs"/>
              </a:rPr>
              <a:t> practice</a:t>
            </a:r>
            <a:r>
              <a:rPr lang="en-US" sz="1200" b="0" i="0" kern="1200" dirty="0" smtClean="0">
                <a:solidFill>
                  <a:schemeClr val="tx1"/>
                </a:solidFill>
                <a:effectLst/>
                <a:latin typeface="+mn-lt"/>
                <a:ea typeface="+mn-ea"/>
                <a:cs typeface="+mn-cs"/>
              </a:rPr>
              <a:t> is to use in a configuration management tool,</a:t>
            </a:r>
            <a:r>
              <a:rPr lang="en-US" sz="1200" b="0" i="0" kern="1200" baseline="0" dirty="0" smtClean="0">
                <a:solidFill>
                  <a:schemeClr val="tx1"/>
                </a:solidFill>
                <a:effectLst/>
                <a:latin typeface="+mn-lt"/>
                <a:ea typeface="+mn-ea"/>
                <a:cs typeface="+mn-cs"/>
              </a:rPr>
              <a:t> such as</a:t>
            </a:r>
            <a:r>
              <a:rPr lang="en-US" sz="1200" b="0" i="0" kern="1200" dirty="0" smtClean="0">
                <a:solidFill>
                  <a:schemeClr val="tx1"/>
                </a:solidFill>
                <a:effectLst/>
                <a:latin typeface="+mn-lt"/>
                <a:ea typeface="+mn-ea"/>
                <a:cs typeface="+mn-cs"/>
              </a:rPr>
              <a:t> Rational </a:t>
            </a:r>
            <a:r>
              <a:rPr lang="en-US" sz="1200" b="0" i="0" kern="1200" dirty="0" err="1" smtClean="0">
                <a:solidFill>
                  <a:schemeClr val="tx1"/>
                </a:solidFill>
                <a:effectLst/>
                <a:latin typeface="+mn-lt"/>
                <a:ea typeface="+mn-ea"/>
                <a:cs typeface="+mn-cs"/>
              </a:rPr>
              <a:t>ClearCase</a:t>
            </a:r>
            <a:r>
              <a:rPr lang="en-US" sz="1200" b="0" i="0" kern="1200" dirty="0" smtClean="0">
                <a:solidFill>
                  <a:schemeClr val="tx1"/>
                </a:solidFill>
                <a:effectLst/>
                <a:latin typeface="+mn-lt"/>
                <a:ea typeface="+mn-ea"/>
                <a:cs typeface="+mn-cs"/>
              </a:rPr>
              <a:t>, Tortoise </a:t>
            </a:r>
            <a:r>
              <a:rPr lang="en-US" sz="1200" b="0" i="0" kern="1200" dirty="0" err="1" smtClean="0">
                <a:solidFill>
                  <a:schemeClr val="tx1"/>
                </a:solidFill>
                <a:effectLst/>
                <a:latin typeface="+mn-lt"/>
                <a:ea typeface="+mn-ea"/>
                <a:cs typeface="+mn-cs"/>
              </a:rPr>
              <a:t>SubVersion</a:t>
            </a:r>
            <a:r>
              <a:rPr lang="en-US" sz="1200" b="0" i="0" kern="1200" dirty="0" smtClean="0">
                <a:solidFill>
                  <a:schemeClr val="tx1"/>
                </a:solidFill>
                <a:effectLst/>
                <a:latin typeface="+mn-lt"/>
                <a:ea typeface="+mn-ea"/>
                <a:cs typeface="+mn-cs"/>
              </a:rPr>
              <a:t>, CVS, SharePoint Server and VSS.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 Metrics and Reporting: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test management process,</a:t>
            </a:r>
            <a:r>
              <a:rPr lang="en-US" sz="1200" b="0" i="0" kern="1200" baseline="0" dirty="0" smtClean="0">
                <a:solidFill>
                  <a:schemeClr val="tx1"/>
                </a:solidFill>
                <a:effectLst/>
                <a:latin typeface="+mn-lt"/>
                <a:ea typeface="+mn-ea"/>
                <a:cs typeface="+mn-cs"/>
              </a:rPr>
              <a:t> i</a:t>
            </a:r>
            <a:r>
              <a:rPr lang="en-US" sz="1200" b="0" i="0" kern="120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is a good idea to define a</a:t>
            </a:r>
            <a:r>
              <a:rPr lang="en-US" sz="1200" b="0" i="0" kern="1200" dirty="0" smtClean="0">
                <a:solidFill>
                  <a:schemeClr val="tx1"/>
                </a:solidFill>
                <a:effectLst/>
                <a:latin typeface="+mn-lt"/>
                <a:ea typeface="+mn-ea"/>
                <a:cs typeface="+mn-cs"/>
              </a:rPr>
              <a:t> framework which</a:t>
            </a:r>
            <a:r>
              <a:rPr lang="en-US" sz="1200" b="0" i="0" kern="1200" baseline="0" dirty="0" smtClean="0">
                <a:solidFill>
                  <a:schemeClr val="tx1"/>
                </a:solidFill>
                <a:effectLst/>
                <a:latin typeface="+mn-lt"/>
                <a:ea typeface="+mn-ea"/>
                <a:cs typeface="+mn-cs"/>
              </a:rPr>
              <a:t> includes</a:t>
            </a:r>
            <a:r>
              <a:rPr lang="en-US" sz="1200" b="0" i="0" kern="1200" dirty="0" smtClean="0">
                <a:solidFill>
                  <a:schemeClr val="tx1"/>
                </a:solidFill>
                <a:effectLst/>
                <a:latin typeface="+mn-lt"/>
                <a:ea typeface="+mn-ea"/>
                <a:cs typeface="+mn-cs"/>
              </a:rPr>
              <a:t> a comprehensive set of metrics that measures and can monitor both project-level and process-level metrics.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Project-level metrics such as defect statistics, test execution statistics and test coverage statistics provide inputs to assess the status of the ongoing project and of the quality of the product. </a:t>
            </a:r>
          </a:p>
          <a:p>
            <a:r>
              <a:rPr lang="en-US" sz="1200" b="0" i="0" kern="1200" dirty="0" smtClean="0">
                <a:solidFill>
                  <a:schemeClr val="tx1"/>
                </a:solidFill>
                <a:effectLst/>
                <a:latin typeface="+mn-lt"/>
                <a:ea typeface="+mn-ea"/>
                <a:cs typeface="+mn-cs"/>
              </a:rPr>
              <a:t>They help to make tactical decisions.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Process-level metrics are accumulated over several projects over longer periods of time. Examples include schedule variance, effort variance, test effectiveness, defects by causes, defects by phases and so on. These metrics provide insight into the effectiveness of the existing processes, and helps in making adjustments to the processes.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the reporting side, this</a:t>
            </a:r>
            <a:r>
              <a:rPr lang="en-US" sz="1200" b="0" i="0" kern="1200" baseline="0" dirty="0" smtClean="0">
                <a:solidFill>
                  <a:schemeClr val="tx1"/>
                </a:solidFill>
                <a:effectLst/>
                <a:latin typeface="+mn-lt"/>
                <a:ea typeface="+mn-ea"/>
                <a:cs typeface="+mn-cs"/>
              </a:rPr>
              <a:t> framework </a:t>
            </a:r>
            <a:r>
              <a:rPr lang="en-US" sz="1200" b="0" i="0" kern="1200" dirty="0" smtClean="0">
                <a:solidFill>
                  <a:schemeClr val="tx1"/>
                </a:solidFill>
                <a:effectLst/>
                <a:latin typeface="+mn-lt"/>
                <a:ea typeface="+mn-ea"/>
                <a:cs typeface="+mn-cs"/>
              </a:rPr>
              <a:t>provides customizable dashboards that can report the project and process metrics as tables and/or graphs. The dashboards are web-based and can be easily shared with the customers.</a:t>
            </a:r>
          </a:p>
        </p:txBody>
      </p:sp>
      <p:sp>
        <p:nvSpPr>
          <p:cNvPr id="4" name="Slide Number Placeholder 3"/>
          <p:cNvSpPr>
            <a:spLocks noGrp="1"/>
          </p:cNvSpPr>
          <p:nvPr>
            <p:ph type="sldNum" sz="quarter" idx="10"/>
          </p:nvPr>
        </p:nvSpPr>
        <p:spPr/>
        <p:txBody>
          <a:bodyPr/>
          <a:lstStyle/>
          <a:p>
            <a:fld id="{4EF7FF14-18D2-467C-8B24-AB2EC814BCD1}" type="slidenum">
              <a:rPr lang="en-US" smtClean="0"/>
              <a:t>6</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t>What is a review?</a:t>
            </a:r>
            <a:br>
              <a:rPr lang="en-US" altLang="en-US" sz="1200" dirty="0" smtClean="0"/>
            </a:br>
            <a:r>
              <a:rPr lang="en-US" altLang="en-US" sz="1200" dirty="0" smtClean="0"/>
              <a:t/>
            </a:r>
            <a:br>
              <a:rPr lang="en-US" altLang="en-US" sz="1200" dirty="0" smtClean="0"/>
            </a:br>
            <a:r>
              <a:rPr lang="en-US" altLang="en-US" sz="1200" dirty="0" smtClean="0"/>
              <a:t>- A review is a verification activity to assure a correct method has been used to create a software product.</a:t>
            </a:r>
            <a:br>
              <a:rPr lang="en-US" altLang="en-US" sz="1200" dirty="0" smtClean="0"/>
            </a:br>
            <a:r>
              <a:rPr lang="en-US" altLang="en-US" sz="1200" dirty="0" smtClean="0"/>
              <a:t> </a:t>
            </a:r>
            <a:br>
              <a:rPr lang="en-US" altLang="en-US" sz="1200" dirty="0" smtClean="0"/>
            </a:br>
            <a:r>
              <a:rPr lang="en-US" altLang="en-US" sz="1200" dirty="0" smtClean="0"/>
              <a:t>- Participants in a review take full responsibility for results.</a:t>
            </a:r>
            <a:br>
              <a:rPr lang="en-US" altLang="en-US" sz="1200" dirty="0" smtClean="0"/>
            </a:br>
            <a:r>
              <a:rPr lang="en-US" altLang="en-US" sz="1200" dirty="0" smtClean="0"/>
              <a:t/>
            </a:r>
            <a:br>
              <a:rPr lang="en-US" altLang="en-US" sz="1200" dirty="0" smtClean="0"/>
            </a:br>
            <a:r>
              <a:rPr lang="en-US" altLang="en-US" sz="1200" dirty="0" smtClean="0"/>
              <a:t>There are two types of reviews:</a:t>
            </a:r>
            <a:br>
              <a:rPr lang="en-US" altLang="en-US" sz="1200" dirty="0" smtClean="0"/>
            </a:br>
            <a:r>
              <a:rPr lang="en-US" altLang="en-US" sz="1200" dirty="0" smtClean="0"/>
              <a:t/>
            </a:r>
            <a:br>
              <a:rPr lang="en-US" altLang="en-US" sz="1200" dirty="0" smtClean="0"/>
            </a:br>
            <a:r>
              <a:rPr lang="en-US" altLang="en-US" sz="1200" dirty="0" smtClean="0"/>
              <a:t>	- Formal reviews: </a:t>
            </a:r>
            <a:br>
              <a:rPr lang="en-US" altLang="en-US" sz="1200" dirty="0" smtClean="0"/>
            </a:br>
            <a:r>
              <a:rPr lang="en-US" altLang="en-US" sz="1200" dirty="0" smtClean="0"/>
              <a:t>		- use a well-defined review method (or technique)</a:t>
            </a:r>
            <a:br>
              <a:rPr lang="en-US" altLang="en-US" sz="1200" dirty="0" smtClean="0"/>
            </a:br>
            <a:r>
              <a:rPr lang="en-US" altLang="en-US" sz="1200" dirty="0" smtClean="0"/>
              <a:t>		- generate formal review results</a:t>
            </a:r>
            <a:br>
              <a:rPr lang="en-US" altLang="en-US" sz="1200" dirty="0" smtClean="0"/>
            </a:br>
            <a:r>
              <a:rPr lang="en-US" altLang="en-US" sz="1200" dirty="0" smtClean="0"/>
              <a:t/>
            </a:r>
            <a:br>
              <a:rPr lang="en-US" altLang="en-US" sz="1200" dirty="0" smtClean="0"/>
            </a:br>
            <a:r>
              <a:rPr lang="en-US" altLang="en-US" sz="1200" dirty="0" smtClean="0"/>
              <a:t>	- Informal reviews</a:t>
            </a:r>
            <a:br>
              <a:rPr lang="en-US" altLang="en-US" sz="1200" dirty="0" smtClean="0"/>
            </a:br>
            <a:r>
              <a:rPr lang="en-US" altLang="en-US" sz="1200" dirty="0" smtClean="0"/>
              <a:t>		- use a desk checking approach</a:t>
            </a:r>
            <a:br>
              <a:rPr lang="en-US" altLang="en-US" sz="1200" dirty="0" smtClean="0"/>
            </a:br>
            <a:r>
              <a:rPr lang="en-US" altLang="en-US" sz="1200" dirty="0" smtClean="0"/>
              <a:t>		- conduct an informal review</a:t>
            </a:r>
            <a:br>
              <a:rPr lang="en-US" altLang="en-US" sz="1200" dirty="0" smtClean="0"/>
            </a:br>
            <a:r>
              <a:rPr lang="en-US" altLang="en-US" sz="1200" dirty="0" smtClean="0"/>
              <a:t>		- generate information review results</a:t>
            </a:r>
            <a:endParaRPr lang="en-US" dirty="0"/>
          </a:p>
        </p:txBody>
      </p:sp>
      <p:sp>
        <p:nvSpPr>
          <p:cNvPr id="4" name="Slide Number Placeholder 3"/>
          <p:cNvSpPr>
            <a:spLocks noGrp="1"/>
          </p:cNvSpPr>
          <p:nvPr>
            <p:ph type="sldNum" sz="quarter" idx="10"/>
          </p:nvPr>
        </p:nvSpPr>
        <p:spPr/>
        <p:txBody>
          <a:bodyPr/>
          <a:lstStyle/>
          <a:p>
            <a:fld id="{4EF7FF14-18D2-467C-8B24-AB2EC814BCD1}" type="slidenum">
              <a:rPr lang="en-US" smtClean="0"/>
              <a:t>7</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t/>
            </a:r>
            <a:br>
              <a:rPr lang="en-US" altLang="en-US" sz="1200" dirty="0" smtClean="0"/>
            </a:br>
            <a:r>
              <a:rPr lang="en-US" altLang="en-US" sz="1200" dirty="0" smtClean="0"/>
              <a:t>  Products should be reviewed during software testing:</a:t>
            </a:r>
            <a:br>
              <a:rPr lang="en-US" altLang="en-US" sz="1200" dirty="0" smtClean="0"/>
            </a:br>
            <a:r>
              <a:rPr lang="en-US" altLang="en-US" sz="1200" dirty="0" smtClean="0"/>
              <a:t/>
            </a:r>
            <a:br>
              <a:rPr lang="en-US" altLang="en-US" sz="1200" dirty="0" smtClean="0"/>
            </a:br>
            <a:r>
              <a:rPr lang="en-US" altLang="en-US" sz="1200" dirty="0" smtClean="0"/>
              <a:t>	Test Plan			Test Design Specification</a:t>
            </a:r>
            <a:br>
              <a:rPr lang="en-US" altLang="en-US" sz="1200" dirty="0" smtClean="0"/>
            </a:br>
            <a:r>
              <a:rPr lang="en-US" altLang="en-US" sz="1200" dirty="0" smtClean="0"/>
              <a:t>	Test Procedure Specification</a:t>
            </a:r>
            <a:br>
              <a:rPr lang="en-US" altLang="en-US" sz="1200" dirty="0" smtClean="0"/>
            </a:br>
            <a:r>
              <a:rPr lang="en-US" altLang="en-US" sz="1200" dirty="0" smtClean="0"/>
              <a:t>	Test Report			Problem Reports</a:t>
            </a:r>
            <a:br>
              <a:rPr lang="en-US" altLang="en-US" sz="1200" dirty="0" smtClean="0"/>
            </a:br>
            <a:r>
              <a:rPr lang="en-US" altLang="en-US" sz="1200" dirty="0" smtClean="0"/>
              <a:t/>
            </a:r>
            <a:br>
              <a:rPr lang="en-US" altLang="en-US" sz="1200" dirty="0" smtClean="0"/>
            </a:br>
            <a:r>
              <a:rPr lang="en-US" altLang="en-US" sz="1200" dirty="0" smtClean="0"/>
              <a:t>What do reviews accomplish?</a:t>
            </a:r>
            <a:br>
              <a:rPr lang="en-US" altLang="en-US" sz="1200" dirty="0" smtClean="0"/>
            </a:br>
            <a:r>
              <a:rPr lang="en-US" altLang="en-US" sz="1200" dirty="0" smtClean="0"/>
              <a:t/>
            </a:r>
            <a:br>
              <a:rPr lang="en-US" altLang="en-US" sz="1200" dirty="0" smtClean="0"/>
            </a:br>
            <a:r>
              <a:rPr lang="en-US" altLang="en-US" sz="1200" dirty="0" smtClean="0"/>
              <a:t>- Reviews provide the primary mechanism for reliably evaluating progress.</a:t>
            </a:r>
            <a:br>
              <a:rPr lang="en-US" altLang="en-US" sz="1200" dirty="0" smtClean="0"/>
            </a:br>
            <a:r>
              <a:rPr lang="en-US" altLang="en-US" sz="1200" dirty="0" smtClean="0"/>
              <a:t/>
            </a:r>
            <a:br>
              <a:rPr lang="en-US" altLang="en-US" sz="1200" dirty="0" smtClean="0"/>
            </a:br>
            <a:r>
              <a:rPr lang="en-US" altLang="en-US" sz="1200" dirty="0" smtClean="0"/>
              <a:t>- Reviews train and educate the participants and have a significant positive effect on staff competence.</a:t>
            </a:r>
            <a:br>
              <a:rPr lang="en-US" altLang="en-US" sz="1200" dirty="0" smtClean="0"/>
            </a:br>
            <a:r>
              <a:rPr lang="en-US" altLang="en-US" sz="1200" dirty="0" smtClean="0"/>
              <a:t/>
            </a:r>
            <a:br>
              <a:rPr lang="en-US" altLang="en-US" sz="1200" dirty="0" smtClean="0"/>
            </a:br>
            <a:r>
              <a:rPr lang="en-US" altLang="en-US" sz="1200" dirty="0" smtClean="0"/>
              <a:t>- Reviews give early feedback and prevent more serious problems from arising.</a:t>
            </a:r>
            <a:br>
              <a:rPr lang="en-US" altLang="en-US" sz="1200" dirty="0" smtClean="0"/>
            </a:br>
            <a:r>
              <a:rPr lang="en-US" altLang="en-US" sz="1200" dirty="0" smtClean="0"/>
              <a:t/>
            </a:r>
            <a:br>
              <a:rPr lang="en-US" altLang="en-US" sz="1200" dirty="0" smtClean="0"/>
            </a:br>
            <a:r>
              <a:rPr lang="en-US" altLang="en-US" sz="1200" dirty="0" smtClean="0"/>
              <a:t>- Reviews bring individual capability to light.</a:t>
            </a:r>
            <a:br>
              <a:rPr lang="en-US" altLang="en-US" sz="1200" dirty="0" smtClean="0"/>
            </a:br>
            <a:endParaRPr lang="en-US" altLang="en-US" sz="1200" dirty="0"/>
          </a:p>
        </p:txBody>
      </p:sp>
      <p:sp>
        <p:nvSpPr>
          <p:cNvPr id="4" name="Slide Number Placeholder 3"/>
          <p:cNvSpPr>
            <a:spLocks noGrp="1"/>
          </p:cNvSpPr>
          <p:nvPr>
            <p:ph type="sldNum" sz="quarter" idx="10"/>
          </p:nvPr>
        </p:nvSpPr>
        <p:spPr/>
        <p:txBody>
          <a:bodyPr/>
          <a:lstStyle/>
          <a:p>
            <a:fld id="{4EF7FF14-18D2-467C-8B24-AB2EC814BCD1}" type="slidenum">
              <a:rPr lang="en-US" smtClean="0"/>
              <a:t>8</a:t>
            </a:fld>
            <a:endParaRPr lang="en-US" dirty="0"/>
          </a:p>
        </p:txBody>
      </p:sp>
    </p:spTree>
    <p:extLst>
      <p:ext uri="{BB962C8B-B14F-4D97-AF65-F5344CB8AC3E}">
        <p14:creationId xmlns:p14="http://schemas.microsoft.com/office/powerpoint/2010/main" val="393725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t/>
            </a:r>
            <a:br>
              <a:rPr lang="en-US" altLang="en-US" sz="1200" dirty="0" smtClean="0"/>
            </a:br>
            <a:r>
              <a:rPr lang="en-US" altLang="en-US" sz="1200" dirty="0" smtClean="0"/>
              <a:t>  Products should be reviewed during software testing:</a:t>
            </a:r>
            <a:br>
              <a:rPr lang="en-US" altLang="en-US" sz="1200" dirty="0" smtClean="0"/>
            </a:br>
            <a:r>
              <a:rPr lang="en-US" altLang="en-US" sz="1200" dirty="0" smtClean="0"/>
              <a:t/>
            </a:r>
            <a:br>
              <a:rPr lang="en-US" altLang="en-US" sz="1200" dirty="0" smtClean="0"/>
            </a:br>
            <a:r>
              <a:rPr lang="en-US" altLang="en-US" sz="1200" dirty="0" smtClean="0"/>
              <a:t>	Test Plan			Test Design Specification</a:t>
            </a:r>
            <a:br>
              <a:rPr lang="en-US" altLang="en-US" sz="1200" dirty="0" smtClean="0"/>
            </a:br>
            <a:r>
              <a:rPr lang="en-US" altLang="en-US" sz="1200" dirty="0" smtClean="0"/>
              <a:t>	Test Procedure Specification</a:t>
            </a:r>
            <a:br>
              <a:rPr lang="en-US" altLang="en-US" sz="1200" dirty="0" smtClean="0"/>
            </a:br>
            <a:r>
              <a:rPr lang="en-US" altLang="en-US" sz="1200" dirty="0" smtClean="0"/>
              <a:t>	Test Report			Problem Reports</a:t>
            </a:r>
            <a:br>
              <a:rPr lang="en-US" altLang="en-US" sz="1200" dirty="0" smtClean="0"/>
            </a:br>
            <a:r>
              <a:rPr lang="en-US" altLang="en-US" sz="1200" dirty="0" smtClean="0"/>
              <a:t/>
            </a:r>
            <a:br>
              <a:rPr lang="en-US" altLang="en-US" sz="1200" dirty="0" smtClean="0"/>
            </a:br>
            <a:r>
              <a:rPr lang="en-US" altLang="en-US" sz="1200" dirty="0" smtClean="0"/>
              <a:t>What do reviews accomplish?</a:t>
            </a:r>
            <a:br>
              <a:rPr lang="en-US" altLang="en-US" sz="1200" dirty="0" smtClean="0"/>
            </a:br>
            <a:r>
              <a:rPr lang="en-US" altLang="en-US" sz="1200" dirty="0" smtClean="0"/>
              <a:t/>
            </a:r>
            <a:br>
              <a:rPr lang="en-US" altLang="en-US" sz="1200" dirty="0" smtClean="0"/>
            </a:br>
            <a:r>
              <a:rPr lang="en-US" altLang="en-US" sz="1200" dirty="0" smtClean="0"/>
              <a:t>- Reviews provide the primary mechanism for reliably evaluating progress.</a:t>
            </a:r>
            <a:br>
              <a:rPr lang="en-US" altLang="en-US" sz="1200" dirty="0" smtClean="0"/>
            </a:br>
            <a:r>
              <a:rPr lang="en-US" altLang="en-US" sz="1200" dirty="0" smtClean="0"/>
              <a:t/>
            </a:r>
            <a:br>
              <a:rPr lang="en-US" altLang="en-US" sz="1200" dirty="0" smtClean="0"/>
            </a:br>
            <a:r>
              <a:rPr lang="en-US" altLang="en-US" sz="1200" dirty="0" smtClean="0"/>
              <a:t>- Reviews train and educate the participants and have a significant positive effect on staff competence.</a:t>
            </a:r>
            <a:br>
              <a:rPr lang="en-US" altLang="en-US" sz="1200" dirty="0" smtClean="0"/>
            </a:br>
            <a:r>
              <a:rPr lang="en-US" altLang="en-US" sz="1200" dirty="0" smtClean="0"/>
              <a:t/>
            </a:r>
            <a:br>
              <a:rPr lang="en-US" altLang="en-US" sz="1200" dirty="0" smtClean="0"/>
            </a:br>
            <a:r>
              <a:rPr lang="en-US" altLang="en-US" sz="1200" dirty="0" smtClean="0"/>
              <a:t>- Reviews give early feedback and prevent more serious problems from arising.</a:t>
            </a:r>
            <a:br>
              <a:rPr lang="en-US" altLang="en-US" sz="1200" dirty="0" smtClean="0"/>
            </a:br>
            <a:r>
              <a:rPr lang="en-US" altLang="en-US" sz="1200" dirty="0" smtClean="0"/>
              <a:t/>
            </a:r>
            <a:br>
              <a:rPr lang="en-US" altLang="en-US" sz="1200" dirty="0" smtClean="0"/>
            </a:br>
            <a:r>
              <a:rPr lang="en-US" altLang="en-US" sz="1200" dirty="0" smtClean="0"/>
              <a:t>- Reviews bring individual capability to light.</a:t>
            </a:r>
            <a:br>
              <a:rPr lang="en-US" altLang="en-US" sz="1200" dirty="0" smtClean="0"/>
            </a:br>
            <a:endParaRPr lang="en-US" altLang="en-US" sz="1200" dirty="0"/>
          </a:p>
        </p:txBody>
      </p:sp>
      <p:sp>
        <p:nvSpPr>
          <p:cNvPr id="4" name="Slide Number Placeholder 3"/>
          <p:cNvSpPr>
            <a:spLocks noGrp="1"/>
          </p:cNvSpPr>
          <p:nvPr>
            <p:ph type="sldNum" sz="quarter" idx="10"/>
          </p:nvPr>
        </p:nvSpPr>
        <p:spPr/>
        <p:txBody>
          <a:bodyPr/>
          <a:lstStyle/>
          <a:p>
            <a:fld id="{4EF7FF14-18D2-467C-8B24-AB2EC814BCD1}" type="slidenum">
              <a:rPr lang="en-US" smtClean="0"/>
              <a:t>9</a:t>
            </a:fld>
            <a:endParaRPr lang="en-US" dirty="0"/>
          </a:p>
        </p:txBody>
      </p:sp>
    </p:spTree>
    <p:extLst>
      <p:ext uri="{BB962C8B-B14F-4D97-AF65-F5344CB8AC3E}">
        <p14:creationId xmlns:p14="http://schemas.microsoft.com/office/powerpoint/2010/main" val="391949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219716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5216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167206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91824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198537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62272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325535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266843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10096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49215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7B9EC-7C23-458E-81C3-441FA7D18A08}" type="datetimeFigureOut">
              <a:rPr lang="en-US" smtClean="0"/>
              <a:t>8/14/2014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94F0CE-4209-4241-8F82-D012B108B3B7}" type="slidenum">
              <a:rPr lang="en-US" smtClean="0"/>
              <a:t>‹#›</a:t>
            </a:fld>
            <a:endParaRPr lang="en-US" dirty="0"/>
          </a:p>
        </p:txBody>
      </p:sp>
    </p:spTree>
    <p:extLst>
      <p:ext uri="{BB962C8B-B14F-4D97-AF65-F5344CB8AC3E}">
        <p14:creationId xmlns:p14="http://schemas.microsoft.com/office/powerpoint/2010/main" val="382544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7B9EC-7C23-458E-81C3-441FA7D18A08}" type="datetimeFigureOut">
              <a:rPr lang="en-US" smtClean="0"/>
              <a:t>8/14/2014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4F0CE-4209-4241-8F82-D012B108B3B7}" type="slidenum">
              <a:rPr lang="en-US" smtClean="0"/>
              <a:t>‹#›</a:t>
            </a:fld>
            <a:endParaRPr lang="en-US" dirty="0"/>
          </a:p>
        </p:txBody>
      </p:sp>
    </p:spTree>
    <p:extLst>
      <p:ext uri="{BB962C8B-B14F-4D97-AF65-F5344CB8AC3E}">
        <p14:creationId xmlns:p14="http://schemas.microsoft.com/office/powerpoint/2010/main" val="292026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jpeg"/><Relationship Id="rId7"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988" y="4865369"/>
            <a:ext cx="1418613"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sp>
        <p:nvSpPr>
          <p:cNvPr id="5" name="TextBox 4"/>
          <p:cNvSpPr txBox="1"/>
          <p:nvPr/>
        </p:nvSpPr>
        <p:spPr>
          <a:xfrm>
            <a:off x="1447801" y="3497997"/>
            <a:ext cx="6028675" cy="830997"/>
          </a:xfrm>
          <a:prstGeom prst="rect">
            <a:avLst/>
          </a:prstGeom>
          <a:noFill/>
        </p:spPr>
        <p:txBody>
          <a:bodyPr wrap="square" rtlCol="0">
            <a:spAutoFit/>
          </a:bodyPr>
          <a:lstStyle/>
          <a:p>
            <a:pPr algn="ctr"/>
            <a:r>
              <a:rPr lang="en-US" sz="2400" b="1" dirty="0" smtClean="0">
                <a:solidFill>
                  <a:srgbClr val="002060"/>
                </a:solidFill>
                <a:latin typeface="Times New Roman" panose="02020603050405020304" pitchFamily="18" charset="0"/>
                <a:cs typeface="Times New Roman" panose="02020603050405020304" pitchFamily="18" charset="0"/>
              </a:rPr>
              <a:t>Instructor:  	Jerry Gao, Ph.D., Professor</a:t>
            </a:r>
          </a:p>
          <a:p>
            <a:pPr algn="ctr"/>
            <a:r>
              <a:rPr lang="en-US" sz="2400" b="1" dirty="0" smtClean="0">
                <a:solidFill>
                  <a:srgbClr val="002060"/>
                </a:solidFill>
                <a:latin typeface="Times New Roman" panose="02020603050405020304" pitchFamily="18" charset="0"/>
                <a:cs typeface="Times New Roman" panose="02020603050405020304" pitchFamily="18" charset="0"/>
              </a:rPr>
              <a:t>		San Jose State University</a:t>
            </a:r>
            <a:endParaRPr lang="en-US" sz="2400" b="1" dirty="0">
              <a:solidFill>
                <a:srgbClr val="002060"/>
              </a:solidFill>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577262" y="6109716"/>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614463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Module #2 – Software Testing Fundamentals</a:t>
            </a:r>
          </a:p>
        </p:txBody>
      </p:sp>
      <p:sp>
        <p:nvSpPr>
          <p:cNvPr id="4" name="Rectangle 3"/>
          <p:cNvSpPr/>
          <p:nvPr/>
        </p:nvSpPr>
        <p:spPr>
          <a:xfrm>
            <a:off x="1224803" y="1752600"/>
            <a:ext cx="6852397" cy="584775"/>
          </a:xfrm>
          <a:prstGeom prst="rect">
            <a:avLst/>
          </a:prstGeom>
        </p:spPr>
        <p:txBody>
          <a:bodyPr wrap="square">
            <a:spAutoFit/>
          </a:bodyPr>
          <a:lstStyle/>
          <a:p>
            <a:r>
              <a:rPr lang="en-US" sz="3200" b="1" dirty="0" smtClean="0">
                <a:solidFill>
                  <a:schemeClr val="tx2">
                    <a:lumMod val="75000"/>
                  </a:schemeClr>
                </a:solidFill>
                <a:latin typeface="Times New Roman" panose="02020603050405020304" pitchFamily="18" charset="0"/>
                <a:cs typeface="Times New Roman" panose="02020603050405020304" pitchFamily="18" charset="0"/>
              </a:rPr>
              <a:t>Topic #3 – Software Test Management</a:t>
            </a:r>
          </a:p>
        </p:txBody>
      </p:sp>
      <p:pic>
        <p:nvPicPr>
          <p:cNvPr id="19" name="Picture 18" descr="C:\Users\Zeyu Gao\Pictures\2012-06-29 6-29-2012\Jerry-Gao-Picture.jpg"/>
          <p:cNvPicPr/>
          <p:nvPr/>
        </p:nvPicPr>
        <p:blipFill>
          <a:blip r:embed="rId5">
            <a:extLst>
              <a:ext uri="{28A0092B-C50C-407E-A947-70E740481C1C}">
                <a14:useLocalDpi xmlns:a14="http://schemas.microsoft.com/office/drawing/2010/main" val="0"/>
              </a:ext>
            </a:extLst>
          </a:blip>
          <a:srcRect/>
          <a:stretch>
            <a:fillRect/>
          </a:stretch>
        </p:blipFill>
        <p:spPr bwMode="auto">
          <a:xfrm>
            <a:off x="7301896" y="4609244"/>
            <a:ext cx="1258260" cy="1590794"/>
          </a:xfrm>
          <a:prstGeom prst="rect">
            <a:avLst/>
          </a:prstGeom>
          <a:noFill/>
          <a:ln>
            <a:noFill/>
          </a:ln>
        </p:spPr>
      </p:pic>
    </p:spTree>
    <p:extLst>
      <p:ext uri="{BB962C8B-B14F-4D97-AF65-F5344CB8AC3E}">
        <p14:creationId xmlns:p14="http://schemas.microsoft.com/office/powerpoint/2010/main" val="624767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24" name="Rounded Rectangle 4"/>
          <p:cNvSpPr/>
          <p:nvPr/>
        </p:nvSpPr>
        <p:spPr>
          <a:xfrm>
            <a:off x="2752726" y="1017050"/>
            <a:ext cx="3946526"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Software Test </a:t>
            </a:r>
            <a:r>
              <a:rPr lang="en-US" sz="2400" b="1" dirty="0">
                <a:solidFill>
                  <a:schemeClr val="tx2"/>
                </a:solidFill>
              </a:rPr>
              <a:t>M</a:t>
            </a:r>
            <a:r>
              <a:rPr lang="en-US" sz="2400" b="1" dirty="0" smtClean="0">
                <a:solidFill>
                  <a:schemeClr val="tx2"/>
                </a:solidFill>
              </a:rPr>
              <a:t>anagement</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7"/>
          <p:cNvSpPr>
            <a:spLocks noChangeArrowheads="1"/>
          </p:cNvSpPr>
          <p:nvPr/>
        </p:nvSpPr>
        <p:spPr bwMode="auto">
          <a:xfrm>
            <a:off x="2395537" y="3216413"/>
            <a:ext cx="6215063" cy="26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b="1">
                <a:solidFill>
                  <a:schemeClr val="tx1"/>
                </a:solidFill>
                <a:latin typeface="Times New Roman" pitchFamily="18" charset="0"/>
              </a:defRPr>
            </a:lvl1pPr>
            <a:lvl2pPr marL="742950" indent="-285750">
              <a:defRPr sz="1000" b="1">
                <a:solidFill>
                  <a:schemeClr val="tx1"/>
                </a:solidFill>
                <a:latin typeface="Times New Roman" pitchFamily="18" charset="0"/>
              </a:defRPr>
            </a:lvl2pPr>
            <a:lvl3pPr marL="1143000" indent="-228600">
              <a:defRPr sz="1000" b="1">
                <a:solidFill>
                  <a:schemeClr val="tx1"/>
                </a:solidFill>
                <a:latin typeface="Times New Roman" pitchFamily="18" charset="0"/>
              </a:defRPr>
            </a:lvl3pPr>
            <a:lvl4pPr marL="1600200" indent="-228600">
              <a:defRPr sz="1000" b="1">
                <a:solidFill>
                  <a:schemeClr val="tx1"/>
                </a:solidFill>
                <a:latin typeface="Times New Roman" pitchFamily="18" charset="0"/>
              </a:defRPr>
            </a:lvl4pPr>
            <a:lvl5pPr marL="2057400" indent="-228600">
              <a:defRPr sz="1000" b="1">
                <a:solidFill>
                  <a:schemeClr val="tx1"/>
                </a:solidFill>
                <a:latin typeface="Times New Roman" pitchFamily="18" charset="0"/>
              </a:defRPr>
            </a:lvl5pPr>
            <a:lvl6pPr marL="2514600" indent="-228600" eaLnBrk="0" fontAlgn="base" hangingPunct="0">
              <a:spcBef>
                <a:spcPct val="0"/>
              </a:spcBef>
              <a:spcAft>
                <a:spcPct val="0"/>
              </a:spcAft>
              <a:defRPr sz="1000" b="1">
                <a:solidFill>
                  <a:schemeClr val="tx1"/>
                </a:solidFill>
                <a:latin typeface="Times New Roman" pitchFamily="18" charset="0"/>
              </a:defRPr>
            </a:lvl6pPr>
            <a:lvl7pPr marL="2971800" indent="-228600" eaLnBrk="0" fontAlgn="base" hangingPunct="0">
              <a:spcBef>
                <a:spcPct val="0"/>
              </a:spcBef>
              <a:spcAft>
                <a:spcPct val="0"/>
              </a:spcAft>
              <a:defRPr sz="1000" b="1">
                <a:solidFill>
                  <a:schemeClr val="tx1"/>
                </a:solidFill>
                <a:latin typeface="Times New Roman" pitchFamily="18" charset="0"/>
              </a:defRPr>
            </a:lvl7pPr>
            <a:lvl8pPr marL="3429000" indent="-228600" eaLnBrk="0" fontAlgn="base" hangingPunct="0">
              <a:spcBef>
                <a:spcPct val="0"/>
              </a:spcBef>
              <a:spcAft>
                <a:spcPct val="0"/>
              </a:spcAft>
              <a:defRPr sz="1000" b="1">
                <a:solidFill>
                  <a:schemeClr val="tx1"/>
                </a:solidFill>
                <a:latin typeface="Times New Roman" pitchFamily="18" charset="0"/>
              </a:defRPr>
            </a:lvl8pPr>
            <a:lvl9pPr marL="3886200" indent="-228600" eaLnBrk="0" fontAlgn="base" hangingPunct="0">
              <a:spcBef>
                <a:spcPct val="0"/>
              </a:spcBef>
              <a:spcAft>
                <a:spcPct val="0"/>
              </a:spcAft>
              <a:defRPr sz="1000" b="1">
                <a:solidFill>
                  <a:schemeClr val="tx1"/>
                </a:solidFill>
                <a:latin typeface="Times New Roman" pitchFamily="18" charset="0"/>
              </a:defRPr>
            </a:lvl9pPr>
          </a:lstStyle>
          <a:p>
            <a:r>
              <a:rPr lang="en-US" altLang="en-US" sz="1400" dirty="0" smtClean="0"/>
              <a:t>- </a:t>
            </a:r>
            <a:r>
              <a:rPr lang="en-US" altLang="en-US" sz="1400" dirty="0"/>
              <a:t>Play as a leadership role in: </a:t>
            </a:r>
            <a:br>
              <a:rPr lang="en-US" altLang="en-US" sz="1400" dirty="0"/>
            </a:br>
            <a:r>
              <a:rPr lang="en-US" altLang="en-US" sz="1400" dirty="0"/>
              <a:t>	- </a:t>
            </a:r>
            <a:r>
              <a:rPr lang="en-US" altLang="en-US" sz="1400" dirty="0" smtClean="0"/>
              <a:t>planning </a:t>
            </a:r>
            <a:r>
              <a:rPr lang="en-US" altLang="en-US" sz="1400" dirty="0"/>
              <a:t>projects	- setting up a direction	-motivating people</a:t>
            </a:r>
            <a:br>
              <a:rPr lang="en-US" altLang="en-US" sz="1400" dirty="0"/>
            </a:br>
            <a:r>
              <a:rPr lang="en-US" altLang="en-US" sz="1400" dirty="0"/>
              <a:t>	- build a team	- manage engineers</a:t>
            </a:r>
            <a:br>
              <a:rPr lang="en-US" altLang="en-US" sz="1400" dirty="0"/>
            </a:br>
            <a:r>
              <a:rPr lang="en-US" altLang="en-US" sz="1400" dirty="0"/>
              <a:t/>
            </a:r>
            <a:br>
              <a:rPr lang="en-US" altLang="en-US" sz="1400" dirty="0"/>
            </a:br>
            <a:r>
              <a:rPr lang="en-US" altLang="en-US" sz="1400" dirty="0"/>
              <a:t>- Play as a controller in: </a:t>
            </a:r>
            <a:br>
              <a:rPr lang="en-US" altLang="en-US" sz="1400" dirty="0"/>
            </a:br>
            <a:r>
              <a:rPr lang="en-US" altLang="en-US" sz="1400" dirty="0"/>
              <a:t>	- product evaluation	</a:t>
            </a:r>
            <a:r>
              <a:rPr lang="en-US" altLang="en-US" sz="1400" dirty="0" smtClean="0"/>
              <a:t>- performance evaluation	</a:t>
            </a:r>
            <a:br>
              <a:rPr lang="en-US" altLang="en-US" sz="1400" dirty="0" smtClean="0"/>
            </a:br>
            <a:r>
              <a:rPr lang="en-US" altLang="en-US" sz="1400" dirty="0"/>
              <a:t>	- changing to a new direction</a:t>
            </a:r>
            <a:br>
              <a:rPr lang="en-US" altLang="en-US" sz="1400" dirty="0"/>
            </a:br>
            <a:r>
              <a:rPr lang="en-US" altLang="en-US" sz="1400" dirty="0"/>
              <a:t/>
            </a:r>
            <a:br>
              <a:rPr lang="en-US" altLang="en-US" sz="1400" dirty="0"/>
            </a:br>
            <a:r>
              <a:rPr lang="en-US" altLang="en-US" sz="1400" dirty="0"/>
              <a:t>- Play as a supporter in:</a:t>
            </a:r>
            <a:br>
              <a:rPr lang="en-US" altLang="en-US" sz="1400" dirty="0"/>
            </a:br>
            <a:r>
              <a:rPr lang="en-US" altLang="en-US" sz="1400" dirty="0"/>
              <a:t>	- assist and train engineers	- train engineers</a:t>
            </a:r>
            <a:br>
              <a:rPr lang="en-US" altLang="en-US" sz="1400" dirty="0"/>
            </a:br>
            <a:r>
              <a:rPr lang="en-US" altLang="en-US" sz="1400" dirty="0"/>
              <a:t>	- enforce and control test methods, standards, and criteria</a:t>
            </a:r>
            <a:br>
              <a:rPr lang="en-US" altLang="en-US" sz="1400" dirty="0"/>
            </a:br>
            <a:r>
              <a:rPr lang="en-US" altLang="en-US" sz="1400" dirty="0"/>
              <a:t>	- select and develop test tools </a:t>
            </a:r>
          </a:p>
        </p:txBody>
      </p:sp>
      <p:grpSp>
        <p:nvGrpSpPr>
          <p:cNvPr id="14" name="Group 13"/>
          <p:cNvGrpSpPr/>
          <p:nvPr/>
        </p:nvGrpSpPr>
        <p:grpSpPr>
          <a:xfrm>
            <a:off x="1256323" y="1839131"/>
            <a:ext cx="1890902" cy="1151613"/>
            <a:chOff x="1224803" y="1944785"/>
            <a:chExt cx="1890902" cy="1151613"/>
          </a:xfrm>
        </p:grpSpPr>
        <p:pic>
          <p:nvPicPr>
            <p:cNvPr id="2050" name="Picture 2" descr="http://ts1.mm.bing.net/th?&amp;id=HN.608002498454095450&amp;w=300&amp;h=300&amp;c=0&amp;pid=1.9&amp;rs=0&amp;p=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1" y="1944785"/>
              <a:ext cx="1323975" cy="9874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24803" y="2788621"/>
              <a:ext cx="1890902" cy="307777"/>
            </a:xfrm>
            <a:prstGeom prst="rect">
              <a:avLst/>
            </a:prstGeom>
          </p:spPr>
          <p:txBody>
            <a:bodyPr wrap="none">
              <a:spAutoFit/>
            </a:bodyPr>
            <a:lstStyle/>
            <a:p>
              <a:r>
                <a:rPr lang="en-US" altLang="en-US" sz="1400" dirty="0" smtClean="0"/>
                <a:t>test team management</a:t>
              </a:r>
              <a:endParaRPr lang="en-US" sz="1400" dirty="0"/>
            </a:p>
          </p:txBody>
        </p:sp>
      </p:grpSp>
      <p:grpSp>
        <p:nvGrpSpPr>
          <p:cNvPr id="16" name="Group 15"/>
          <p:cNvGrpSpPr/>
          <p:nvPr/>
        </p:nvGrpSpPr>
        <p:grpSpPr>
          <a:xfrm>
            <a:off x="6228613" y="1933165"/>
            <a:ext cx="2031005" cy="1011433"/>
            <a:chOff x="6072541" y="2112767"/>
            <a:chExt cx="2031005" cy="1011433"/>
          </a:xfrm>
        </p:grpSpPr>
        <p:pic>
          <p:nvPicPr>
            <p:cNvPr id="5" name="Picture 4" descr="http://ts1.mm.bing.net/th?&amp;id=HN.608035887526644374&amp;w=300&amp;h=300&amp;c=0&amp;pid=1.9&amp;rs=0&amp;p=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9644" y="2112767"/>
              <a:ext cx="1215105" cy="75652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72541" y="2816423"/>
              <a:ext cx="2031005" cy="307777"/>
            </a:xfrm>
            <a:prstGeom prst="rect">
              <a:avLst/>
            </a:prstGeom>
          </p:spPr>
          <p:txBody>
            <a:bodyPr wrap="none">
              <a:spAutoFit/>
            </a:bodyPr>
            <a:lstStyle/>
            <a:p>
              <a:r>
                <a:rPr lang="en-US" altLang="en-US" sz="1400" dirty="0"/>
                <a:t>test </a:t>
              </a:r>
              <a:r>
                <a:rPr lang="en-US" altLang="en-US" sz="1400" dirty="0" smtClean="0"/>
                <a:t>project management</a:t>
              </a:r>
              <a:endParaRPr lang="en-US" sz="1400" dirty="0"/>
            </a:p>
          </p:txBody>
        </p:sp>
      </p:grpSp>
      <p:grpSp>
        <p:nvGrpSpPr>
          <p:cNvPr id="15" name="Group 14"/>
          <p:cNvGrpSpPr/>
          <p:nvPr/>
        </p:nvGrpSpPr>
        <p:grpSpPr>
          <a:xfrm>
            <a:off x="3717451" y="1839131"/>
            <a:ext cx="2067874" cy="1124602"/>
            <a:chOff x="3692052" y="1828997"/>
            <a:chExt cx="2067874" cy="1235143"/>
          </a:xfrm>
        </p:grpSpPr>
        <p:sp>
          <p:nvSpPr>
            <p:cNvPr id="10" name="Rectangle 9"/>
            <p:cNvSpPr/>
            <p:nvPr/>
          </p:nvSpPr>
          <p:spPr>
            <a:xfrm>
              <a:off x="3692052" y="2756363"/>
              <a:ext cx="2067874" cy="307777"/>
            </a:xfrm>
            <a:prstGeom prst="rect">
              <a:avLst/>
            </a:prstGeom>
          </p:spPr>
          <p:txBody>
            <a:bodyPr wrap="none">
              <a:spAutoFit/>
            </a:bodyPr>
            <a:lstStyle/>
            <a:p>
              <a:r>
                <a:rPr lang="en-US" altLang="en-US" sz="1400" dirty="0" smtClean="0"/>
                <a:t>test process management</a:t>
              </a:r>
              <a:endParaRPr lang="en-US" sz="1400" dirty="0"/>
            </a:p>
          </p:txBody>
        </p:sp>
        <p:pic>
          <p:nvPicPr>
            <p:cNvPr id="12" name="Picture 6" descr="http://ts1.mm.bing.net/th?&amp;id=HN.608014756287873952&amp;w=300&amp;h=300&amp;c=0&amp;pid=1.9&amp;rs=0&amp;p=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7079" y="1828997"/>
              <a:ext cx="1137820" cy="1060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1052677" y="3638550"/>
            <a:ext cx="1149097" cy="1112624"/>
            <a:chOff x="1052677" y="3638550"/>
            <a:chExt cx="1149097" cy="1112624"/>
          </a:xfrm>
        </p:grpSpPr>
        <p:pic>
          <p:nvPicPr>
            <p:cNvPr id="2056" name="Picture 8" descr="http://ts4.mm.bing.net/th?id=HN.608030166636367281&amp;pid=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24803" y="3638550"/>
              <a:ext cx="804847" cy="80484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052677" y="4443397"/>
              <a:ext cx="1149097" cy="307777"/>
            </a:xfrm>
            <a:prstGeom prst="rect">
              <a:avLst/>
            </a:prstGeom>
          </p:spPr>
          <p:txBody>
            <a:bodyPr wrap="none">
              <a:spAutoFit/>
            </a:bodyPr>
            <a:lstStyle/>
            <a:p>
              <a:r>
                <a:rPr lang="en-US" altLang="en-US" sz="1400" dirty="0" smtClean="0"/>
                <a:t>test manager</a:t>
              </a:r>
              <a:endParaRPr lang="en-US" sz="1400" dirty="0"/>
            </a:p>
          </p:txBody>
        </p:sp>
      </p:grpSp>
    </p:spTree>
    <p:extLst>
      <p:ext uri="{BB962C8B-B14F-4D97-AF65-F5344CB8AC3E}">
        <p14:creationId xmlns:p14="http://schemas.microsoft.com/office/powerpoint/2010/main" val="227832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24" name="Rounded Rectangle 4"/>
          <p:cNvSpPr/>
          <p:nvPr/>
        </p:nvSpPr>
        <p:spPr>
          <a:xfrm>
            <a:off x="2752726" y="962150"/>
            <a:ext cx="4105274"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Software Test Management - I</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1031"/>
          <p:cNvSpPr>
            <a:spLocks noChangeArrowheads="1"/>
          </p:cNvSpPr>
          <p:nvPr/>
        </p:nvSpPr>
        <p:spPr bwMode="auto">
          <a:xfrm>
            <a:off x="1357085" y="1524000"/>
            <a:ext cx="6781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b="1">
                <a:solidFill>
                  <a:schemeClr val="tx1"/>
                </a:solidFill>
                <a:latin typeface="Times New Roman" pitchFamily="18" charset="0"/>
              </a:defRPr>
            </a:lvl1pPr>
            <a:lvl2pPr marL="742950" indent="-285750">
              <a:defRPr sz="1000" b="1">
                <a:solidFill>
                  <a:schemeClr val="tx1"/>
                </a:solidFill>
                <a:latin typeface="Times New Roman" pitchFamily="18" charset="0"/>
              </a:defRPr>
            </a:lvl2pPr>
            <a:lvl3pPr marL="1143000" indent="-228600">
              <a:defRPr sz="1000" b="1">
                <a:solidFill>
                  <a:schemeClr val="tx1"/>
                </a:solidFill>
                <a:latin typeface="Times New Roman" pitchFamily="18" charset="0"/>
              </a:defRPr>
            </a:lvl3pPr>
            <a:lvl4pPr marL="1600200" indent="-228600">
              <a:defRPr sz="1000" b="1">
                <a:solidFill>
                  <a:schemeClr val="tx1"/>
                </a:solidFill>
                <a:latin typeface="Times New Roman" pitchFamily="18" charset="0"/>
              </a:defRPr>
            </a:lvl4pPr>
            <a:lvl5pPr marL="2057400" indent="-228600">
              <a:defRPr sz="1000" b="1">
                <a:solidFill>
                  <a:schemeClr val="tx1"/>
                </a:solidFill>
                <a:latin typeface="Times New Roman" pitchFamily="18" charset="0"/>
              </a:defRPr>
            </a:lvl5pPr>
            <a:lvl6pPr marL="2514600" indent="-228600" eaLnBrk="0" fontAlgn="base" hangingPunct="0">
              <a:spcBef>
                <a:spcPct val="0"/>
              </a:spcBef>
              <a:spcAft>
                <a:spcPct val="0"/>
              </a:spcAft>
              <a:defRPr sz="1000" b="1">
                <a:solidFill>
                  <a:schemeClr val="tx1"/>
                </a:solidFill>
                <a:latin typeface="Times New Roman" pitchFamily="18" charset="0"/>
              </a:defRPr>
            </a:lvl6pPr>
            <a:lvl7pPr marL="2971800" indent="-228600" eaLnBrk="0" fontAlgn="base" hangingPunct="0">
              <a:spcBef>
                <a:spcPct val="0"/>
              </a:spcBef>
              <a:spcAft>
                <a:spcPct val="0"/>
              </a:spcAft>
              <a:defRPr sz="1000" b="1">
                <a:solidFill>
                  <a:schemeClr val="tx1"/>
                </a:solidFill>
                <a:latin typeface="Times New Roman" pitchFamily="18" charset="0"/>
              </a:defRPr>
            </a:lvl7pPr>
            <a:lvl8pPr marL="3429000" indent="-228600" eaLnBrk="0" fontAlgn="base" hangingPunct="0">
              <a:spcBef>
                <a:spcPct val="0"/>
              </a:spcBef>
              <a:spcAft>
                <a:spcPct val="0"/>
              </a:spcAft>
              <a:defRPr sz="1000" b="1">
                <a:solidFill>
                  <a:schemeClr val="tx1"/>
                </a:solidFill>
                <a:latin typeface="Times New Roman" pitchFamily="18" charset="0"/>
              </a:defRPr>
            </a:lvl8pPr>
            <a:lvl9pPr marL="3886200" indent="-228600" eaLnBrk="0" fontAlgn="base" hangingPunct="0">
              <a:spcBef>
                <a:spcPct val="0"/>
              </a:spcBef>
              <a:spcAft>
                <a:spcPct val="0"/>
              </a:spcAft>
              <a:defRPr sz="1000" b="1">
                <a:solidFill>
                  <a:schemeClr val="tx1"/>
                </a:solidFill>
                <a:latin typeface="Times New Roman" pitchFamily="18" charset="0"/>
              </a:defRPr>
            </a:lvl9pPr>
          </a:lstStyle>
          <a:p>
            <a:r>
              <a:rPr lang="en-US" altLang="en-US" sz="1400" dirty="0" smtClean="0"/>
              <a:t>- Management </a:t>
            </a:r>
            <a:r>
              <a:rPr lang="en-US" altLang="en-US" sz="1400" dirty="0"/>
              <a:t>	- Manage test projects</a:t>
            </a:r>
            <a:br>
              <a:rPr lang="en-US" altLang="en-US" sz="1400" dirty="0"/>
            </a:br>
            <a:r>
              <a:rPr lang="en-US" altLang="en-US" sz="1400" dirty="0"/>
              <a:t>		- Manage team members</a:t>
            </a:r>
            <a:br>
              <a:rPr lang="en-US" altLang="en-US" sz="1400" dirty="0"/>
            </a:br>
            <a:r>
              <a:rPr lang="en-US" altLang="en-US" sz="1400" dirty="0"/>
              <a:t>		- Manage test processes</a:t>
            </a:r>
            <a:br>
              <a:rPr lang="en-US" altLang="en-US" sz="1400" dirty="0"/>
            </a:br>
            <a:r>
              <a:rPr lang="en-US" altLang="en-US" sz="1400" dirty="0"/>
              <a:t>	</a:t>
            </a:r>
            <a:br>
              <a:rPr lang="en-US" altLang="en-US" sz="1400" dirty="0"/>
            </a:br>
            <a:r>
              <a:rPr lang="en-US" altLang="en-US" sz="1400" dirty="0"/>
              <a:t>- Motivation	</a:t>
            </a:r>
            <a:r>
              <a:rPr lang="en-US" altLang="en-US" sz="1400" dirty="0" smtClean="0"/>
              <a:t>- </a:t>
            </a:r>
            <a:r>
              <a:rPr lang="en-US" altLang="en-US" sz="1400" dirty="0"/>
              <a:t>Motivate quality work from team members</a:t>
            </a:r>
            <a:br>
              <a:rPr lang="en-US" altLang="en-US" sz="1400" dirty="0"/>
            </a:br>
            <a:r>
              <a:rPr lang="en-US" altLang="en-US" sz="1400" dirty="0"/>
              <a:t>		- Simulate for new ideas and creative solutions</a:t>
            </a:r>
            <a:br>
              <a:rPr lang="en-US" altLang="en-US" sz="1400" dirty="0"/>
            </a:br>
            <a:r>
              <a:rPr lang="en-US" altLang="en-US" sz="1400" dirty="0"/>
              <a:t>		</a:t>
            </a:r>
            <a:br>
              <a:rPr lang="en-US" altLang="en-US" sz="1400" dirty="0"/>
            </a:br>
            <a:r>
              <a:rPr lang="en-US" altLang="en-US" sz="1400" dirty="0"/>
              <a:t>- Methodology	- Control of setting up test methodology, process, standards.</a:t>
            </a:r>
            <a:br>
              <a:rPr lang="en-US" altLang="en-US" sz="1400" dirty="0"/>
            </a:br>
            <a:r>
              <a:rPr lang="en-US" altLang="en-US" sz="1400" dirty="0"/>
              <a:t>		- Control of establishing test criteria</a:t>
            </a:r>
            <a:br>
              <a:rPr lang="en-US" altLang="en-US" sz="1400" dirty="0"/>
            </a:br>
            <a:r>
              <a:rPr lang="en-US" altLang="en-US" sz="1400" dirty="0"/>
              <a:t>	</a:t>
            </a:r>
            <a:br>
              <a:rPr lang="en-US" altLang="en-US" sz="1400" dirty="0"/>
            </a:br>
            <a:r>
              <a:rPr lang="en-US" altLang="en-US" sz="1400" dirty="0"/>
              <a:t>- Mechanization	- Control the selection and development of test tools </a:t>
            </a:r>
            <a:br>
              <a:rPr lang="en-US" altLang="en-US" sz="1400" dirty="0"/>
            </a:br>
            <a:r>
              <a:rPr lang="en-US" altLang="en-US" sz="1400" dirty="0"/>
              <a:t>		- Mechanism for the configuration management of test suites</a:t>
            </a:r>
            <a:br>
              <a:rPr lang="en-US" altLang="en-US" sz="1400" dirty="0"/>
            </a:br>
            <a:r>
              <a:rPr lang="en-US" altLang="en-US" sz="1400" dirty="0"/>
              <a:t>		- Control of setting up an integrated test environment</a:t>
            </a:r>
            <a:br>
              <a:rPr lang="en-US" altLang="en-US" sz="1400" dirty="0"/>
            </a:br>
            <a:r>
              <a:rPr lang="en-US" altLang="en-US" sz="1400" dirty="0"/>
              <a:t>	</a:t>
            </a:r>
            <a:br>
              <a:rPr lang="en-US" altLang="en-US" sz="1400" dirty="0"/>
            </a:br>
            <a:r>
              <a:rPr lang="en-US" altLang="en-US" sz="1400" dirty="0"/>
              <a:t>- Measurement	- Measure test cost, complexity and efforts</a:t>
            </a:r>
            <a:br>
              <a:rPr lang="en-US" altLang="en-US" sz="1400" dirty="0"/>
            </a:br>
            <a:r>
              <a:rPr lang="en-US" altLang="en-US" sz="1400" dirty="0"/>
              <a:t>		- Measure engineer performance</a:t>
            </a:r>
            <a:br>
              <a:rPr lang="en-US" altLang="en-US" sz="1400" dirty="0"/>
            </a:br>
            <a:r>
              <a:rPr lang="en-US" altLang="en-US" sz="1400" dirty="0"/>
              <a:t>		- Measure test effectiveness</a:t>
            </a:r>
            <a:br>
              <a:rPr lang="en-US" altLang="en-US" sz="1400" dirty="0"/>
            </a:br>
            <a:r>
              <a:rPr lang="en-US" altLang="en-US" sz="1400" dirty="0"/>
              <a:t>		- Measure product quality  </a:t>
            </a:r>
          </a:p>
        </p:txBody>
      </p:sp>
    </p:spTree>
    <p:extLst>
      <p:ext uri="{BB962C8B-B14F-4D97-AF65-F5344CB8AC3E}">
        <p14:creationId xmlns:p14="http://schemas.microsoft.com/office/powerpoint/2010/main" val="399234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24" name="Rounded Rectangle 4"/>
          <p:cNvSpPr/>
          <p:nvPr/>
        </p:nvSpPr>
        <p:spPr>
          <a:xfrm>
            <a:off x="2752726" y="962150"/>
            <a:ext cx="4257674"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Software Test Management - II</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1031"/>
          <p:cNvSpPr>
            <a:spLocks noChangeArrowheads="1"/>
          </p:cNvSpPr>
          <p:nvPr/>
        </p:nvSpPr>
        <p:spPr bwMode="auto">
          <a:xfrm>
            <a:off x="1357084" y="1524000"/>
            <a:ext cx="710111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b="1">
                <a:solidFill>
                  <a:schemeClr val="tx1"/>
                </a:solidFill>
                <a:latin typeface="Times New Roman" pitchFamily="18" charset="0"/>
              </a:defRPr>
            </a:lvl1pPr>
            <a:lvl2pPr marL="742950" indent="-285750">
              <a:defRPr sz="1000" b="1">
                <a:solidFill>
                  <a:schemeClr val="tx1"/>
                </a:solidFill>
                <a:latin typeface="Times New Roman" pitchFamily="18" charset="0"/>
              </a:defRPr>
            </a:lvl2pPr>
            <a:lvl3pPr marL="1143000" indent="-228600">
              <a:defRPr sz="1000" b="1">
                <a:solidFill>
                  <a:schemeClr val="tx1"/>
                </a:solidFill>
                <a:latin typeface="Times New Roman" pitchFamily="18" charset="0"/>
              </a:defRPr>
            </a:lvl3pPr>
            <a:lvl4pPr marL="1600200" indent="-228600">
              <a:defRPr sz="1000" b="1">
                <a:solidFill>
                  <a:schemeClr val="tx1"/>
                </a:solidFill>
                <a:latin typeface="Times New Roman" pitchFamily="18" charset="0"/>
              </a:defRPr>
            </a:lvl4pPr>
            <a:lvl5pPr marL="2057400" indent="-228600">
              <a:defRPr sz="1000" b="1">
                <a:solidFill>
                  <a:schemeClr val="tx1"/>
                </a:solidFill>
                <a:latin typeface="Times New Roman" pitchFamily="18" charset="0"/>
              </a:defRPr>
            </a:lvl5pPr>
            <a:lvl6pPr marL="2514600" indent="-228600" eaLnBrk="0" fontAlgn="base" hangingPunct="0">
              <a:spcBef>
                <a:spcPct val="0"/>
              </a:spcBef>
              <a:spcAft>
                <a:spcPct val="0"/>
              </a:spcAft>
              <a:defRPr sz="1000" b="1">
                <a:solidFill>
                  <a:schemeClr val="tx1"/>
                </a:solidFill>
                <a:latin typeface="Times New Roman" pitchFamily="18" charset="0"/>
              </a:defRPr>
            </a:lvl6pPr>
            <a:lvl7pPr marL="2971800" indent="-228600" eaLnBrk="0" fontAlgn="base" hangingPunct="0">
              <a:spcBef>
                <a:spcPct val="0"/>
              </a:spcBef>
              <a:spcAft>
                <a:spcPct val="0"/>
              </a:spcAft>
              <a:defRPr sz="1000" b="1">
                <a:solidFill>
                  <a:schemeClr val="tx1"/>
                </a:solidFill>
                <a:latin typeface="Times New Roman" pitchFamily="18" charset="0"/>
              </a:defRPr>
            </a:lvl7pPr>
            <a:lvl8pPr marL="3429000" indent="-228600" eaLnBrk="0" fontAlgn="base" hangingPunct="0">
              <a:spcBef>
                <a:spcPct val="0"/>
              </a:spcBef>
              <a:spcAft>
                <a:spcPct val="0"/>
              </a:spcAft>
              <a:defRPr sz="1000" b="1">
                <a:solidFill>
                  <a:schemeClr val="tx1"/>
                </a:solidFill>
                <a:latin typeface="Times New Roman" pitchFamily="18" charset="0"/>
              </a:defRPr>
            </a:lvl8pPr>
            <a:lvl9pPr marL="3886200" indent="-228600" eaLnBrk="0" fontAlgn="base" hangingPunct="0">
              <a:spcBef>
                <a:spcPct val="0"/>
              </a:spcBef>
              <a:spcAft>
                <a:spcPct val="0"/>
              </a:spcAft>
              <a:defRPr sz="1000" b="1">
                <a:solidFill>
                  <a:schemeClr val="tx1"/>
                </a:solidFill>
                <a:latin typeface="Times New Roman" pitchFamily="18" charset="0"/>
              </a:defRPr>
            </a:lvl9pPr>
          </a:lstStyle>
          <a:p>
            <a:r>
              <a:rPr lang="en-US" altLang="en-US" sz="1400" dirty="0" smtClean="0"/>
              <a:t>Management:	Do you plans address testing?</a:t>
            </a:r>
            <a:br>
              <a:rPr lang="en-US" altLang="en-US" sz="1400" dirty="0" smtClean="0"/>
            </a:br>
            <a:r>
              <a:rPr lang="en-US" altLang="en-US" sz="1400" dirty="0" smtClean="0"/>
              <a:t>		Do you know who is responsible?</a:t>
            </a:r>
            <a:br>
              <a:rPr lang="en-US" altLang="en-US" sz="1400" dirty="0" smtClean="0"/>
            </a:br>
            <a:r>
              <a:rPr lang="en-US" altLang="en-US" sz="1400" dirty="0" smtClean="0"/>
              <a:t>		Have you published your testing policy?</a:t>
            </a:r>
            <a:r>
              <a:rPr lang="en-US" altLang="en-US" sz="1400" dirty="0"/>
              <a:t/>
            </a:r>
            <a:br>
              <a:rPr lang="en-US" altLang="en-US" sz="1400" dirty="0"/>
            </a:br>
            <a:r>
              <a:rPr lang="en-US" altLang="en-US" sz="1400" dirty="0"/>
              <a:t/>
            </a:r>
            <a:br>
              <a:rPr lang="en-US" altLang="en-US" sz="1400" dirty="0"/>
            </a:br>
            <a:r>
              <a:rPr lang="en-US" altLang="en-US" sz="1400" dirty="0"/>
              <a:t>Motivation:		Do you provide incentive for people do quality work?</a:t>
            </a:r>
            <a:br>
              <a:rPr lang="en-US" altLang="en-US" sz="1400" dirty="0"/>
            </a:br>
            <a:r>
              <a:rPr lang="en-US" altLang="en-US" sz="1400" dirty="0"/>
              <a:t>		Do you encourage people to take advantage of training 		</a:t>
            </a:r>
            <a:r>
              <a:rPr lang="en-US" altLang="en-US" sz="1400" dirty="0" smtClean="0"/>
              <a:t>	opportunities </a:t>
            </a:r>
            <a:r>
              <a:rPr lang="en-US" altLang="en-US" sz="1400" dirty="0"/>
              <a:t>in testing methods?</a:t>
            </a:r>
            <a:br>
              <a:rPr lang="en-US" altLang="en-US" sz="1400" dirty="0"/>
            </a:br>
            <a:r>
              <a:rPr lang="en-US" altLang="en-US" sz="1400" dirty="0"/>
              <a:t>	 </a:t>
            </a:r>
            <a:br>
              <a:rPr lang="en-US" altLang="en-US" sz="1400" dirty="0"/>
            </a:br>
            <a:r>
              <a:rPr lang="en-US" altLang="en-US" sz="1400" dirty="0"/>
              <a:t>Methodology:	Are your </a:t>
            </a:r>
            <a:r>
              <a:rPr lang="en-US" altLang="en-US" sz="1400" dirty="0" smtClean="0"/>
              <a:t>engineers trained to use test methods?</a:t>
            </a:r>
            <a:r>
              <a:rPr lang="en-US" altLang="en-US" sz="1400" dirty="0"/>
              <a:t/>
            </a:r>
            <a:br>
              <a:rPr lang="en-US" altLang="en-US" sz="1400" dirty="0"/>
            </a:br>
            <a:r>
              <a:rPr lang="en-US" altLang="en-US" sz="1400" dirty="0"/>
              <a:t>		Are you aware of new testing </a:t>
            </a:r>
            <a:r>
              <a:rPr lang="en-US" altLang="en-US" sz="1400" dirty="0" smtClean="0"/>
              <a:t>techniques and use them? </a:t>
            </a:r>
            <a:endParaRPr lang="en-US" altLang="en-US" sz="1400" dirty="0"/>
          </a:p>
          <a:p>
            <a:endParaRPr lang="en-US" altLang="en-US" sz="1400" dirty="0" smtClean="0"/>
          </a:p>
          <a:p>
            <a:r>
              <a:rPr lang="en-US" altLang="en-US" sz="1400" dirty="0" smtClean="0"/>
              <a:t>Mechanization</a:t>
            </a:r>
            <a:r>
              <a:rPr lang="en-US" altLang="en-US" sz="1400" dirty="0"/>
              <a:t>:	Do you sufficient hardware and equipment to support testing?</a:t>
            </a:r>
            <a:br>
              <a:rPr lang="en-US" altLang="en-US" sz="1400" dirty="0"/>
            </a:br>
            <a:r>
              <a:rPr lang="en-US" altLang="en-US" sz="1400" dirty="0"/>
              <a:t>		Have you provided appropriate software testing tools and aids?</a:t>
            </a:r>
            <a:br>
              <a:rPr lang="en-US" altLang="en-US" sz="1400" dirty="0"/>
            </a:br>
            <a:r>
              <a:rPr lang="en-US" altLang="en-US" sz="1400" dirty="0"/>
              <a:t>		Do  you evaluate automated testing aids on an ongoing basis?</a:t>
            </a:r>
            <a:br>
              <a:rPr lang="en-US" altLang="en-US" sz="1400" dirty="0"/>
            </a:br>
            <a:r>
              <a:rPr lang="en-US" altLang="en-US" sz="1400" dirty="0"/>
              <a:t>	 </a:t>
            </a:r>
            <a:br>
              <a:rPr lang="en-US" altLang="en-US" sz="1400" dirty="0"/>
            </a:br>
            <a:r>
              <a:rPr lang="en-US" altLang="en-US" sz="1400" dirty="0"/>
              <a:t>Measurement:	Do you track errors, faults, and failures?</a:t>
            </a:r>
            <a:br>
              <a:rPr lang="en-US" altLang="en-US" sz="1400" dirty="0"/>
            </a:br>
            <a:r>
              <a:rPr lang="en-US" altLang="en-US" sz="1400" dirty="0"/>
              <a:t>		Do you know what testing costs?</a:t>
            </a:r>
            <a:br>
              <a:rPr lang="en-US" altLang="en-US" sz="1400" dirty="0"/>
            </a:br>
            <a:r>
              <a:rPr lang="en-US" altLang="en-US" sz="1400" dirty="0"/>
              <a:t>		Do you quantitatively measure testing performance</a:t>
            </a:r>
            <a:r>
              <a:rPr lang="en-US" altLang="en-US" sz="1400" dirty="0" smtClean="0"/>
              <a:t>?</a:t>
            </a:r>
            <a:endParaRPr lang="en-US" altLang="en-US" sz="1400" dirty="0"/>
          </a:p>
        </p:txBody>
      </p:sp>
    </p:spTree>
    <p:extLst>
      <p:ext uri="{BB962C8B-B14F-4D97-AF65-F5344CB8AC3E}">
        <p14:creationId xmlns:p14="http://schemas.microsoft.com/office/powerpoint/2010/main" val="227832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988" y="4865369"/>
            <a:ext cx="1418613"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23" name="Rounded Rectangle 4"/>
          <p:cNvSpPr/>
          <p:nvPr/>
        </p:nvSpPr>
        <p:spPr>
          <a:xfrm>
            <a:off x="2249052" y="1313329"/>
            <a:ext cx="5675748" cy="584796"/>
          </a:xfrm>
          <a:prstGeom prst="rect">
            <a:avLst/>
          </a:prstGeom>
          <a:solidFill>
            <a:schemeClr val="accent1">
              <a:lumMod val="40000"/>
              <a:lumOff val="60000"/>
            </a:schemeClr>
          </a:solidFill>
          <a:ln cmpd="dbl">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2800" dirty="0" smtClean="0">
                <a:solidFill>
                  <a:schemeClr val="tx1"/>
                </a:solidFill>
              </a:rPr>
              <a:t>Software Test </a:t>
            </a:r>
            <a:r>
              <a:rPr lang="en-US" sz="2800" dirty="0">
                <a:solidFill>
                  <a:schemeClr val="tx1"/>
                </a:solidFill>
              </a:rPr>
              <a:t>M</a:t>
            </a:r>
            <a:r>
              <a:rPr lang="en-US" sz="2800" dirty="0" smtClean="0">
                <a:solidFill>
                  <a:schemeClr val="tx1"/>
                </a:solidFill>
              </a:rPr>
              <a:t>anagement Process</a:t>
            </a:r>
            <a:endParaRPr lang="en-US" sz="2800" kern="1200" dirty="0">
              <a:solidFill>
                <a:schemeClr val="tx1"/>
              </a:solidFill>
            </a:endParaRPr>
          </a:p>
        </p:txBody>
      </p:sp>
      <p:sp>
        <p:nvSpPr>
          <p:cNvPr id="29" name="Rounded Rectangle 4"/>
          <p:cNvSpPr/>
          <p:nvPr/>
        </p:nvSpPr>
        <p:spPr>
          <a:xfrm>
            <a:off x="2249052" y="2276404"/>
            <a:ext cx="5675748" cy="584796"/>
          </a:xfrm>
          <a:prstGeom prst="rect">
            <a:avLst/>
          </a:prstGeom>
          <a:solidFill>
            <a:schemeClr val="accent1">
              <a:lumMod val="40000"/>
              <a:lumOff val="60000"/>
            </a:schemeClr>
          </a:solidFill>
          <a:ln cmpd="dbl">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2800" dirty="0" smtClean="0">
                <a:solidFill>
                  <a:schemeClr val="tx1"/>
                </a:solidFill>
              </a:rPr>
              <a:t>Software Test Reporting and Analysis</a:t>
            </a:r>
            <a:endParaRPr lang="en-US" sz="2800" kern="1200" dirty="0">
              <a:solidFill>
                <a:schemeClr val="tx1"/>
              </a:solidFill>
            </a:endParaRPr>
          </a:p>
        </p:txBody>
      </p:sp>
      <p:sp>
        <p:nvSpPr>
          <p:cNvPr id="20" name="Rounded Rectangle 4"/>
          <p:cNvSpPr/>
          <p:nvPr/>
        </p:nvSpPr>
        <p:spPr>
          <a:xfrm>
            <a:off x="2261168" y="4368204"/>
            <a:ext cx="5663632" cy="584796"/>
          </a:xfrm>
          <a:prstGeom prst="rect">
            <a:avLst/>
          </a:prstGeom>
          <a:solidFill>
            <a:schemeClr val="accent1">
              <a:lumMod val="40000"/>
              <a:lumOff val="60000"/>
            </a:schemeClr>
          </a:solidFill>
          <a:ln cmpd="dbl">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2800" dirty="0" smtClean="0">
                <a:solidFill>
                  <a:schemeClr val="tx1"/>
                </a:solidFill>
              </a:rPr>
              <a:t>Software Test Management</a:t>
            </a:r>
            <a:endParaRPr lang="en-US" sz="2800" kern="1200" dirty="0">
              <a:solidFill>
                <a:schemeClr val="tx1"/>
              </a:solidFill>
            </a:endParaRPr>
          </a:p>
        </p:txBody>
      </p:sp>
      <p:sp>
        <p:nvSpPr>
          <p:cNvPr id="22" name="Rounded Rectangle 4"/>
          <p:cNvSpPr/>
          <p:nvPr/>
        </p:nvSpPr>
        <p:spPr>
          <a:xfrm>
            <a:off x="2255110" y="3299083"/>
            <a:ext cx="5663631" cy="584796"/>
          </a:xfrm>
          <a:prstGeom prst="rect">
            <a:avLst/>
          </a:prstGeom>
          <a:solidFill>
            <a:schemeClr val="accent1">
              <a:lumMod val="40000"/>
              <a:lumOff val="60000"/>
            </a:schemeClr>
          </a:solidFill>
          <a:ln cmpd="dbl">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2800" dirty="0" smtClean="0">
                <a:solidFill>
                  <a:schemeClr val="tx1"/>
                </a:solidFill>
              </a:rPr>
              <a:t>Software Test Review</a:t>
            </a:r>
            <a:endParaRPr lang="en-US" sz="2800" kern="1200" dirty="0">
              <a:solidFill>
                <a:schemeClr val="tx1"/>
              </a:solidFill>
            </a:endParaRPr>
          </a:p>
        </p:txBody>
      </p:sp>
    </p:spTree>
    <p:extLst>
      <p:ext uri="{BB962C8B-B14F-4D97-AF65-F5344CB8AC3E}">
        <p14:creationId xmlns:p14="http://schemas.microsoft.com/office/powerpoint/2010/main" val="304950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1783" y="1511555"/>
            <a:ext cx="5486400" cy="3776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Group 18"/>
          <p:cNvGrpSpPr/>
          <p:nvPr/>
        </p:nvGrpSpPr>
        <p:grpSpPr>
          <a:xfrm>
            <a:off x="615228" y="3123423"/>
            <a:ext cx="1503561" cy="1121807"/>
            <a:chOff x="593725" y="2840593"/>
            <a:chExt cx="1503561" cy="1121807"/>
          </a:xfrm>
        </p:grpSpPr>
        <p:grpSp>
          <p:nvGrpSpPr>
            <p:cNvPr id="12" name="Group 11"/>
            <p:cNvGrpSpPr/>
            <p:nvPr/>
          </p:nvGrpSpPr>
          <p:grpSpPr>
            <a:xfrm>
              <a:off x="593725" y="2840593"/>
              <a:ext cx="1503561" cy="1121807"/>
              <a:chOff x="593725" y="2545318"/>
              <a:chExt cx="1503561" cy="1121807"/>
            </a:xfrm>
          </p:grpSpPr>
          <p:sp>
            <p:nvSpPr>
              <p:cNvPr id="8" name="Flowchart: Multidocument 7"/>
              <p:cNvSpPr/>
              <p:nvPr/>
            </p:nvSpPr>
            <p:spPr>
              <a:xfrm>
                <a:off x="694577" y="2701127"/>
                <a:ext cx="530226" cy="427045"/>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ultidocument 28"/>
              <p:cNvSpPr/>
              <p:nvPr/>
            </p:nvSpPr>
            <p:spPr>
              <a:xfrm>
                <a:off x="846977" y="2853527"/>
                <a:ext cx="530226" cy="427045"/>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24803" y="2545318"/>
                <a:ext cx="872483" cy="369332"/>
              </a:xfrm>
              <a:prstGeom prst="rect">
                <a:avLst/>
              </a:prstGeom>
              <a:noFill/>
            </p:spPr>
            <p:txBody>
              <a:bodyPr wrap="none" rtlCol="0">
                <a:spAutoFit/>
              </a:bodyPr>
              <a:lstStyle/>
              <a:p>
                <a:r>
                  <a:rPr lang="en-US" dirty="0"/>
                  <a:t>t</a:t>
                </a:r>
                <a:r>
                  <a:rPr lang="en-US" dirty="0" smtClean="0"/>
                  <a:t>est set</a:t>
                </a:r>
                <a:endParaRPr lang="en-US" dirty="0"/>
              </a:p>
            </p:txBody>
          </p:sp>
          <p:sp>
            <p:nvSpPr>
              <p:cNvPr id="33" name="TextBox 32"/>
              <p:cNvSpPr txBox="1"/>
              <p:nvPr/>
            </p:nvSpPr>
            <p:spPr>
              <a:xfrm>
                <a:off x="593725" y="3297793"/>
                <a:ext cx="1320939" cy="369332"/>
              </a:xfrm>
              <a:prstGeom prst="rect">
                <a:avLst/>
              </a:prstGeom>
              <a:noFill/>
            </p:spPr>
            <p:txBody>
              <a:bodyPr wrap="none" rtlCol="0">
                <a:spAutoFit/>
              </a:bodyPr>
              <a:lstStyle/>
              <a:p>
                <a:r>
                  <a:rPr lang="en-US" dirty="0"/>
                  <a:t>t</a:t>
                </a:r>
                <a:r>
                  <a:rPr lang="en-US" dirty="0" smtClean="0"/>
                  <a:t>est harness</a:t>
                </a:r>
                <a:endParaRPr lang="en-US" dirty="0"/>
              </a:p>
            </p:txBody>
          </p:sp>
        </p:grpSp>
        <p:cxnSp>
          <p:nvCxnSpPr>
            <p:cNvPr id="15" name="Straight Connector 14"/>
            <p:cNvCxnSpPr/>
            <p:nvPr/>
          </p:nvCxnSpPr>
          <p:spPr>
            <a:xfrm>
              <a:off x="1377203" y="3423447"/>
              <a:ext cx="72008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7310602" y="2754091"/>
            <a:ext cx="1331027" cy="1987225"/>
            <a:chOff x="7289099" y="2471261"/>
            <a:chExt cx="1331027" cy="1987225"/>
          </a:xfrm>
        </p:grpSpPr>
        <p:sp>
          <p:nvSpPr>
            <p:cNvPr id="30" name="TextBox 29"/>
            <p:cNvSpPr txBox="1"/>
            <p:nvPr/>
          </p:nvSpPr>
          <p:spPr>
            <a:xfrm>
              <a:off x="7508182" y="2471261"/>
              <a:ext cx="1102418" cy="369332"/>
            </a:xfrm>
            <a:prstGeom prst="rect">
              <a:avLst/>
            </a:prstGeom>
            <a:noFill/>
          </p:spPr>
          <p:txBody>
            <a:bodyPr wrap="none" rtlCol="0">
              <a:spAutoFit/>
            </a:bodyPr>
            <a:lstStyle/>
            <a:p>
              <a:r>
                <a:rPr lang="en-US" dirty="0" smtClean="0"/>
                <a:t>engineers</a:t>
              </a:r>
              <a:endParaRPr lang="en-US" dirty="0"/>
            </a:p>
          </p:txBody>
        </p:sp>
        <p:grpSp>
          <p:nvGrpSpPr>
            <p:cNvPr id="23" name="Group 22"/>
            <p:cNvGrpSpPr/>
            <p:nvPr/>
          </p:nvGrpSpPr>
          <p:grpSpPr>
            <a:xfrm>
              <a:off x="7289099" y="2813034"/>
              <a:ext cx="1247578" cy="1315038"/>
              <a:chOff x="7308150" y="2775471"/>
              <a:chExt cx="1247578" cy="1315038"/>
            </a:xfrm>
          </p:grpSpPr>
          <p:pic>
            <p:nvPicPr>
              <p:cNvPr id="5" name="Picture 2" descr="http://ts1.mm.bing.net/th?&amp;id=HN.608055635792760589&amp;w=300&amp;h=300&amp;c=0&amp;pid=1.9&amp;rs=0&amp;p=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9900" y="2775471"/>
                <a:ext cx="715828" cy="5492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ts1.mm.bing.net/th?&amp;id=HN.608025403510752493&amp;w=300&amp;h=300&amp;c=0&amp;pid=1.9&amp;rs=0&amp;p=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10115" y="3534593"/>
                <a:ext cx="715827" cy="555916"/>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flipV="1">
                <a:off x="7425190" y="3276600"/>
                <a:ext cx="436242" cy="857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6" idx="1"/>
              </p:cNvCxnSpPr>
              <p:nvPr/>
            </p:nvCxnSpPr>
            <p:spPr>
              <a:xfrm>
                <a:off x="7308150" y="3577455"/>
                <a:ext cx="501965" cy="23509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508183" y="4089154"/>
              <a:ext cx="1009444" cy="369332"/>
            </a:xfrm>
            <a:prstGeom prst="rect">
              <a:avLst/>
            </a:prstGeom>
            <a:noFill/>
          </p:spPr>
          <p:txBody>
            <a:bodyPr wrap="none" rtlCol="0">
              <a:spAutoFit/>
            </a:bodyPr>
            <a:lstStyle/>
            <a:p>
              <a:r>
                <a:rPr lang="en-US" dirty="0" smtClean="0"/>
                <a:t>software</a:t>
              </a:r>
              <a:endParaRPr lang="en-US" dirty="0"/>
            </a:p>
          </p:txBody>
        </p:sp>
        <p:sp>
          <p:nvSpPr>
            <p:cNvPr id="40" name="TextBox 39"/>
            <p:cNvSpPr txBox="1"/>
            <p:nvPr/>
          </p:nvSpPr>
          <p:spPr>
            <a:xfrm>
              <a:off x="7538483" y="3296278"/>
              <a:ext cx="1081643" cy="369332"/>
            </a:xfrm>
            <a:prstGeom prst="rect">
              <a:avLst/>
            </a:prstGeom>
            <a:noFill/>
          </p:spPr>
          <p:txBody>
            <a:bodyPr wrap="none" rtlCol="0">
              <a:spAutoFit/>
            </a:bodyPr>
            <a:lstStyle/>
            <a:p>
              <a:r>
                <a:rPr lang="en-US" dirty="0" smtClean="0"/>
                <a:t>hardware</a:t>
              </a:r>
              <a:endParaRPr lang="en-US" dirty="0"/>
            </a:p>
          </p:txBody>
        </p:sp>
      </p:grpSp>
      <p:grpSp>
        <p:nvGrpSpPr>
          <p:cNvPr id="2056" name="Group 2055"/>
          <p:cNvGrpSpPr/>
          <p:nvPr/>
        </p:nvGrpSpPr>
        <p:grpSpPr>
          <a:xfrm>
            <a:off x="6346103" y="4984882"/>
            <a:ext cx="1285639" cy="923247"/>
            <a:chOff x="6324600" y="4702052"/>
            <a:chExt cx="1285639" cy="923247"/>
          </a:xfrm>
        </p:grpSpPr>
        <p:sp>
          <p:nvSpPr>
            <p:cNvPr id="2048" name="Flowchart: Multidocument 2047"/>
            <p:cNvSpPr/>
            <p:nvPr/>
          </p:nvSpPr>
          <p:spPr>
            <a:xfrm>
              <a:off x="6741058" y="4832105"/>
              <a:ext cx="548041" cy="4572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541228" y="5255967"/>
              <a:ext cx="1069011" cy="369332"/>
            </a:xfrm>
            <a:prstGeom prst="rect">
              <a:avLst/>
            </a:prstGeom>
            <a:noFill/>
          </p:spPr>
          <p:txBody>
            <a:bodyPr wrap="none" rtlCol="0">
              <a:spAutoFit/>
            </a:bodyPr>
            <a:lstStyle/>
            <a:p>
              <a:r>
                <a:rPr lang="en-US" dirty="0" smtClean="0"/>
                <a:t>problems</a:t>
              </a:r>
              <a:endParaRPr lang="en-US" dirty="0"/>
            </a:p>
          </p:txBody>
        </p:sp>
        <p:cxnSp>
          <p:nvCxnSpPr>
            <p:cNvPr id="2050" name="Straight Connector 2049"/>
            <p:cNvCxnSpPr/>
            <p:nvPr/>
          </p:nvCxnSpPr>
          <p:spPr>
            <a:xfrm>
              <a:off x="6324600" y="4702052"/>
              <a:ext cx="416458" cy="303336"/>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060" name="Group 2059"/>
          <p:cNvGrpSpPr/>
          <p:nvPr/>
        </p:nvGrpSpPr>
        <p:grpSpPr>
          <a:xfrm>
            <a:off x="1315715" y="1883030"/>
            <a:ext cx="1353738" cy="864632"/>
            <a:chOff x="1294212" y="1600200"/>
            <a:chExt cx="1353738" cy="864632"/>
          </a:xfrm>
        </p:grpSpPr>
        <p:sp>
          <p:nvSpPr>
            <p:cNvPr id="2057" name="Flowchart: Data 2056"/>
            <p:cNvSpPr/>
            <p:nvPr/>
          </p:nvSpPr>
          <p:spPr>
            <a:xfrm>
              <a:off x="1397750" y="1600200"/>
              <a:ext cx="557579" cy="381000"/>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Data 49"/>
            <p:cNvSpPr/>
            <p:nvPr/>
          </p:nvSpPr>
          <p:spPr>
            <a:xfrm>
              <a:off x="1550150" y="1752600"/>
              <a:ext cx="557579" cy="381000"/>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9" name="Straight Connector 2058"/>
            <p:cNvCxnSpPr/>
            <p:nvPr/>
          </p:nvCxnSpPr>
          <p:spPr>
            <a:xfrm>
              <a:off x="2078236" y="1905000"/>
              <a:ext cx="569714" cy="1905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94212" y="2095500"/>
              <a:ext cx="880754" cy="369332"/>
            </a:xfrm>
            <a:prstGeom prst="rect">
              <a:avLst/>
            </a:prstGeom>
            <a:noFill/>
          </p:spPr>
          <p:txBody>
            <a:bodyPr wrap="none" rtlCol="0">
              <a:spAutoFit/>
            </a:bodyPr>
            <a:lstStyle/>
            <a:p>
              <a:r>
                <a:rPr lang="en-US" dirty="0" smtClean="0"/>
                <a:t>metrics</a:t>
              </a:r>
              <a:endParaRPr lang="en-US" dirty="0"/>
            </a:p>
          </p:txBody>
        </p:sp>
      </p:grpSp>
      <p:grpSp>
        <p:nvGrpSpPr>
          <p:cNvPr id="2065" name="Group 2064"/>
          <p:cNvGrpSpPr/>
          <p:nvPr/>
        </p:nvGrpSpPr>
        <p:grpSpPr>
          <a:xfrm>
            <a:off x="5181601" y="1184785"/>
            <a:ext cx="2630966" cy="567815"/>
            <a:chOff x="5181601" y="1184785"/>
            <a:chExt cx="2630966" cy="567815"/>
          </a:xfrm>
        </p:grpSpPr>
        <p:pic>
          <p:nvPicPr>
            <p:cNvPr id="1030" name="Picture 6" descr="http://ts3.mm.bing.net/th?id=HN.607991404554686162&amp;pid=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6569" y="1184785"/>
              <a:ext cx="2285998"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2062" name="Straight Connector 2061"/>
            <p:cNvCxnSpPr/>
            <p:nvPr/>
          </p:nvCxnSpPr>
          <p:spPr>
            <a:xfrm flipH="1">
              <a:off x="5181601" y="1511555"/>
              <a:ext cx="344968" cy="24104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2" name="Flowchart: Multidocument 61"/>
          <p:cNvSpPr/>
          <p:nvPr/>
        </p:nvSpPr>
        <p:spPr>
          <a:xfrm>
            <a:off x="1964232" y="4409745"/>
            <a:ext cx="548041" cy="4572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552615" y="4800216"/>
            <a:ext cx="1461041" cy="369332"/>
          </a:xfrm>
          <a:prstGeom prst="rect">
            <a:avLst/>
          </a:prstGeom>
          <a:noFill/>
        </p:spPr>
        <p:txBody>
          <a:bodyPr wrap="none" rtlCol="0">
            <a:spAutoFit/>
          </a:bodyPr>
          <a:lstStyle/>
          <a:p>
            <a:r>
              <a:rPr lang="en-US" dirty="0" smtClean="0"/>
              <a:t>Change notes</a:t>
            </a:r>
            <a:endParaRPr lang="en-US" dirty="0"/>
          </a:p>
        </p:txBody>
      </p:sp>
      <p:cxnSp>
        <p:nvCxnSpPr>
          <p:cNvPr id="64" name="Straight Connector 63"/>
          <p:cNvCxnSpPr/>
          <p:nvPr/>
        </p:nvCxnSpPr>
        <p:spPr>
          <a:xfrm flipV="1">
            <a:off x="2474267" y="4631725"/>
            <a:ext cx="571311" cy="662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154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334000"/>
            <a:ext cx="1418613" cy="8934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图片 22"/>
          <p:cNvPicPr>
            <a:picLocks noChangeAspect="1"/>
          </p:cNvPicPr>
          <p:nvPr/>
        </p:nvPicPr>
        <p:blipFill rotWithShape="1">
          <a:blip r:embed="rId5">
            <a:extLst>
              <a:ext uri="{28A0092B-C50C-407E-A947-70E740481C1C}">
                <a14:useLocalDpi xmlns:a14="http://schemas.microsoft.com/office/drawing/2010/main" val="0"/>
              </a:ext>
            </a:extLst>
          </a:blip>
          <a:srcRect l="4211" t="8669" r="5989" b="7655"/>
          <a:stretch/>
        </p:blipFill>
        <p:spPr>
          <a:xfrm>
            <a:off x="1916689" y="1602106"/>
            <a:ext cx="6567922" cy="4465319"/>
          </a:xfrm>
          <a:prstGeom prst="rect">
            <a:avLst/>
          </a:prstGeom>
        </p:spPr>
      </p:pic>
      <p:sp>
        <p:nvSpPr>
          <p:cNvPr id="24" name="Rounded Rectangle 4"/>
          <p:cNvSpPr/>
          <p:nvPr/>
        </p:nvSpPr>
        <p:spPr>
          <a:xfrm>
            <a:off x="2438400" y="1024450"/>
            <a:ext cx="4967289"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Software Test </a:t>
            </a:r>
            <a:r>
              <a:rPr lang="en-US" sz="2400" b="1" dirty="0" smtClean="0">
                <a:solidFill>
                  <a:schemeClr val="tx2"/>
                </a:solidFill>
              </a:rPr>
              <a:t>Record Sample</a:t>
            </a:r>
            <a:endParaRPr lang="en-US" sz="2400" b="1" kern="1200" dirty="0">
              <a:solidFill>
                <a:schemeClr val="tx2"/>
              </a:solidFill>
            </a:endParaRPr>
          </a:p>
        </p:txBody>
      </p:sp>
    </p:spTree>
    <p:extLst>
      <p:ext uri="{BB962C8B-B14F-4D97-AF65-F5344CB8AC3E}">
        <p14:creationId xmlns:p14="http://schemas.microsoft.com/office/powerpoint/2010/main" val="563500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942" y="1768610"/>
            <a:ext cx="4100513" cy="2979360"/>
          </a:xfrm>
          <a:prstGeom prst="rect">
            <a:avLst/>
          </a:prstGeom>
        </p:spPr>
      </p:pic>
      <p:pic>
        <p:nvPicPr>
          <p:cNvPr id="1028" name="Picture 4" descr="https://sp3.yimg.com/ib/th?id=HN.608043072942772059&amp;pid=15.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988" y="5334000"/>
            <a:ext cx="1418613" cy="8934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l="26307" t="11321" r="2303" b="5038"/>
          <a:stretch/>
        </p:blipFill>
        <p:spPr>
          <a:xfrm>
            <a:off x="2597942" y="1768610"/>
            <a:ext cx="5486400" cy="3805084"/>
          </a:xfrm>
          <a:prstGeom prst="rect">
            <a:avLst/>
          </a:prstGeom>
        </p:spPr>
      </p:pic>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00" y="1805984"/>
            <a:ext cx="5979842" cy="3730336"/>
          </a:xfrm>
          <a:prstGeom prst="rect">
            <a:avLst/>
          </a:prstGeom>
        </p:spPr>
      </p:pic>
      <p:sp>
        <p:nvSpPr>
          <p:cNvPr id="35" name="Rounded Rectangle 4"/>
          <p:cNvSpPr/>
          <p:nvPr/>
        </p:nvSpPr>
        <p:spPr>
          <a:xfrm>
            <a:off x="2286000" y="1141827"/>
            <a:ext cx="5054917"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Software Test </a:t>
            </a:r>
            <a:r>
              <a:rPr lang="en-US" sz="2400" b="1" dirty="0" smtClean="0">
                <a:solidFill>
                  <a:schemeClr val="tx2"/>
                </a:solidFill>
              </a:rPr>
              <a:t>Analysis Report</a:t>
            </a:r>
            <a:endParaRPr lang="en-US" sz="2400" b="1" kern="1200" dirty="0">
              <a:solidFill>
                <a:schemeClr val="tx2"/>
              </a:solidFill>
            </a:endParaRPr>
          </a:p>
        </p:txBody>
      </p:sp>
    </p:spTree>
    <p:extLst>
      <p:ext uri="{BB962C8B-B14F-4D97-AF65-F5344CB8AC3E}">
        <p14:creationId xmlns:p14="http://schemas.microsoft.com/office/powerpoint/2010/main" val="79091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334000"/>
            <a:ext cx="1418613" cy="8934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www.intellisystechnology.com/Images/4.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5038" y="1676400"/>
            <a:ext cx="5953125" cy="4463415"/>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4"/>
          <p:cNvSpPr/>
          <p:nvPr/>
        </p:nvSpPr>
        <p:spPr>
          <a:xfrm>
            <a:off x="2501742" y="1098965"/>
            <a:ext cx="5054917"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Software </a:t>
            </a:r>
            <a:r>
              <a:rPr lang="en-US" sz="2400" b="1" dirty="0" smtClean="0">
                <a:solidFill>
                  <a:schemeClr val="tx2"/>
                </a:solidFill>
              </a:rPr>
              <a:t>Bug Management Flow</a:t>
            </a:r>
            <a:endParaRPr lang="en-US" sz="2400" b="1" kern="1200" dirty="0">
              <a:solidFill>
                <a:schemeClr val="tx2"/>
              </a:solidFill>
            </a:endParaRPr>
          </a:p>
        </p:txBody>
      </p:sp>
    </p:spTree>
    <p:extLst>
      <p:ext uri="{BB962C8B-B14F-4D97-AF65-F5344CB8AC3E}">
        <p14:creationId xmlns:p14="http://schemas.microsoft.com/office/powerpoint/2010/main" val="1667954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24" name="Rounded Rectangle 4"/>
          <p:cNvSpPr/>
          <p:nvPr/>
        </p:nvSpPr>
        <p:spPr>
          <a:xfrm>
            <a:off x="2500311" y="986350"/>
            <a:ext cx="3946526"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Software Test Review</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7"/>
          <p:cNvSpPr>
            <a:spLocks noChangeArrowheads="1"/>
          </p:cNvSpPr>
          <p:nvPr/>
        </p:nvSpPr>
        <p:spPr bwMode="auto">
          <a:xfrm>
            <a:off x="1387474" y="2971800"/>
            <a:ext cx="6172200" cy="216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b="1">
                <a:solidFill>
                  <a:schemeClr val="tx1"/>
                </a:solidFill>
                <a:latin typeface="Times New Roman" pitchFamily="18" charset="0"/>
              </a:defRPr>
            </a:lvl1pPr>
            <a:lvl2pPr marL="742950" indent="-285750">
              <a:defRPr sz="1000" b="1">
                <a:solidFill>
                  <a:schemeClr val="tx1"/>
                </a:solidFill>
                <a:latin typeface="Times New Roman" pitchFamily="18" charset="0"/>
              </a:defRPr>
            </a:lvl2pPr>
            <a:lvl3pPr marL="1143000" indent="-228600">
              <a:defRPr sz="1000" b="1">
                <a:solidFill>
                  <a:schemeClr val="tx1"/>
                </a:solidFill>
                <a:latin typeface="Times New Roman" pitchFamily="18" charset="0"/>
              </a:defRPr>
            </a:lvl3pPr>
            <a:lvl4pPr marL="1600200" indent="-228600">
              <a:defRPr sz="1000" b="1">
                <a:solidFill>
                  <a:schemeClr val="tx1"/>
                </a:solidFill>
                <a:latin typeface="Times New Roman" pitchFamily="18" charset="0"/>
              </a:defRPr>
            </a:lvl4pPr>
            <a:lvl5pPr marL="2057400" indent="-228600">
              <a:defRPr sz="1000" b="1">
                <a:solidFill>
                  <a:schemeClr val="tx1"/>
                </a:solidFill>
                <a:latin typeface="Times New Roman" pitchFamily="18" charset="0"/>
              </a:defRPr>
            </a:lvl5pPr>
            <a:lvl6pPr marL="2514600" indent="-228600" eaLnBrk="0" fontAlgn="base" hangingPunct="0">
              <a:spcBef>
                <a:spcPct val="0"/>
              </a:spcBef>
              <a:spcAft>
                <a:spcPct val="0"/>
              </a:spcAft>
              <a:defRPr sz="1000" b="1">
                <a:solidFill>
                  <a:schemeClr val="tx1"/>
                </a:solidFill>
                <a:latin typeface="Times New Roman" pitchFamily="18" charset="0"/>
              </a:defRPr>
            </a:lvl6pPr>
            <a:lvl7pPr marL="2971800" indent="-228600" eaLnBrk="0" fontAlgn="base" hangingPunct="0">
              <a:spcBef>
                <a:spcPct val="0"/>
              </a:spcBef>
              <a:spcAft>
                <a:spcPct val="0"/>
              </a:spcAft>
              <a:defRPr sz="1000" b="1">
                <a:solidFill>
                  <a:schemeClr val="tx1"/>
                </a:solidFill>
                <a:latin typeface="Times New Roman" pitchFamily="18" charset="0"/>
              </a:defRPr>
            </a:lvl7pPr>
            <a:lvl8pPr marL="3429000" indent="-228600" eaLnBrk="0" fontAlgn="base" hangingPunct="0">
              <a:spcBef>
                <a:spcPct val="0"/>
              </a:spcBef>
              <a:spcAft>
                <a:spcPct val="0"/>
              </a:spcAft>
              <a:defRPr sz="1000" b="1">
                <a:solidFill>
                  <a:schemeClr val="tx1"/>
                </a:solidFill>
                <a:latin typeface="Times New Roman" pitchFamily="18" charset="0"/>
              </a:defRPr>
            </a:lvl8pPr>
            <a:lvl9pPr marL="3886200" indent="-228600" eaLnBrk="0" fontAlgn="base" hangingPunct="0">
              <a:spcBef>
                <a:spcPct val="0"/>
              </a:spcBef>
              <a:spcAft>
                <a:spcPct val="0"/>
              </a:spcAft>
              <a:defRPr sz="1000" b="1">
                <a:solidFill>
                  <a:schemeClr val="tx1"/>
                </a:solidFill>
                <a:latin typeface="Times New Roman" pitchFamily="18" charset="0"/>
              </a:defRPr>
            </a:lvl9pPr>
          </a:lstStyle>
          <a:p>
            <a:r>
              <a:rPr lang="en-US" altLang="en-US" sz="1400" dirty="0" smtClean="0"/>
              <a:t>There </a:t>
            </a:r>
            <a:r>
              <a:rPr lang="en-US" altLang="en-US" sz="1400" dirty="0"/>
              <a:t>are two types of </a:t>
            </a:r>
            <a:r>
              <a:rPr lang="en-US" altLang="en-US" sz="1400" dirty="0" smtClean="0"/>
              <a:t>test reviews</a:t>
            </a:r>
            <a:r>
              <a:rPr lang="en-US" altLang="en-US" sz="1400" dirty="0"/>
              <a:t>:</a:t>
            </a:r>
            <a:br>
              <a:rPr lang="en-US" altLang="en-US" sz="1400" dirty="0"/>
            </a:br>
            <a:r>
              <a:rPr lang="en-US" altLang="en-US" sz="1400" dirty="0"/>
              <a:t/>
            </a:r>
            <a:br>
              <a:rPr lang="en-US" altLang="en-US" sz="1400" dirty="0"/>
            </a:br>
            <a:r>
              <a:rPr lang="en-US" altLang="en-US" sz="1400" dirty="0"/>
              <a:t>	- Formal reviews: </a:t>
            </a:r>
            <a:br>
              <a:rPr lang="en-US" altLang="en-US" sz="1400" dirty="0"/>
            </a:br>
            <a:r>
              <a:rPr lang="en-US" altLang="en-US" sz="1400" dirty="0"/>
              <a:t>		- use a well-defined review method (or technique</a:t>
            </a:r>
            <a:r>
              <a:rPr lang="en-US" altLang="en-US" sz="1400" dirty="0" smtClean="0"/>
              <a:t>)</a:t>
            </a:r>
          </a:p>
          <a:p>
            <a:r>
              <a:rPr lang="en-US" altLang="en-US" sz="1400" dirty="0"/>
              <a:t>	</a:t>
            </a:r>
            <a:r>
              <a:rPr lang="en-US" altLang="en-US" sz="1400" dirty="0" smtClean="0"/>
              <a:t>	- inspection review and walk-through</a:t>
            </a:r>
          </a:p>
          <a:p>
            <a:r>
              <a:rPr lang="en-US" altLang="en-US" sz="1400" dirty="0"/>
              <a:t>		- generate formal review results</a:t>
            </a:r>
            <a:br>
              <a:rPr lang="en-US" altLang="en-US" sz="1400" dirty="0"/>
            </a:br>
            <a:r>
              <a:rPr lang="en-US" altLang="en-US" sz="1400" dirty="0"/>
              <a:t/>
            </a:r>
            <a:br>
              <a:rPr lang="en-US" altLang="en-US" sz="1400" dirty="0"/>
            </a:br>
            <a:r>
              <a:rPr lang="en-US" altLang="en-US" sz="1400" dirty="0"/>
              <a:t>	- Informal reviews</a:t>
            </a:r>
            <a:br>
              <a:rPr lang="en-US" altLang="en-US" sz="1400" dirty="0"/>
            </a:br>
            <a:r>
              <a:rPr lang="en-US" altLang="en-US" sz="1400" dirty="0"/>
              <a:t>		- use a </a:t>
            </a:r>
            <a:r>
              <a:rPr lang="en-US" altLang="en-US" sz="1400" dirty="0" smtClean="0"/>
              <a:t>desk-check approach</a:t>
            </a:r>
            <a:r>
              <a:rPr lang="en-US" altLang="en-US" sz="1400" dirty="0"/>
              <a:t/>
            </a:r>
            <a:br>
              <a:rPr lang="en-US" altLang="en-US" sz="1400" dirty="0"/>
            </a:br>
            <a:r>
              <a:rPr lang="en-US" altLang="en-US" sz="1400" dirty="0"/>
              <a:t>		- generate </a:t>
            </a:r>
            <a:r>
              <a:rPr lang="en-US" altLang="en-US" sz="1400" dirty="0" smtClean="0"/>
              <a:t>informal </a:t>
            </a:r>
            <a:r>
              <a:rPr lang="en-US" altLang="en-US" sz="1400" dirty="0"/>
              <a:t>review </a:t>
            </a:r>
            <a:r>
              <a:rPr lang="en-US" altLang="en-US" sz="1400" dirty="0" smtClean="0"/>
              <a:t>results</a:t>
            </a:r>
            <a:endParaRPr lang="en-US" altLang="en-US" sz="1400" dirty="0"/>
          </a:p>
        </p:txBody>
      </p:sp>
      <p:sp>
        <p:nvSpPr>
          <p:cNvPr id="5" name="Rectangle 4"/>
          <p:cNvSpPr/>
          <p:nvPr/>
        </p:nvSpPr>
        <p:spPr>
          <a:xfrm>
            <a:off x="1357085" y="1676400"/>
            <a:ext cx="7024915" cy="1077218"/>
          </a:xfrm>
          <a:prstGeom prst="rect">
            <a:avLst/>
          </a:prstGeom>
        </p:spPr>
        <p:txBody>
          <a:bodyPr wrap="square">
            <a:spAutoFit/>
          </a:bodyPr>
          <a:lstStyle/>
          <a:p>
            <a:r>
              <a:rPr lang="en-US" altLang="en-US" sz="1600" b="1" dirty="0" smtClean="0"/>
              <a:t>- A test review is a typical verification </a:t>
            </a:r>
            <a:r>
              <a:rPr lang="en-US" altLang="en-US" sz="1600" b="1" dirty="0"/>
              <a:t>activity </a:t>
            </a:r>
            <a:r>
              <a:rPr lang="en-US" altLang="en-US" sz="1600" b="1" dirty="0" smtClean="0"/>
              <a:t>in a test process to assure the quality of generated test cases for a </a:t>
            </a:r>
            <a:r>
              <a:rPr lang="en-US" altLang="en-US" sz="1600" b="1" dirty="0"/>
              <a:t>software product.</a:t>
            </a:r>
            <a:br>
              <a:rPr lang="en-US" altLang="en-US" sz="1600" b="1" dirty="0"/>
            </a:br>
            <a:r>
              <a:rPr lang="en-US" altLang="en-US" sz="1600" b="1" dirty="0"/>
              <a:t> </a:t>
            </a:r>
            <a:br>
              <a:rPr lang="en-US" altLang="en-US" sz="1600" b="1" dirty="0"/>
            </a:br>
            <a:r>
              <a:rPr lang="en-US" altLang="en-US" sz="1600" b="1" dirty="0"/>
              <a:t>- Participants in a review take full responsibility for results.</a:t>
            </a:r>
            <a:endParaRPr lang="en-US" sz="1600" b="1" dirty="0"/>
          </a:p>
        </p:txBody>
      </p:sp>
    </p:spTree>
    <p:extLst>
      <p:ext uri="{BB962C8B-B14F-4D97-AF65-F5344CB8AC3E}">
        <p14:creationId xmlns:p14="http://schemas.microsoft.com/office/powerpoint/2010/main" val="244743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24" name="Rounded Rectangle 4"/>
          <p:cNvSpPr/>
          <p:nvPr/>
        </p:nvSpPr>
        <p:spPr>
          <a:xfrm>
            <a:off x="2752726" y="1017050"/>
            <a:ext cx="3946526" cy="4307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Software </a:t>
            </a:r>
            <a:r>
              <a:rPr lang="en-US" sz="2400" b="1" dirty="0" smtClean="0">
                <a:solidFill>
                  <a:schemeClr val="tx2"/>
                </a:solidFill>
              </a:rPr>
              <a:t>Test Case Sample</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 name="图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30" y="1586301"/>
            <a:ext cx="6400770" cy="4509700"/>
          </a:xfrm>
          <a:prstGeom prst="rect">
            <a:avLst/>
          </a:prstGeom>
        </p:spPr>
      </p:pic>
    </p:spTree>
    <p:extLst>
      <p:ext uri="{BB962C8B-B14F-4D97-AF65-F5344CB8AC3E}">
        <p14:creationId xmlns:p14="http://schemas.microsoft.com/office/powerpoint/2010/main" val="1053128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253361"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#3 – Software Test Management</a:t>
            </a:r>
          </a:p>
        </p:txBody>
      </p:sp>
      <p:sp>
        <p:nvSpPr>
          <p:cNvPr id="24" name="Rounded Rectangle 4"/>
          <p:cNvSpPr/>
          <p:nvPr/>
        </p:nvSpPr>
        <p:spPr>
          <a:xfrm>
            <a:off x="2752726" y="1017050"/>
            <a:ext cx="3946526" cy="4307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Software Test Review</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7"/>
          <p:cNvSpPr>
            <a:spLocks noChangeArrowheads="1"/>
          </p:cNvSpPr>
          <p:nvPr/>
        </p:nvSpPr>
        <p:spPr bwMode="auto">
          <a:xfrm>
            <a:off x="1866901" y="1676400"/>
            <a:ext cx="6629400" cy="93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b="1">
                <a:solidFill>
                  <a:schemeClr val="tx1"/>
                </a:solidFill>
                <a:latin typeface="Times New Roman" pitchFamily="18" charset="0"/>
              </a:defRPr>
            </a:lvl1pPr>
            <a:lvl2pPr marL="742950" indent="-285750">
              <a:defRPr sz="1000" b="1">
                <a:solidFill>
                  <a:schemeClr val="tx1"/>
                </a:solidFill>
                <a:latin typeface="Times New Roman" pitchFamily="18" charset="0"/>
              </a:defRPr>
            </a:lvl2pPr>
            <a:lvl3pPr marL="1143000" indent="-228600">
              <a:defRPr sz="1000" b="1">
                <a:solidFill>
                  <a:schemeClr val="tx1"/>
                </a:solidFill>
                <a:latin typeface="Times New Roman" pitchFamily="18" charset="0"/>
              </a:defRPr>
            </a:lvl3pPr>
            <a:lvl4pPr marL="1600200" indent="-228600">
              <a:defRPr sz="1000" b="1">
                <a:solidFill>
                  <a:schemeClr val="tx1"/>
                </a:solidFill>
                <a:latin typeface="Times New Roman" pitchFamily="18" charset="0"/>
              </a:defRPr>
            </a:lvl4pPr>
            <a:lvl5pPr marL="2057400" indent="-228600">
              <a:defRPr sz="1000" b="1">
                <a:solidFill>
                  <a:schemeClr val="tx1"/>
                </a:solidFill>
                <a:latin typeface="Times New Roman" pitchFamily="18" charset="0"/>
              </a:defRPr>
            </a:lvl5pPr>
            <a:lvl6pPr marL="2514600" indent="-228600" eaLnBrk="0" fontAlgn="base" hangingPunct="0">
              <a:spcBef>
                <a:spcPct val="0"/>
              </a:spcBef>
              <a:spcAft>
                <a:spcPct val="0"/>
              </a:spcAft>
              <a:defRPr sz="1000" b="1">
                <a:solidFill>
                  <a:schemeClr val="tx1"/>
                </a:solidFill>
                <a:latin typeface="Times New Roman" pitchFamily="18" charset="0"/>
              </a:defRPr>
            </a:lvl6pPr>
            <a:lvl7pPr marL="2971800" indent="-228600" eaLnBrk="0" fontAlgn="base" hangingPunct="0">
              <a:spcBef>
                <a:spcPct val="0"/>
              </a:spcBef>
              <a:spcAft>
                <a:spcPct val="0"/>
              </a:spcAft>
              <a:defRPr sz="1000" b="1">
                <a:solidFill>
                  <a:schemeClr val="tx1"/>
                </a:solidFill>
                <a:latin typeface="Times New Roman" pitchFamily="18" charset="0"/>
              </a:defRPr>
            </a:lvl7pPr>
            <a:lvl8pPr marL="3429000" indent="-228600" eaLnBrk="0" fontAlgn="base" hangingPunct="0">
              <a:spcBef>
                <a:spcPct val="0"/>
              </a:spcBef>
              <a:spcAft>
                <a:spcPct val="0"/>
              </a:spcAft>
              <a:defRPr sz="1000" b="1">
                <a:solidFill>
                  <a:schemeClr val="tx1"/>
                </a:solidFill>
                <a:latin typeface="Times New Roman" pitchFamily="18" charset="0"/>
              </a:defRPr>
            </a:lvl8pPr>
            <a:lvl9pPr marL="3886200" indent="-228600" eaLnBrk="0" fontAlgn="base" hangingPunct="0">
              <a:spcBef>
                <a:spcPct val="0"/>
              </a:spcBef>
              <a:spcAft>
                <a:spcPct val="0"/>
              </a:spcAft>
              <a:defRPr sz="1000" b="1">
                <a:solidFill>
                  <a:schemeClr val="tx1"/>
                </a:solidFill>
                <a:latin typeface="Times New Roman" pitchFamily="18" charset="0"/>
              </a:defRPr>
            </a:lvl9pPr>
          </a:lstStyle>
          <a:p>
            <a:r>
              <a:rPr lang="en-US" altLang="en-US" sz="1400" dirty="0" smtClean="0"/>
              <a:t>The following deliverables must be reviewed in a software test process:</a:t>
            </a:r>
            <a:r>
              <a:rPr lang="en-US" altLang="en-US" sz="1400" dirty="0"/>
              <a:t/>
            </a:r>
            <a:br>
              <a:rPr lang="en-US" altLang="en-US" sz="1400" dirty="0"/>
            </a:br>
            <a:r>
              <a:rPr lang="en-US" altLang="en-US" sz="1400" dirty="0"/>
              <a:t/>
            </a:r>
            <a:br>
              <a:rPr lang="en-US" altLang="en-US" sz="1400" dirty="0"/>
            </a:br>
            <a:r>
              <a:rPr lang="en-US" altLang="en-US" sz="1400" dirty="0"/>
              <a:t>	Test Plan		</a:t>
            </a:r>
            <a:r>
              <a:rPr lang="en-US" altLang="en-US" sz="1400" dirty="0" smtClean="0"/>
              <a:t>	Test </a:t>
            </a:r>
            <a:r>
              <a:rPr lang="en-US" altLang="en-US" sz="1400" dirty="0"/>
              <a:t>Design </a:t>
            </a:r>
            <a:r>
              <a:rPr lang="en-US" altLang="en-US" sz="1400" dirty="0" smtClean="0"/>
              <a:t>Specification</a:t>
            </a:r>
            <a:r>
              <a:rPr lang="en-US" altLang="en-US" sz="1400" dirty="0"/>
              <a:t/>
            </a:r>
            <a:br>
              <a:rPr lang="en-US" altLang="en-US" sz="1400" dirty="0"/>
            </a:br>
            <a:r>
              <a:rPr lang="en-US" altLang="en-US" sz="1400" dirty="0"/>
              <a:t>	Test Report		</a:t>
            </a:r>
            <a:r>
              <a:rPr lang="en-US" altLang="en-US" sz="1400" dirty="0" smtClean="0"/>
              <a:t>	Problem/bug Reports</a:t>
            </a:r>
            <a:endParaRPr lang="en-US" altLang="en-US" sz="1400" dirty="0"/>
          </a:p>
        </p:txBody>
      </p:sp>
      <p:sp>
        <p:nvSpPr>
          <p:cNvPr id="29" name="Rectangle 7"/>
          <p:cNvSpPr>
            <a:spLocks noChangeArrowheads="1"/>
          </p:cNvSpPr>
          <p:nvPr/>
        </p:nvSpPr>
        <p:spPr bwMode="auto">
          <a:xfrm>
            <a:off x="1895476" y="2857501"/>
            <a:ext cx="6629400" cy="227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b="1">
                <a:solidFill>
                  <a:schemeClr val="tx1"/>
                </a:solidFill>
                <a:latin typeface="Times New Roman" pitchFamily="18" charset="0"/>
              </a:defRPr>
            </a:lvl1pPr>
            <a:lvl2pPr marL="742950" indent="-285750">
              <a:defRPr sz="1000" b="1">
                <a:solidFill>
                  <a:schemeClr val="tx1"/>
                </a:solidFill>
                <a:latin typeface="Times New Roman" pitchFamily="18" charset="0"/>
              </a:defRPr>
            </a:lvl2pPr>
            <a:lvl3pPr marL="1143000" indent="-228600">
              <a:defRPr sz="1000" b="1">
                <a:solidFill>
                  <a:schemeClr val="tx1"/>
                </a:solidFill>
                <a:latin typeface="Times New Roman" pitchFamily="18" charset="0"/>
              </a:defRPr>
            </a:lvl3pPr>
            <a:lvl4pPr marL="1600200" indent="-228600">
              <a:defRPr sz="1000" b="1">
                <a:solidFill>
                  <a:schemeClr val="tx1"/>
                </a:solidFill>
                <a:latin typeface="Times New Roman" pitchFamily="18" charset="0"/>
              </a:defRPr>
            </a:lvl4pPr>
            <a:lvl5pPr marL="2057400" indent="-228600">
              <a:defRPr sz="1000" b="1">
                <a:solidFill>
                  <a:schemeClr val="tx1"/>
                </a:solidFill>
                <a:latin typeface="Times New Roman" pitchFamily="18" charset="0"/>
              </a:defRPr>
            </a:lvl5pPr>
            <a:lvl6pPr marL="2514600" indent="-228600" eaLnBrk="0" fontAlgn="base" hangingPunct="0">
              <a:spcBef>
                <a:spcPct val="0"/>
              </a:spcBef>
              <a:spcAft>
                <a:spcPct val="0"/>
              </a:spcAft>
              <a:defRPr sz="1000" b="1">
                <a:solidFill>
                  <a:schemeClr val="tx1"/>
                </a:solidFill>
                <a:latin typeface="Times New Roman" pitchFamily="18" charset="0"/>
              </a:defRPr>
            </a:lvl6pPr>
            <a:lvl7pPr marL="2971800" indent="-228600" eaLnBrk="0" fontAlgn="base" hangingPunct="0">
              <a:spcBef>
                <a:spcPct val="0"/>
              </a:spcBef>
              <a:spcAft>
                <a:spcPct val="0"/>
              </a:spcAft>
              <a:defRPr sz="1000" b="1">
                <a:solidFill>
                  <a:schemeClr val="tx1"/>
                </a:solidFill>
                <a:latin typeface="Times New Roman" pitchFamily="18" charset="0"/>
              </a:defRPr>
            </a:lvl7pPr>
            <a:lvl8pPr marL="3429000" indent="-228600" eaLnBrk="0" fontAlgn="base" hangingPunct="0">
              <a:spcBef>
                <a:spcPct val="0"/>
              </a:spcBef>
              <a:spcAft>
                <a:spcPct val="0"/>
              </a:spcAft>
              <a:defRPr sz="1000" b="1">
                <a:solidFill>
                  <a:schemeClr val="tx1"/>
                </a:solidFill>
                <a:latin typeface="Times New Roman" pitchFamily="18" charset="0"/>
              </a:defRPr>
            </a:lvl8pPr>
            <a:lvl9pPr marL="3886200" indent="-228600" eaLnBrk="0" fontAlgn="base" hangingPunct="0">
              <a:spcBef>
                <a:spcPct val="0"/>
              </a:spcBef>
              <a:spcAft>
                <a:spcPct val="0"/>
              </a:spcAft>
              <a:defRPr sz="1000" b="1">
                <a:solidFill>
                  <a:schemeClr val="tx1"/>
                </a:solidFill>
                <a:latin typeface="Times New Roman" pitchFamily="18" charset="0"/>
              </a:defRPr>
            </a:lvl9pPr>
          </a:lstStyle>
          <a:p>
            <a:r>
              <a:rPr lang="en-US" altLang="en-US" sz="1400" dirty="0" smtClean="0"/>
              <a:t>What does test reviews </a:t>
            </a:r>
            <a:r>
              <a:rPr lang="en-US" altLang="en-US" sz="1400" dirty="0"/>
              <a:t>accomplish?</a:t>
            </a:r>
            <a:br>
              <a:rPr lang="en-US" altLang="en-US" sz="1400" dirty="0"/>
            </a:br>
            <a:r>
              <a:rPr lang="en-US" altLang="en-US" sz="1400" dirty="0"/>
              <a:t/>
            </a:r>
            <a:br>
              <a:rPr lang="en-US" altLang="en-US" sz="1400" dirty="0"/>
            </a:br>
            <a:r>
              <a:rPr lang="en-US" altLang="en-US" sz="1400" dirty="0"/>
              <a:t>- </a:t>
            </a:r>
            <a:r>
              <a:rPr lang="en-US" altLang="en-US" sz="1400" dirty="0" smtClean="0"/>
              <a:t>Test reviews </a:t>
            </a:r>
            <a:r>
              <a:rPr lang="en-US" altLang="en-US" sz="1400" dirty="0"/>
              <a:t>provide the primary mechanism </a:t>
            </a:r>
            <a:r>
              <a:rPr lang="en-US" altLang="en-US" sz="1400" dirty="0" smtClean="0"/>
              <a:t>for evaluating generated test cases.</a:t>
            </a:r>
            <a:r>
              <a:rPr lang="en-US" altLang="en-US" sz="1400" dirty="0"/>
              <a:t/>
            </a:r>
            <a:br>
              <a:rPr lang="en-US" altLang="en-US" sz="1400" dirty="0"/>
            </a:br>
            <a:r>
              <a:rPr lang="en-US" altLang="en-US" sz="1400" dirty="0"/>
              <a:t/>
            </a:r>
            <a:br>
              <a:rPr lang="en-US" altLang="en-US" sz="1400" dirty="0"/>
            </a:br>
            <a:r>
              <a:rPr lang="en-US" altLang="en-US" sz="1400" dirty="0"/>
              <a:t>- </a:t>
            </a:r>
            <a:r>
              <a:rPr lang="en-US" altLang="en-US" sz="1400" dirty="0" smtClean="0"/>
              <a:t>Test reviews </a:t>
            </a:r>
            <a:r>
              <a:rPr lang="en-US" altLang="en-US" sz="1400" dirty="0"/>
              <a:t>train and educate the participants </a:t>
            </a:r>
            <a:r>
              <a:rPr lang="en-US" altLang="en-US" sz="1400" dirty="0" smtClean="0"/>
              <a:t>to receive a </a:t>
            </a:r>
            <a:r>
              <a:rPr lang="en-US" altLang="en-US" sz="1400" dirty="0"/>
              <a:t>positive </a:t>
            </a:r>
            <a:r>
              <a:rPr lang="en-US" altLang="en-US" sz="1400" dirty="0" smtClean="0"/>
              <a:t>effect.</a:t>
            </a:r>
            <a:r>
              <a:rPr lang="en-US" altLang="en-US" sz="1400" dirty="0"/>
              <a:t/>
            </a:r>
            <a:br>
              <a:rPr lang="en-US" altLang="en-US" sz="1400" dirty="0"/>
            </a:br>
            <a:r>
              <a:rPr lang="en-US" altLang="en-US" sz="1400" dirty="0"/>
              <a:t/>
            </a:r>
            <a:br>
              <a:rPr lang="en-US" altLang="en-US" sz="1400" dirty="0"/>
            </a:br>
            <a:r>
              <a:rPr lang="en-US" altLang="en-US" sz="1400" dirty="0"/>
              <a:t>- Reviews give early feedback and prevent more serious problems from arising.</a:t>
            </a:r>
            <a:br>
              <a:rPr lang="en-US" altLang="en-US" sz="1400" dirty="0"/>
            </a:br>
            <a:r>
              <a:rPr lang="en-US" altLang="en-US" sz="1400" dirty="0"/>
              <a:t/>
            </a:r>
            <a:br>
              <a:rPr lang="en-US" altLang="en-US" sz="1400" dirty="0"/>
            </a:br>
            <a:r>
              <a:rPr lang="en-US" altLang="en-US" sz="1400" dirty="0"/>
              <a:t>- Reviews bring individual capability to light</a:t>
            </a:r>
            <a:r>
              <a:rPr lang="en-US" altLang="en-US" sz="1400" dirty="0" smtClean="0"/>
              <a:t>.</a:t>
            </a:r>
            <a:endParaRPr lang="en-US" altLang="en-US" sz="1400" dirty="0"/>
          </a:p>
        </p:txBody>
      </p:sp>
    </p:spTree>
    <p:extLst>
      <p:ext uri="{BB962C8B-B14F-4D97-AF65-F5344CB8AC3E}">
        <p14:creationId xmlns:p14="http://schemas.microsoft.com/office/powerpoint/2010/main" val="255376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ppt_x"/>
                                          </p:val>
                                        </p:tav>
                                        <p:tav tm="100000">
                                          <p:val>
                                            <p:strVal val="#ppt_x"/>
                                          </p:val>
                                        </p:tav>
                                      </p:tavLst>
                                    </p:anim>
                                    <p:anim calcmode="lin" valueType="num">
                                      <p:cBhvr additive="base">
                                        <p:cTn id="1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TotalTime>
  <Words>445</Words>
  <Application>Microsoft Office PowerPoint</Application>
  <PresentationFormat>全屏显示(4:3)</PresentationFormat>
  <Paragraphs>266</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Algerian</vt:lpstr>
      <vt:lpstr>Arial</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Zeyu Gao</dc:creator>
  <cp:lastModifiedBy>F218</cp:lastModifiedBy>
  <cp:revision>162</cp:revision>
  <dcterms:created xsi:type="dcterms:W3CDTF">2014-06-09T00:46:10Z</dcterms:created>
  <dcterms:modified xsi:type="dcterms:W3CDTF">2014-08-14T09:34:42Z</dcterms:modified>
</cp:coreProperties>
</file>