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75" r:id="rId4"/>
    <p:sldId id="272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35484" autoAdjust="0"/>
  </p:normalViewPr>
  <p:slideViewPr>
    <p:cSldViewPr>
      <p:cViewPr varScale="1">
        <p:scale>
          <a:sx n="39" d="100"/>
          <a:sy n="39" d="100"/>
        </p:scale>
        <p:origin x="279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this session, we start to Module #2 on Software </a:t>
            </a:r>
            <a:r>
              <a:rPr lang="en-US" baseline="0" dirty="0" smtClean="0"/>
              <a:t>White-Box Testing Methods. </a:t>
            </a:r>
            <a:endParaRPr lang="en-US" baseline="0" dirty="0" smtClean="0"/>
          </a:p>
          <a:p>
            <a:r>
              <a:rPr lang="en-US" baseline="0" dirty="0" smtClean="0"/>
              <a:t>This is the first pack in Module #2, we focus on Topic #1 – Introduction to Software White-Box Testing.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smtClean="0"/>
              <a:t>this package, we discuss some basic concepts on white-box testing.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first package</a:t>
            </a:r>
            <a:r>
              <a:rPr lang="en-US" baseline="0" dirty="0" smtClean="0"/>
              <a:t> in Module 3 for Software Testing Class. It provides an introduction to software white-box testing. It covers the following 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What is white-box</a:t>
            </a:r>
            <a:r>
              <a:rPr lang="en-US" baseline="0" dirty="0" smtClean="0"/>
              <a:t> testing</a:t>
            </a:r>
            <a:r>
              <a:rPr lang="en-US" dirty="0" smtClean="0"/>
              <a:t>?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Is white-box testing important?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Who</a:t>
            </a:r>
            <a:r>
              <a:rPr lang="en-US" baseline="0" dirty="0" smtClean="0"/>
              <a:t> does white-box testing?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White-box testing focuses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White-box testing</a:t>
            </a:r>
            <a:r>
              <a:rPr lang="en-US" baseline="0" dirty="0" smtClean="0"/>
              <a:t> coverage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  <a:endParaRPr lang="en-US" dirty="0" smtClean="0"/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branches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branches are correctly implemented and exercised.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Program logics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the diverse program logics are correctly implemented and computed.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software testing is important?</a:t>
            </a:r>
          </a:p>
          <a:p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purpose is to achieve pre-defined program code coverage for white-box testing. Here are the typical objectives and reasons: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Cover different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flows and execution paths</a:t>
            </a: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different program data  and their value set-up and usage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Cover various program branches and logics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Uncover the deadlock program codes and cases in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gif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image" Target="../media/image2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.jpe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7.jpeg"/><Relationship Id="rId5" Type="http://schemas.openxmlformats.org/officeDocument/2006/relationships/image" Target="../media/image7.jpeg"/><Relationship Id="rId10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67297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#3 – Software White-Box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553" y="1752600"/>
            <a:ext cx="7858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#1 – Software White-Box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22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WHITE-BOX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2" y="1313329"/>
            <a:ext cx="5751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What Is White-Box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30002" y="3200400"/>
            <a:ext cx="5741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Why Is White-Box Testing Important?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2209800"/>
            <a:ext cx="5751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White-Box Testing Focuses 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261168" y="5206404"/>
            <a:ext cx="57398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White-Box Testing Coverage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31483" y="4170757"/>
            <a:ext cx="57398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Who Does White-Box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22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White-BOX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447801" y="1043944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What is software white-box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0810" y="1555376"/>
            <a:ext cx="668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White-box </a:t>
            </a:r>
            <a:r>
              <a:rPr lang="en-US" altLang="en-US" dirty="0"/>
              <a:t>testing, also known as glass-box </a:t>
            </a:r>
            <a:r>
              <a:rPr lang="en-US" altLang="en-US" dirty="0" smtClean="0"/>
              <a:t>testing or program-based testing.</a:t>
            </a:r>
          </a:p>
          <a:p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altLang="en-US" dirty="0" smtClean="0"/>
              <a:t> Software </a:t>
            </a:r>
            <a:r>
              <a:rPr lang="en-US" altLang="en-US" dirty="0"/>
              <a:t>w</a:t>
            </a:r>
            <a:r>
              <a:rPr lang="en-US" altLang="en-US" dirty="0" smtClean="0"/>
              <a:t>hite-box testing refers to test design based </a:t>
            </a:r>
            <a:r>
              <a:rPr lang="en-US" altLang="en-US" dirty="0"/>
              <a:t>on </a:t>
            </a:r>
            <a:r>
              <a:rPr lang="en-US" altLang="en-US" dirty="0" smtClean="0"/>
              <a:t>program source code structures, data, and internal program logics</a:t>
            </a:r>
            <a:r>
              <a:rPr lang="en-US" altLang="en-US" dirty="0" smtClean="0">
                <a:solidFill>
                  <a:schemeClr val="tx2"/>
                </a:solidFill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46276" y="3380140"/>
            <a:ext cx="61658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tx2"/>
                </a:solidFill>
              </a:rPr>
              <a:t>What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do you need for white-box testing?</a:t>
            </a:r>
          </a:p>
          <a:p>
            <a:endParaRPr lang="en-US" altLang="en-US" dirty="0">
              <a:solidFill>
                <a:srgbClr val="0070C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dirty="0" smtClean="0"/>
              <a:t>A </a:t>
            </a:r>
            <a:r>
              <a:rPr lang="en-US" altLang="en-US" dirty="0"/>
              <a:t>white-box testing model and test </a:t>
            </a:r>
            <a:r>
              <a:rPr lang="en-US" altLang="en-US" dirty="0" smtClean="0"/>
              <a:t>criteria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dirty="0" smtClean="0"/>
              <a:t>A </a:t>
            </a:r>
            <a:r>
              <a:rPr lang="en-US" altLang="en-US" dirty="0"/>
              <a:t>white-box test design and generation </a:t>
            </a:r>
            <a:r>
              <a:rPr lang="en-US" altLang="en-US" dirty="0" smtClean="0"/>
              <a:t>method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dirty="0" smtClean="0"/>
              <a:t>Program </a:t>
            </a:r>
            <a:r>
              <a:rPr lang="en-US" altLang="en-US" dirty="0"/>
              <a:t>source </a:t>
            </a:r>
            <a:r>
              <a:rPr lang="en-US" altLang="en-US" dirty="0" smtClean="0"/>
              <a:t>codes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2" descr="https://sp2.yimg.com/ib/th?id=HN.608030437154032842&amp;pid=15.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895" y="4441969"/>
            <a:ext cx="1219200" cy="5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s1.mm.bing.net/th?&amp;id=HN.608039886143360180&amp;w=300&amp;h=300&amp;c=0&amp;pid=1.9&amp;rs=0&amp;p=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41" y="4955631"/>
            <a:ext cx="630440" cy="50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s3.mm.bing.net/th?id=HN.608038503167559609&amp;w=163&amp;h=154&amp;c=7&amp;rs=1&amp;pid=1.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51" y="3890581"/>
            <a:ext cx="582488" cy="55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22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</a:t>
            </a: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Software WHITE-BOX Testing</a:t>
            </a:r>
            <a:endParaRPr lang="en-US" sz="2000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102418" y="1066800"/>
            <a:ext cx="551758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White-</a:t>
            </a:r>
            <a:r>
              <a:rPr lang="en-US" sz="2800" b="1" dirty="0">
                <a:solidFill>
                  <a:schemeClr val="tx2"/>
                </a:solidFill>
              </a:rPr>
              <a:t>B</a:t>
            </a:r>
            <a:r>
              <a:rPr lang="en-US" sz="2800" b="1" dirty="0" smtClean="0">
                <a:solidFill>
                  <a:schemeClr val="tx2"/>
                </a:solidFill>
              </a:rPr>
              <a:t>ox Testing </a:t>
            </a:r>
            <a:r>
              <a:rPr lang="en-US" sz="2800" b="1" dirty="0">
                <a:solidFill>
                  <a:schemeClr val="tx2"/>
                </a:solidFill>
              </a:rPr>
              <a:t>F</a:t>
            </a:r>
            <a:r>
              <a:rPr lang="en-US" sz="2800" b="1" dirty="0" smtClean="0">
                <a:solidFill>
                  <a:schemeClr val="tx2"/>
                </a:solidFill>
              </a:rPr>
              <a:t>ocuses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ts2.mm.bing.net/th?id=HN.608050408815463059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56" y="2312847"/>
            <a:ext cx="2133600" cy="13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s4.mm.bing.net/th?id=HN.608048695123052615&amp;pid=1.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97" y="3487356"/>
            <a:ext cx="1291311" cy="10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822381" y="1841361"/>
            <a:ext cx="2311469" cy="1440542"/>
            <a:chOff x="1822381" y="1841361"/>
            <a:chExt cx="2311469" cy="1440542"/>
          </a:xfrm>
        </p:grpSpPr>
        <p:grpSp>
          <p:nvGrpSpPr>
            <p:cNvPr id="5" name="Group 4"/>
            <p:cNvGrpSpPr/>
            <p:nvPr/>
          </p:nvGrpSpPr>
          <p:grpSpPr>
            <a:xfrm>
              <a:off x="1822381" y="1841361"/>
              <a:ext cx="1552669" cy="1440542"/>
              <a:chOff x="1822381" y="1841361"/>
              <a:chExt cx="1552669" cy="1440542"/>
            </a:xfrm>
          </p:grpSpPr>
          <p:pic>
            <p:nvPicPr>
              <p:cNvPr id="1036" name="Picture 12" descr="http://upload.wikimedia.org/wikipedia/commons/thumb/7/7f/Control_flow_graph_of_function_with_two_if_else_statements.svg/250px-Control_flow_graph_of_function_with_two_if_else_statements.svg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0315" y="1841361"/>
                <a:ext cx="1056803" cy="12252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822381" y="2912571"/>
                <a:ext cx="155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Program paths</a:t>
                </a:r>
                <a:endParaRPr lang="en-US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048000" y="2312848"/>
              <a:ext cx="1085850" cy="43035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524457" y="4604266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logics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564013" y="3588285"/>
            <a:ext cx="1036812" cy="52651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969813" y="3616860"/>
            <a:ext cx="2109805" cy="1301576"/>
            <a:chOff x="2000280" y="3487356"/>
            <a:chExt cx="2109805" cy="1301576"/>
          </a:xfrm>
        </p:grpSpPr>
        <p:pic>
          <p:nvPicPr>
            <p:cNvPr id="1040" name="Picture 16" descr="http://ts1.mm.bing.net/th?&amp;id=HN.608020898093338159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740" y="3653441"/>
              <a:ext cx="1259298" cy="730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000280" y="4419600"/>
              <a:ext cx="1448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 data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3300555" y="3487356"/>
              <a:ext cx="809530" cy="5312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791295" y="1841361"/>
            <a:ext cx="2456295" cy="1436132"/>
            <a:chOff x="5791295" y="1841361"/>
            <a:chExt cx="2456295" cy="1436132"/>
          </a:xfrm>
        </p:grpSpPr>
        <p:pic>
          <p:nvPicPr>
            <p:cNvPr id="6" name="Picture 4" descr="http://ts1.mm.bing.net/th?&amp;id=HN.608017036915445372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863" y="1841361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6359316" y="2908161"/>
              <a:ext cx="1888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 branches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5791295" y="2312847"/>
              <a:ext cx="809530" cy="5312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1" name="TextBox 2050"/>
          <p:cNvSpPr txBox="1"/>
          <p:nvPr/>
        </p:nvSpPr>
        <p:spPr>
          <a:xfrm>
            <a:off x="4378719" y="3752996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22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</a:t>
            </a: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Software WHITE-BOX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600201" y="1047750"/>
            <a:ext cx="7162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Why Is White-Box Program Testing Important?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ts2.mm.bing.net/th?id=HN.608050408815463059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17" y="2984686"/>
            <a:ext cx="2133600" cy="13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2051397" y="2330056"/>
            <a:ext cx="2249414" cy="1757775"/>
            <a:chOff x="1884436" y="2106487"/>
            <a:chExt cx="2249414" cy="1757775"/>
          </a:xfrm>
        </p:grpSpPr>
        <p:pic>
          <p:nvPicPr>
            <p:cNvPr id="1036" name="Picture 12" descr="http://upload.wikimedia.org/wikipedia/commons/thumb/7/7f/Control_flow_graph_of_function_with_two_if_else_statements.svg/250px-Control_flow_graph_of_function_with_two_if_else_statements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740" y="2106487"/>
              <a:ext cx="1056803" cy="12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84436" y="3217931"/>
              <a:ext cx="1843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Exercise program </a:t>
              </a:r>
            </a:p>
            <a:p>
              <a:r>
                <a:rPr lang="en-US" dirty="0" smtClean="0"/>
                <a:t>control flows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048000" y="2761118"/>
              <a:ext cx="1085850" cy="43035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51397" y="4159196"/>
            <a:ext cx="2225649" cy="1855573"/>
            <a:chOff x="1884436" y="3935627"/>
            <a:chExt cx="2225649" cy="1855573"/>
          </a:xfrm>
        </p:grpSpPr>
        <p:pic>
          <p:nvPicPr>
            <p:cNvPr id="1040" name="Picture 16" descr="http://ts1.mm.bing.net/th?&amp;id=HN.608020898093338159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216" y="4101711"/>
              <a:ext cx="1259298" cy="730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884436" y="4867870"/>
              <a:ext cx="1859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Cover different </a:t>
              </a:r>
            </a:p>
            <a:p>
              <a:r>
                <a:rPr lang="en-US" dirty="0"/>
                <a:t>p</a:t>
              </a:r>
              <a:r>
                <a:rPr lang="en-US" dirty="0" smtClean="0"/>
                <a:t>rogram data and</a:t>
              </a:r>
            </a:p>
            <a:p>
              <a:r>
                <a:rPr lang="en-US" dirty="0"/>
                <a:t>t</a:t>
              </a:r>
              <a:r>
                <a:rPr lang="en-US" dirty="0" smtClean="0"/>
                <a:t>heir values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1040" idx="3"/>
            </p:cNvCxnSpPr>
            <p:nvPr/>
          </p:nvCxnSpPr>
          <p:spPr>
            <a:xfrm flipV="1">
              <a:off x="3238514" y="3935627"/>
              <a:ext cx="871571" cy="5312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1" name="TextBox 2050"/>
          <p:cNvSpPr txBox="1"/>
          <p:nvPr/>
        </p:nvSpPr>
        <p:spPr>
          <a:xfrm>
            <a:off x="4515432" y="4387820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730974" y="4230637"/>
            <a:ext cx="2679771" cy="1691799"/>
            <a:chOff x="5730974" y="4230637"/>
            <a:chExt cx="2679771" cy="1691799"/>
          </a:xfrm>
        </p:grpSpPr>
        <p:sp>
          <p:nvSpPr>
            <p:cNvPr id="48" name="TextBox 47"/>
            <p:cNvSpPr txBox="1"/>
            <p:nvPr/>
          </p:nvSpPr>
          <p:spPr>
            <a:xfrm>
              <a:off x="5929681" y="5553104"/>
              <a:ext cx="2481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Discover deadlock codes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730974" y="4230637"/>
              <a:ext cx="836787" cy="55600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6" name="Picture 4" descr="http://ts1.mm.bing.net/th?&amp;id=HN.608025403510752493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615" y="4617680"/>
              <a:ext cx="1331516" cy="105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ts1.mm.bing.net/th?&amp;id=HN.608005788399698541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728" y="4769107"/>
              <a:ext cx="964803" cy="644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2822318" y="1587531"/>
            <a:ext cx="558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  - Achieve certain program code coverage</a:t>
            </a:r>
          </a:p>
          <a:p>
            <a:r>
              <a:rPr lang="en-US" dirty="0"/>
              <a:t>	</a:t>
            </a:r>
            <a:r>
              <a:rPr lang="en-US" dirty="0" smtClean="0"/>
              <a:t>- Assure software program-based test adequacy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58256" y="2371678"/>
            <a:ext cx="2579735" cy="2003388"/>
            <a:chOff x="5958256" y="2371678"/>
            <a:chExt cx="2579735" cy="2003388"/>
          </a:xfrm>
        </p:grpSpPr>
        <p:grpSp>
          <p:nvGrpSpPr>
            <p:cNvPr id="20" name="Group 19"/>
            <p:cNvGrpSpPr/>
            <p:nvPr/>
          </p:nvGrpSpPr>
          <p:grpSpPr>
            <a:xfrm>
              <a:off x="5958256" y="2513200"/>
              <a:ext cx="2308252" cy="1861866"/>
              <a:chOff x="5791295" y="2289631"/>
              <a:chExt cx="2308252" cy="1861866"/>
            </a:xfrm>
          </p:grpSpPr>
          <p:pic>
            <p:nvPicPr>
              <p:cNvPr id="6" name="Picture 4" descr="http://ts1.mm.bing.net/th?&amp;id=HN.608017036915445372&amp;w=300&amp;h=300&amp;c=0&amp;pid=1.9&amp;rs=0&amp;p=0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9863" y="2289631"/>
                <a:ext cx="1066800" cy="106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446979" y="3505166"/>
                <a:ext cx="16525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Check program </a:t>
                </a:r>
              </a:p>
              <a:p>
                <a:r>
                  <a:rPr lang="en-US" dirty="0" smtClean="0"/>
                  <a:t>branches</a:t>
                </a:r>
                <a:endParaRPr lang="en-US" dirty="0"/>
              </a:p>
            </p:txBody>
          </p:sp>
          <p:cxnSp>
            <p:nvCxnSpPr>
              <p:cNvPr id="51" name="Straight Connector 50"/>
              <p:cNvCxnSpPr>
                <a:endCxn id="6" idx="1"/>
              </p:cNvCxnSpPr>
              <p:nvPr/>
            </p:nvCxnSpPr>
            <p:spPr>
              <a:xfrm flipV="1">
                <a:off x="5791295" y="2823031"/>
                <a:ext cx="858568" cy="4693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Picture 2" descr="http://neo.lcc.uma.es/mase/images/stories/Problems/program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714" y="2371678"/>
              <a:ext cx="198427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23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22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</a:t>
            </a: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Software WHITE-BOX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Who Does White-Box Program Testing?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33540" y="1752600"/>
            <a:ext cx="69770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Developers perform white-box program testing, not test engineers.</a:t>
            </a:r>
          </a:p>
          <a:p>
            <a:endParaRPr lang="en-US" altLang="en-US" dirty="0">
              <a:solidFill>
                <a:srgbClr val="0070C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dirty="0" smtClean="0"/>
              <a:t>They only target to software components/modules they created.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dirty="0" smtClean="0"/>
              <a:t>They only use white-box testing methods and tools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They need to use software program codes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must select and achieve white-box program code coverage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ts1.mm.bing.net/th?&amp;id=HN.608002562877424277&amp;w=300&amp;h=300&amp;c=0&amp;pid=1.9&amp;rs=0&amp;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11" y="4525485"/>
            <a:ext cx="2174413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ultidocument 4"/>
          <p:cNvSpPr/>
          <p:nvPr/>
        </p:nvSpPr>
        <p:spPr>
          <a:xfrm>
            <a:off x="6019800" y="4822633"/>
            <a:ext cx="708279" cy="56140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4612812" y="4872020"/>
            <a:ext cx="1102188" cy="462630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1276" y="4737706"/>
            <a:ext cx="1163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White-box</a:t>
            </a:r>
          </a:p>
          <a:p>
            <a:r>
              <a:rPr lang="en-US" dirty="0"/>
              <a:t>T</a:t>
            </a:r>
            <a:r>
              <a:rPr lang="en-US" dirty="0" smtClean="0"/>
              <a:t>ests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5726668"/>
            <a:ext cx="1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22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</a:t>
            </a: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Software WHITE-BOX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White-Box Program Coverage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794616" y="3865560"/>
            <a:ext cx="230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Source codes</a:t>
            </a:r>
            <a:endParaRPr lang="en-US" dirty="0"/>
          </a:p>
        </p:txBody>
      </p:sp>
      <p:pic>
        <p:nvPicPr>
          <p:cNvPr id="40" name="Picture 2" descr="http://ts2.mm.bing.net/th?id=HN.608050408815463059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22" y="2524967"/>
            <a:ext cx="2133600" cy="13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795466" y="1573750"/>
            <a:ext cx="2781795" cy="2291810"/>
            <a:chOff x="5795466" y="1573750"/>
            <a:chExt cx="2781795" cy="2291810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252" y="1573750"/>
              <a:ext cx="2065009" cy="2291810"/>
              <a:chOff x="6553714" y="2371678"/>
              <a:chExt cx="1984277" cy="20033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613940" y="2513200"/>
                <a:ext cx="1739194" cy="1861866"/>
                <a:chOff x="6446979" y="2289631"/>
                <a:chExt cx="1739194" cy="1861866"/>
              </a:xfrm>
            </p:grpSpPr>
            <p:pic>
              <p:nvPicPr>
                <p:cNvPr id="36" name="Picture 4" descr="http://ts1.mm.bing.net/th?&amp;id=HN.608017036915445372&amp;w=300&amp;h=300&amp;c=0&amp;pid=1.9&amp;rs=0&amp;p=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49863" y="2289631"/>
                  <a:ext cx="1066800" cy="1066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6446979" y="3505166"/>
                  <a:ext cx="17391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Program Branch </a:t>
                  </a:r>
                </a:p>
                <a:p>
                  <a:r>
                    <a:rPr lang="en-US" dirty="0"/>
                    <a:t>C</a:t>
                  </a:r>
                  <a:r>
                    <a:rPr lang="en-US" dirty="0" smtClean="0"/>
                    <a:t>overage</a:t>
                  </a:r>
                </a:p>
              </p:txBody>
            </p:sp>
          </p:grpSp>
          <p:pic>
            <p:nvPicPr>
              <p:cNvPr id="34" name="Picture 2" descr="http://neo.lcc.uma.es/mase/images/stories/Problems/program.gi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714" y="2371678"/>
                <a:ext cx="1984277" cy="1392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1" name="Straight Connector 40"/>
            <p:cNvCxnSpPr/>
            <p:nvPr/>
          </p:nvCxnSpPr>
          <p:spPr>
            <a:xfrm flipV="1">
              <a:off x="5795466" y="2524967"/>
              <a:ext cx="893500" cy="5369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295400" y="1672528"/>
            <a:ext cx="2895600" cy="1704878"/>
            <a:chOff x="1295400" y="1921387"/>
            <a:chExt cx="2895600" cy="1704878"/>
          </a:xfrm>
        </p:grpSpPr>
        <p:pic>
          <p:nvPicPr>
            <p:cNvPr id="1026" name="Picture 2" descr="http://ts1.mm.bing.net/th?&amp;id=HN.608002562877424277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921387"/>
              <a:ext cx="1752599" cy="1058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295400" y="2979934"/>
              <a:ext cx="2031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 Source</a:t>
              </a:r>
            </a:p>
            <a:p>
              <a:r>
                <a:rPr lang="en-US" dirty="0" smtClean="0"/>
                <a:t>Code Line Coverage</a:t>
              </a:r>
            </a:p>
          </p:txBody>
        </p:sp>
        <p:cxnSp>
          <p:nvCxnSpPr>
            <p:cNvPr id="14" name="Straight Connector 13"/>
            <p:cNvCxnSpPr>
              <a:stCxn id="1026" idx="3"/>
            </p:cNvCxnSpPr>
            <p:nvPr/>
          </p:nvCxnSpPr>
          <p:spPr>
            <a:xfrm>
              <a:off x="3200399" y="2450661"/>
              <a:ext cx="990601" cy="5973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0061" y="3377406"/>
            <a:ext cx="4110939" cy="1225268"/>
            <a:chOff x="80061" y="3377406"/>
            <a:chExt cx="4110939" cy="1225268"/>
          </a:xfrm>
        </p:grpSpPr>
        <p:pic>
          <p:nvPicPr>
            <p:cNvPr id="42" name="Picture 12" descr="http://upload.wikimedia.org/wikipedia/commons/thumb/7/7f/Control_flow_graph_of_function_with_two_if_else_statements.svg/250px-Control_flow_graph_of_function_with_two_if_else_statements.sv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61" y="3377406"/>
              <a:ext cx="1672540" cy="12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1447800" y="3607031"/>
              <a:ext cx="1793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 Control</a:t>
              </a:r>
            </a:p>
            <a:p>
              <a:r>
                <a:rPr lang="en-US" dirty="0" smtClean="0"/>
                <a:t>Path Coverage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241561" y="3645315"/>
              <a:ext cx="949439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795466" y="3645316"/>
            <a:ext cx="2781795" cy="2318019"/>
            <a:chOff x="5567587" y="3490893"/>
            <a:chExt cx="2781795" cy="2318019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567587" y="3490893"/>
              <a:ext cx="1218480" cy="8175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http://www.mcr.org.in/sureshmudunuri/stm/images/figures/annotated_flowgraph_v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4087" y="4304477"/>
              <a:ext cx="2525295" cy="150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6870451" y="3713110"/>
              <a:ext cx="1478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Flow</a:t>
              </a:r>
            </a:p>
            <a:p>
              <a:r>
                <a:rPr lang="en-US" dirty="0" smtClean="0"/>
                <a:t>Test Coverage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108086" y="3805337"/>
            <a:ext cx="3872429" cy="2290663"/>
            <a:chOff x="2108086" y="3805337"/>
            <a:chExt cx="3872429" cy="2290663"/>
          </a:xfrm>
        </p:grpSpPr>
        <p:grpSp>
          <p:nvGrpSpPr>
            <p:cNvPr id="21" name="Group 20"/>
            <p:cNvGrpSpPr/>
            <p:nvPr/>
          </p:nvGrpSpPr>
          <p:grpSpPr>
            <a:xfrm>
              <a:off x="2108086" y="4417970"/>
              <a:ext cx="3872429" cy="1678030"/>
              <a:chOff x="2108086" y="4417970"/>
              <a:chExt cx="3872429" cy="1678030"/>
            </a:xfrm>
          </p:grpSpPr>
          <p:pic>
            <p:nvPicPr>
              <p:cNvPr id="20" name="Picture 2" descr="http://ts1.mm.bing.net/th?&amp;id=HN.608030097917477328&amp;w=300&amp;h=300&amp;c=0&amp;pid=1.9&amp;rs=0&amp;p=0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086" y="4417970"/>
                <a:ext cx="2266950" cy="1678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377640" y="4887951"/>
                <a:ext cx="16028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Program Logics</a:t>
                </a:r>
              </a:p>
              <a:p>
                <a:r>
                  <a:rPr lang="en-US" dirty="0" smtClean="0"/>
                  <a:t>Coverage</a:t>
                </a: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H="1">
              <a:off x="3581400" y="3805337"/>
              <a:ext cx="632313" cy="6126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476</Words>
  <Application>Microsoft Office PowerPoint</Application>
  <PresentationFormat>全屏显示(4:3)</PresentationFormat>
  <Paragraphs>120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Courier New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F218</cp:lastModifiedBy>
  <cp:revision>172</cp:revision>
  <dcterms:created xsi:type="dcterms:W3CDTF">2014-06-09T00:46:10Z</dcterms:created>
  <dcterms:modified xsi:type="dcterms:W3CDTF">2014-08-15T07:34:02Z</dcterms:modified>
</cp:coreProperties>
</file>