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75" r:id="rId4"/>
    <p:sldId id="278" r:id="rId5"/>
    <p:sldId id="280" r:id="rId6"/>
    <p:sldId id="282" r:id="rId7"/>
    <p:sldId id="281" r:id="rId8"/>
    <p:sldId id="276" r:id="rId9"/>
    <p:sldId id="277" r:id="rId10"/>
    <p:sldId id="279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FCF1"/>
    <a:srgbClr val="AA1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674" autoAdjust="0"/>
  </p:normalViewPr>
  <p:slideViewPr>
    <p:cSldViewPr>
      <p:cViewPr varScale="1">
        <p:scale>
          <a:sx n="108" d="100"/>
          <a:sy n="108" d="100"/>
        </p:scale>
        <p:origin x="360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760FF-2CE3-400F-8E35-A96FA6876AE2}" type="datetimeFigureOut">
              <a:rPr lang="en-US" smtClean="0"/>
              <a:t>8/15/2014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7FF14-18D2-467C-8B24-AB2EC814B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9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</a:t>
            </a:r>
            <a:r>
              <a:rPr lang="en-US" baseline="0" dirty="0" smtClean="0"/>
              <a:t> this session, we start to talk about Topic #2 in Module #3 on Software White-Box Testing Methods.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package, we focuses on software basis path testing: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Topic #2 - Software Basis Path Testing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Topic #2 - Software Test Design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Topic #3 - Software Test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94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chemeClr val="tx2"/>
                </a:solidFill>
              </a:rPr>
              <a:t>What is a software error?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Definition #1: </a:t>
            </a:r>
          </a:p>
          <a:p>
            <a:endParaRPr lang="en-US" dirty="0" smtClean="0"/>
          </a:p>
          <a:p>
            <a:r>
              <a:rPr lang="en-US" dirty="0" smtClean="0"/>
              <a:t>“A mismatch between the program and its specification is an error in the program if and only if the specification exists and is correct.”</a:t>
            </a:r>
          </a:p>
          <a:p>
            <a:endParaRPr lang="en-US" dirty="0" smtClean="0"/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#2: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“A software error is present when the program does not do what its end user reasonability expects to do.” (Myers, 1976)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#3: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“There can never be an absolute definition for bugs, nor an absolute determination of their existence. The extent to which a program has bugs is measured by the extent to which it fails to be useful. This is a fundamentally human measure.”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Besizer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1984)</a:t>
            </a:r>
          </a:p>
          <a:p>
            <a:pPr marL="1085850" lvl="2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Mistake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A human action that produces an incorrect result.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Fault [or Defect]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An incorrect step, process, or data definition in a program.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Failure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The inability of a system or component to perform its required function within the specified performance requirement.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the difference between a computed, observed, or  measured value or condition and the true, specified, or theoretically correct value or condition. </a:t>
            </a:r>
          </a:p>
          <a:p>
            <a:pPr marL="1085850" lvl="2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</a:t>
            </a:r>
            <a:r>
              <a:rPr lang="en-US" baseline="0" dirty="0" smtClean="0"/>
              <a:t> we start module #3 of software testing. </a:t>
            </a:r>
          </a:p>
          <a:p>
            <a:endParaRPr lang="en-US" baseline="0" dirty="0" smtClean="0"/>
          </a:p>
          <a:p>
            <a:r>
              <a:rPr lang="en-US" dirty="0" smtClean="0"/>
              <a:t>This is the first package</a:t>
            </a:r>
            <a:r>
              <a:rPr lang="en-US" baseline="0" dirty="0" smtClean="0"/>
              <a:t> in Module 3 for Software Testing Class. Its purpose is to provide an overview of software white-box </a:t>
            </a:r>
          </a:p>
          <a:p>
            <a:r>
              <a:rPr lang="en-US" baseline="0" dirty="0" smtClean="0"/>
              <a:t>Testing. It covers the following  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What is white-box</a:t>
            </a:r>
            <a:r>
              <a:rPr lang="en-US" baseline="0" dirty="0" smtClean="0"/>
              <a:t> testing</a:t>
            </a:r>
            <a:r>
              <a:rPr lang="en-US" dirty="0" smtClean="0"/>
              <a:t>?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Why Is white-box testing important?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Who</a:t>
            </a:r>
            <a:r>
              <a:rPr lang="en-US" baseline="0" dirty="0" smtClean="0"/>
              <a:t> does white-box testing?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White-box testing focuses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White-box testing</a:t>
            </a:r>
            <a:r>
              <a:rPr lang="en-US" baseline="0" dirty="0" smtClean="0"/>
              <a:t> coverage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10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85850" lvl="2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chemeClr val="tx2"/>
                </a:solidFill>
              </a:rPr>
              <a:t>What is a software error?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Definition #1: </a:t>
            </a:r>
          </a:p>
          <a:p>
            <a:endParaRPr lang="en-US" dirty="0" smtClean="0"/>
          </a:p>
          <a:p>
            <a:r>
              <a:rPr lang="en-US" dirty="0" smtClean="0"/>
              <a:t>“A mismatch between the program and its specification is an error in the program if and only if the specification exists and is correct.”</a:t>
            </a:r>
          </a:p>
          <a:p>
            <a:endParaRPr lang="en-US" dirty="0" smtClean="0"/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#2: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“A software error is present when the program does not do what its end user reasonability expects to do.” (Myers, 1976)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#3: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“There can never be an absolute definition for bugs, nor an absolute determination of their existence. The extent to which a program has bugs is measured by the extent to which it fails to be useful. This is a fundamentally human measure.”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Besizer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1984)</a:t>
            </a:r>
          </a:p>
          <a:p>
            <a:pPr marL="1085850" lvl="2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chemeClr val="tx2"/>
                </a:solidFill>
              </a:rPr>
              <a:t>What is a software error?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Definition #1: </a:t>
            </a:r>
          </a:p>
          <a:p>
            <a:endParaRPr lang="en-US" dirty="0" smtClean="0"/>
          </a:p>
          <a:p>
            <a:r>
              <a:rPr lang="en-US" dirty="0" smtClean="0"/>
              <a:t>“A mismatch between the program and its specification is an error in the program if and only if the specification exists and is correct.”</a:t>
            </a:r>
          </a:p>
          <a:p>
            <a:endParaRPr lang="en-US" dirty="0" smtClean="0"/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#2: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“A software error is present when the program does not do what its end user reasonability expects to do.” (Myers, 1976)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#3: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“There can never be an absolute definition for bugs, nor an absolute determination of their existence. The extent to which a program has bugs is measured by the extent to which it fails to be useful. This is a fundamentally human measure.”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Besizer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1984)</a:t>
            </a:r>
          </a:p>
          <a:p>
            <a:pPr marL="1085850" lvl="2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chemeClr val="tx2"/>
                </a:solidFill>
              </a:rPr>
              <a:t>What is a software error?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Definition #1: </a:t>
            </a:r>
          </a:p>
          <a:p>
            <a:endParaRPr lang="en-US" dirty="0" smtClean="0"/>
          </a:p>
          <a:p>
            <a:r>
              <a:rPr lang="en-US" dirty="0" smtClean="0"/>
              <a:t>“A mismatch between the program and its specification is an error in the program if and only if the specification exists and is correct.”</a:t>
            </a:r>
          </a:p>
          <a:p>
            <a:endParaRPr lang="en-US" dirty="0" smtClean="0"/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#2: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“A software error is present when the program does not do what its end user reasonability expects to do.” (Myers, 1976)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#3: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“There can never be an absolute definition for bugs, nor an absolute determination of their existence. The extent to which a program has bugs is measured by the extent to which it fails to be useful. This is a fundamentally human measure.”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Besizer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1984)</a:t>
            </a:r>
          </a:p>
          <a:p>
            <a:pPr marL="1085850" lvl="2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6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6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4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7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2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5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3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5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4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7B9EC-7C23-458E-81C3-441FA7D18A08}" type="datetimeFigureOut">
              <a:rPr lang="en-US" smtClean="0"/>
              <a:t>8/15/2014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Software_testing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://en.wikipedia.org/wiki/Source_cod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n.wikipedia.org/w/index.php?title=Thomas_J._McCabe,_Sr.&amp;action=edit&amp;redlink=1" TargetMode="External"/><Relationship Id="rId5" Type="http://schemas.openxmlformats.org/officeDocument/2006/relationships/hyperlink" Target="http://en.wikipedia.org/wiki/Software_metric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://en.wikipedia.org/wiki/Basis_path_test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gif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gi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1" y="3497997"/>
            <a:ext cx="6028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 	Jerry Gao, Ph.D., Professor</a:t>
            </a:r>
          </a:p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San Jose State University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577262" y="6109716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92330" y="490215"/>
            <a:ext cx="672972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#3 – Software White-Box Testing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748553" y="1752600"/>
            <a:ext cx="78581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#2 – Software Basis Path Testing</a:t>
            </a:r>
          </a:p>
        </p:txBody>
      </p:sp>
      <p:pic>
        <p:nvPicPr>
          <p:cNvPr id="19" name="Picture 18" descr="C:\Users\Zeyu Gao\Pictures\2012-06-29 6-29-2012\Jerry-Gao-Picture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896" y="4609244"/>
            <a:ext cx="1258260" cy="1590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476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4"/>
          <p:cNvSpPr/>
          <p:nvPr/>
        </p:nvSpPr>
        <p:spPr>
          <a:xfrm>
            <a:off x="2000280" y="1043944"/>
            <a:ext cx="5638799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solidFill>
                  <a:schemeClr val="tx2"/>
                </a:solidFill>
              </a:rPr>
              <a:t>Basis </a:t>
            </a:r>
            <a:r>
              <a:rPr lang="en-US" sz="2800" b="1" dirty="0" smtClean="0">
                <a:solidFill>
                  <a:schemeClr val="tx2"/>
                </a:solidFill>
              </a:rPr>
              <a:t>Path Testing </a:t>
            </a:r>
            <a:r>
              <a:rPr lang="en-US" sz="2800" b="1" dirty="0" smtClean="0">
                <a:solidFill>
                  <a:schemeClr val="tx2"/>
                </a:solidFill>
              </a:rPr>
              <a:t>Tips 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0280" y="478440"/>
            <a:ext cx="539121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#2 – Software Basis Path Testing</a:t>
            </a: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2147473" y="1691450"/>
            <a:ext cx="606825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 b="0" i="0" dirty="0" smtClean="0"/>
              <a:t>Simple tips to form your basis path set:</a:t>
            </a:r>
            <a:endParaRPr lang="en-US" altLang="en-US" sz="1600" b="0" i="0" dirty="0" smtClean="0"/>
          </a:p>
          <a:p>
            <a:endParaRPr lang="en-US" altLang="en-US" sz="1600" b="0" i="0" dirty="0" smtClean="0"/>
          </a:p>
          <a:p>
            <a:pPr marL="342900" indent="-342900">
              <a:buAutoNum type="arabicPeriod"/>
            </a:pPr>
            <a:r>
              <a:rPr lang="en-US" altLang="en-US" sz="1600" b="0" i="0" dirty="0" smtClean="0"/>
              <a:t>Add your basis path incrementally. (one by one)</a:t>
            </a:r>
          </a:p>
          <a:p>
            <a:pPr marL="342900" indent="-342900">
              <a:buAutoNum type="arabicPeriod"/>
            </a:pPr>
            <a:endParaRPr lang="en-US" altLang="en-US" sz="1600" b="0" i="0" dirty="0"/>
          </a:p>
          <a:p>
            <a:pPr marL="342900" indent="-342900">
              <a:buAutoNum type="arabicPeriod"/>
            </a:pPr>
            <a:r>
              <a:rPr lang="en-US" altLang="en-US" sz="1600" b="0" i="0" dirty="0" smtClean="0"/>
              <a:t>Check the redundant path whenever you add one path,</a:t>
            </a:r>
          </a:p>
          <a:p>
            <a:pPr marL="342900" indent="-342900">
              <a:buAutoNum type="arabicPeriod"/>
            </a:pPr>
            <a:endParaRPr lang="en-US" altLang="en-US" sz="1600" b="0" i="0" dirty="0"/>
          </a:p>
          <a:p>
            <a:pPr marL="342900" indent="-342900">
              <a:buAutoNum type="arabicPeriod"/>
            </a:pPr>
            <a:r>
              <a:rPr lang="en-US" altLang="en-US" sz="1600" b="0" i="0" dirty="0" smtClean="0"/>
              <a:t>Make sure that new path has at least one new node or new link comparing with the rest paths in the set.</a:t>
            </a:r>
          </a:p>
          <a:p>
            <a:pPr marL="342900" indent="-342900">
              <a:buAutoNum type="arabicPeriod"/>
            </a:pPr>
            <a:endParaRPr lang="en-US" altLang="en-US" sz="1600" b="0" i="0" dirty="0"/>
          </a:p>
          <a:p>
            <a:pPr marL="342900" indent="-342900">
              <a:buAutoNum type="arabicPeriod"/>
            </a:pPr>
            <a:r>
              <a:rPr lang="en-US" altLang="en-US" sz="1600" b="0" i="0" dirty="0" smtClean="0"/>
              <a:t>Make sure the total no. of basis paths in the set is equal to your </a:t>
            </a:r>
            <a:r>
              <a:rPr lang="en-US" altLang="en-US" sz="1600" b="0" i="0" dirty="0" err="1" smtClean="0"/>
              <a:t>cyclomatic</a:t>
            </a:r>
            <a:r>
              <a:rPr lang="en-US" altLang="en-US" sz="1600" b="0" i="0" dirty="0" smtClean="0"/>
              <a:t> complexity.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2147472" y="4590136"/>
            <a:ext cx="606825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 b="0" i="0" dirty="0" smtClean="0"/>
              <a:t>Simple tips to form your basis </a:t>
            </a:r>
            <a:r>
              <a:rPr lang="en-US" altLang="en-US" sz="1600" b="0" i="0" dirty="0" smtClean="0"/>
              <a:t>path test </a:t>
            </a:r>
            <a:r>
              <a:rPr lang="en-US" altLang="en-US" sz="1600" b="0" i="0" dirty="0" smtClean="0"/>
              <a:t>set:</a:t>
            </a:r>
            <a:endParaRPr lang="en-US" altLang="en-US" sz="1600" b="0" i="0" dirty="0" smtClean="0"/>
          </a:p>
          <a:p>
            <a:endParaRPr lang="en-US" altLang="en-US" sz="1600" b="0" i="0" dirty="0" smtClean="0"/>
          </a:p>
          <a:p>
            <a:pPr marL="342900" indent="-342900">
              <a:buAutoNum type="arabicPeriod"/>
            </a:pPr>
            <a:r>
              <a:rPr lang="en-US" altLang="en-US" sz="1600" b="0" i="0" dirty="0" smtClean="0"/>
              <a:t>Make sure each basis path is executable based on inputs.</a:t>
            </a:r>
          </a:p>
          <a:p>
            <a:pPr marL="342900" indent="-342900">
              <a:buAutoNum type="arabicPeriod"/>
            </a:pPr>
            <a:endParaRPr lang="en-US" altLang="en-US" sz="1600" b="0" i="0" dirty="0"/>
          </a:p>
          <a:p>
            <a:pPr marL="342900" indent="-342900">
              <a:buAutoNum type="arabicPeriod"/>
            </a:pPr>
            <a:r>
              <a:rPr lang="en-US" altLang="en-US" sz="1600" b="0" i="0" dirty="0" smtClean="0"/>
              <a:t>Make sure to find the expected outputs based on your inputs for each test case.</a:t>
            </a:r>
          </a:p>
        </p:txBody>
      </p:sp>
    </p:spTree>
    <p:extLst>
      <p:ext uri="{BB962C8B-B14F-4D97-AF65-F5344CB8AC3E}">
        <p14:creationId xmlns:p14="http://schemas.microsoft.com/office/powerpoint/2010/main" val="349962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0280" y="478440"/>
            <a:ext cx="539121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#2 – Software Basis Path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2000280" y="1017050"/>
            <a:ext cx="5638799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solidFill>
                  <a:schemeClr val="tx2"/>
                </a:solidFill>
              </a:rPr>
              <a:t>Basis Path Testing Coverage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2147472" y="1604459"/>
            <a:ext cx="6068256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 b="0" i="0" dirty="0" smtClean="0"/>
              <a:t>Following the basis path testing method, we can achieve the following</a:t>
            </a:r>
          </a:p>
          <a:p>
            <a:r>
              <a:rPr lang="en-US" altLang="en-US" sz="1600" b="0" i="0" dirty="0" smtClean="0"/>
              <a:t>White-box program test coverage for each program. </a:t>
            </a:r>
          </a:p>
          <a:p>
            <a:endParaRPr lang="en-US" altLang="en-US" sz="1200" b="0" i="0" dirty="0"/>
          </a:p>
          <a:p>
            <a:pPr marL="342900" indent="-342900">
              <a:buAutoNum type="arabicPeriod"/>
            </a:pPr>
            <a:r>
              <a:rPr lang="en-US" altLang="en-US" sz="1600" i="0" dirty="0" smtClean="0"/>
              <a:t>Source code node coverage: </a:t>
            </a:r>
          </a:p>
          <a:p>
            <a:pPr marL="285750" indent="-285750">
              <a:buFontTx/>
              <a:buChar char="-"/>
            </a:pPr>
            <a:r>
              <a:rPr lang="en-US" altLang="en-US" sz="1600" b="0" i="0" dirty="0" smtClean="0"/>
              <a:t>For each node in a program flow graph, there will be at least one basis path test case exercise it. </a:t>
            </a:r>
          </a:p>
          <a:p>
            <a:endParaRPr lang="en-US" altLang="en-US" sz="1200" b="0" i="0" dirty="0"/>
          </a:p>
          <a:p>
            <a:pPr marL="342900" indent="-342900">
              <a:buAutoNum type="arabicPeriod" startAt="2"/>
            </a:pPr>
            <a:r>
              <a:rPr lang="en-US" altLang="en-US" sz="1600" dirty="0" smtClean="0"/>
              <a:t>Control link coverage</a:t>
            </a:r>
            <a:r>
              <a:rPr lang="en-US" altLang="en-US" sz="1600" b="0" i="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altLang="en-US" sz="1600" b="0" i="0" dirty="0" smtClean="0"/>
              <a:t>For each edge in a program flow graph, there will be at least one        basis path test case cover it.</a:t>
            </a:r>
          </a:p>
          <a:p>
            <a:endParaRPr lang="en-US" altLang="en-US" sz="1200" b="0" i="0" dirty="0" smtClean="0"/>
          </a:p>
          <a:p>
            <a:pPr marL="342900" indent="-342900">
              <a:buAutoNum type="arabicPeriod" startAt="3"/>
            </a:pPr>
            <a:r>
              <a:rPr lang="en-US" altLang="en-US" sz="1600" dirty="0" smtClean="0"/>
              <a:t>Basis path coverage</a:t>
            </a:r>
            <a:r>
              <a:rPr lang="en-US" altLang="en-US" sz="1600" b="0" i="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altLang="en-US" sz="1600" b="0" i="0" dirty="0" smtClean="0"/>
              <a:t>For each basis path in the basis </a:t>
            </a:r>
            <a:r>
              <a:rPr lang="en-US" altLang="en-US" sz="1600" b="0" i="0" dirty="0" smtClean="0"/>
              <a:t>path </a:t>
            </a:r>
            <a:r>
              <a:rPr lang="en-US" altLang="en-US" sz="1600" b="0" i="0" dirty="0" smtClean="0"/>
              <a:t>set, there will be at least one</a:t>
            </a:r>
            <a:r>
              <a:rPr lang="en-US" altLang="en-US" sz="1600" b="0" i="0" dirty="0" smtClean="0"/>
              <a:t>    </a:t>
            </a:r>
          </a:p>
          <a:p>
            <a:r>
              <a:rPr lang="en-US" altLang="en-US" sz="1600" b="0" i="0" dirty="0" smtClean="0"/>
              <a:t>      basis test case covering it</a:t>
            </a:r>
            <a:r>
              <a:rPr lang="en-US" altLang="en-US" sz="1600" b="0" i="0" dirty="0" smtClean="0"/>
              <a:t>.</a:t>
            </a:r>
          </a:p>
          <a:p>
            <a:endParaRPr lang="en-US" altLang="en-US" sz="1200" b="0" i="0" dirty="0"/>
          </a:p>
          <a:p>
            <a:pPr marL="342900" indent="-342900">
              <a:buAutoNum type="arabicPeriod" startAt="4"/>
            </a:pPr>
            <a:r>
              <a:rPr lang="en-US" altLang="en-US" sz="1600" b="0" i="0" dirty="0" smtClean="0"/>
              <a:t>Predicate node coverage:</a:t>
            </a:r>
          </a:p>
          <a:p>
            <a:pPr marL="285750" indent="-285750">
              <a:buFontTx/>
              <a:buChar char="-"/>
            </a:pPr>
            <a:r>
              <a:rPr lang="en-US" altLang="en-US" sz="1600" b="0" i="0" dirty="0" smtClean="0"/>
              <a:t>For each node, there will be at least one basis path test case    </a:t>
            </a:r>
          </a:p>
          <a:p>
            <a:r>
              <a:rPr lang="en-US" altLang="en-US" sz="1600" b="0" i="0" dirty="0" smtClean="0"/>
              <a:t>      covering it.</a:t>
            </a:r>
          </a:p>
        </p:txBody>
      </p:sp>
    </p:spTree>
    <p:extLst>
      <p:ext uri="{BB962C8B-B14F-4D97-AF65-F5344CB8AC3E}">
        <p14:creationId xmlns:p14="http://schemas.microsoft.com/office/powerpoint/2010/main" val="244743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39121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#2 – Software Basis Path Testing</a:t>
            </a:r>
          </a:p>
        </p:txBody>
      </p:sp>
      <p:sp>
        <p:nvSpPr>
          <p:cNvPr id="23" name="Rounded Rectangle 4"/>
          <p:cNvSpPr/>
          <p:nvPr/>
        </p:nvSpPr>
        <p:spPr>
          <a:xfrm>
            <a:off x="2249051" y="1313329"/>
            <a:ext cx="6209149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Flow Graph </a:t>
            </a:r>
            <a:r>
              <a:rPr lang="en-US" sz="2800" dirty="0">
                <a:solidFill>
                  <a:schemeClr val="tx1"/>
                </a:solidFill>
              </a:rPr>
              <a:t>M</a:t>
            </a:r>
            <a:r>
              <a:rPr lang="en-US" sz="2800" dirty="0" smtClean="0">
                <a:solidFill>
                  <a:schemeClr val="tx1"/>
                </a:solidFill>
              </a:rPr>
              <a:t>odel for White-Box Testing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4" name="Rounded Rectangle 4"/>
          <p:cNvSpPr/>
          <p:nvPr/>
        </p:nvSpPr>
        <p:spPr>
          <a:xfrm>
            <a:off x="2259688" y="2230043"/>
            <a:ext cx="6198512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err="1" smtClean="0">
                <a:solidFill>
                  <a:schemeClr val="tx1"/>
                </a:solidFill>
              </a:rPr>
              <a:t>Cyclomatic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Complexity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9" name="Rounded Rectangle 4"/>
          <p:cNvSpPr/>
          <p:nvPr/>
        </p:nvSpPr>
        <p:spPr>
          <a:xfrm>
            <a:off x="2249052" y="4171126"/>
            <a:ext cx="6209148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Basis Path Testing Tips 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0" name="Rounded Rectangle 4"/>
          <p:cNvSpPr/>
          <p:nvPr/>
        </p:nvSpPr>
        <p:spPr>
          <a:xfrm>
            <a:off x="2261168" y="5206404"/>
            <a:ext cx="6197032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Basis Path Testing Coverage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2" name="Rounded Rectangle 4"/>
          <p:cNvSpPr/>
          <p:nvPr/>
        </p:nvSpPr>
        <p:spPr>
          <a:xfrm>
            <a:off x="2261169" y="3200400"/>
            <a:ext cx="6197031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Basis Path Testing Method</a:t>
            </a:r>
            <a:endParaRPr lang="en-US" sz="28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0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9" grpId="0" animBg="1"/>
      <p:bldP spid="20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4"/>
          <p:cNvSpPr/>
          <p:nvPr/>
        </p:nvSpPr>
        <p:spPr>
          <a:xfrm>
            <a:off x="2015838" y="1043944"/>
            <a:ext cx="5638799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solidFill>
                  <a:schemeClr val="tx2"/>
                </a:solidFill>
              </a:rPr>
              <a:t>What is a program flow graph?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294" y="1555376"/>
            <a:ext cx="77197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200400" algn="l"/>
              </a:tabLst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altLang="en-US" dirty="0" smtClean="0"/>
              <a:t>--&gt;  A program flow is a graph model which is useful to present the control flows for a program.  Each program flow graph consists of a set of nodes and edges (or links). </a:t>
            </a:r>
          </a:p>
          <a:p>
            <a:pPr>
              <a:tabLst>
                <a:tab pos="320040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20040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flow graph can be used as a test model for white-box program testing.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1257" y="3886200"/>
            <a:ext cx="184807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Typical example</a:t>
            </a:r>
          </a:p>
          <a:p>
            <a:r>
              <a:rPr lang="en-US" dirty="0"/>
              <a:t>o</a:t>
            </a:r>
            <a:r>
              <a:rPr lang="en-US" dirty="0" smtClean="0"/>
              <a:t>f program </a:t>
            </a:r>
          </a:p>
          <a:p>
            <a:r>
              <a:rPr lang="en-US" dirty="0" smtClean="0"/>
              <a:t>control structures</a:t>
            </a:r>
            <a:endParaRPr lang="en-US" dirty="0"/>
          </a:p>
        </p:txBody>
      </p:sp>
      <p:pic>
        <p:nvPicPr>
          <p:cNvPr id="1050" name="Picture 26" descr="http://ecomputernotes.com/images/Flow-Graph-Notati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657600"/>
            <a:ext cx="5610227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2000280" y="478440"/>
            <a:ext cx="539121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#2 – Software Basis Path Testing</a:t>
            </a:r>
          </a:p>
        </p:txBody>
      </p:sp>
    </p:spTree>
    <p:extLst>
      <p:ext uri="{BB962C8B-B14F-4D97-AF65-F5344CB8AC3E}">
        <p14:creationId xmlns:p14="http://schemas.microsoft.com/office/powerpoint/2010/main" val="138415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4"/>
          <p:cNvSpPr/>
          <p:nvPr/>
        </p:nvSpPr>
        <p:spPr>
          <a:xfrm>
            <a:off x="2600324" y="1076325"/>
            <a:ext cx="4238626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solidFill>
                  <a:schemeClr val="tx2"/>
                </a:solidFill>
              </a:rPr>
              <a:t>Typical Control Structures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1" y="1752600"/>
            <a:ext cx="5829300" cy="372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000280" y="478440"/>
            <a:ext cx="539121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#2 – Software Basis Path Testing</a:t>
            </a:r>
          </a:p>
        </p:txBody>
      </p:sp>
    </p:spTree>
    <p:extLst>
      <p:ext uri="{BB962C8B-B14F-4D97-AF65-F5344CB8AC3E}">
        <p14:creationId xmlns:p14="http://schemas.microsoft.com/office/powerpoint/2010/main" val="83668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4"/>
          <p:cNvSpPr/>
          <p:nvPr/>
        </p:nvSpPr>
        <p:spPr>
          <a:xfrm>
            <a:off x="1600201" y="1063467"/>
            <a:ext cx="5638799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solidFill>
                  <a:schemeClr val="tx2"/>
                </a:solidFill>
              </a:rPr>
              <a:t>Program Flow Graph Example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://www.codeproject.com/KB/testing/white-box-testing/Pic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878295"/>
            <a:ext cx="4464916" cy="324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702" y="1804639"/>
            <a:ext cx="4100832" cy="339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8" descr="http://csis.pace.edu/~marchese/cs615sp/L7/img3a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6" y="1621961"/>
            <a:ext cx="7997826" cy="351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000280" y="478440"/>
            <a:ext cx="539121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#2 – Software Basis Path Testing</a:t>
            </a:r>
          </a:p>
        </p:txBody>
      </p:sp>
    </p:spTree>
    <p:extLst>
      <p:ext uri="{BB962C8B-B14F-4D97-AF65-F5344CB8AC3E}">
        <p14:creationId xmlns:p14="http://schemas.microsoft.com/office/powerpoint/2010/main" val="345077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4"/>
          <p:cNvSpPr/>
          <p:nvPr/>
        </p:nvSpPr>
        <p:spPr>
          <a:xfrm>
            <a:off x="2022027" y="986545"/>
            <a:ext cx="5238720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err="1">
                <a:solidFill>
                  <a:schemeClr val="tx2"/>
                </a:solidFill>
              </a:rPr>
              <a:t>Cyclomatic</a:t>
            </a:r>
            <a:r>
              <a:rPr lang="en-US" sz="2800" b="1" dirty="0">
                <a:solidFill>
                  <a:schemeClr val="tx2"/>
                </a:solidFill>
              </a:rPr>
              <a:t> Complexity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1043294" y="1571685"/>
            <a:ext cx="7795906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 b="0" i="0" dirty="0" smtClean="0"/>
              <a:t>What is </a:t>
            </a:r>
            <a:r>
              <a:rPr lang="en-US" altLang="en-US" sz="1600" b="0" i="0" dirty="0" err="1" smtClean="0"/>
              <a:t>Cyclomatic</a:t>
            </a:r>
            <a:r>
              <a:rPr lang="en-US" altLang="en-US" sz="1600" b="0" i="0" dirty="0" smtClean="0"/>
              <a:t> complexity?</a:t>
            </a:r>
            <a:endParaRPr lang="en-US" altLang="en-US" sz="1600" b="0" i="0" dirty="0"/>
          </a:p>
          <a:p>
            <a:endParaRPr lang="en-US" altLang="en-US" sz="1600" b="0" i="0" dirty="0" smtClean="0"/>
          </a:p>
          <a:p>
            <a:r>
              <a:rPr lang="en-US" sz="1600" b="0" i="0" dirty="0" err="1"/>
              <a:t>Cyclomatic</a:t>
            </a:r>
            <a:r>
              <a:rPr lang="en-US" sz="1600" b="0" i="0" dirty="0"/>
              <a:t> complexity is a </a:t>
            </a:r>
            <a:r>
              <a:rPr lang="en-US" sz="1600" b="0" i="0" dirty="0">
                <a:hlinkClick r:id="rId5" tooltip="Software metric"/>
              </a:rPr>
              <a:t>software </a:t>
            </a:r>
            <a:r>
              <a:rPr lang="en-US" sz="1600" b="0" i="0" dirty="0" smtClean="0">
                <a:hlinkClick r:id="rId5" tooltip="Software metric"/>
              </a:rPr>
              <a:t>metric</a:t>
            </a:r>
            <a:r>
              <a:rPr lang="en-US" sz="1600" b="0" i="0" dirty="0"/>
              <a:t> </a:t>
            </a:r>
            <a:r>
              <a:rPr lang="en-US" sz="1600" b="0" i="0" dirty="0" smtClean="0"/>
              <a:t>(developed </a:t>
            </a:r>
            <a:r>
              <a:rPr lang="en-US" sz="1600" b="0" i="0" dirty="0"/>
              <a:t>by </a:t>
            </a:r>
            <a:r>
              <a:rPr lang="en-US" sz="1600" b="0" i="0" dirty="0">
                <a:hlinkClick r:id="rId6" tooltip="Thomas J. McCabe, Sr. (page does not exist)"/>
              </a:rPr>
              <a:t>Thomas J. McCabe, Sr.</a:t>
            </a:r>
            <a:r>
              <a:rPr lang="en-US" sz="1600" b="0" i="0" dirty="0"/>
              <a:t> in </a:t>
            </a:r>
            <a:r>
              <a:rPr lang="en-US" sz="1600" b="0" i="0" dirty="0" smtClean="0"/>
              <a:t>1976)</a:t>
            </a:r>
          </a:p>
          <a:p>
            <a:r>
              <a:rPr lang="en-US" sz="1600" b="0" i="0" dirty="0" smtClean="0"/>
              <a:t> It </a:t>
            </a:r>
            <a:r>
              <a:rPr lang="en-US" sz="1600" b="0" i="0" dirty="0"/>
              <a:t>is used to indicate the complexity of a program. </a:t>
            </a:r>
            <a:endParaRPr lang="en-US" sz="1600" b="0" i="0" dirty="0" smtClean="0"/>
          </a:p>
          <a:p>
            <a:endParaRPr lang="en-US" altLang="en-US" sz="1600" b="0" i="0" dirty="0"/>
          </a:p>
          <a:p>
            <a:r>
              <a:rPr lang="en-US" sz="1600" b="0" i="0" dirty="0"/>
              <a:t>It is a quantitative measure of the complexity of programming instructions. It directly measures the number of linearly independent paths through a program's </a:t>
            </a:r>
            <a:r>
              <a:rPr lang="en-US" sz="1600" b="0" i="0" dirty="0">
                <a:hlinkClick r:id="rId7" tooltip="Source code"/>
              </a:rPr>
              <a:t>source code</a:t>
            </a:r>
            <a:r>
              <a:rPr lang="en-US" sz="1600" b="0" i="0" dirty="0" smtClean="0"/>
              <a:t>.</a:t>
            </a:r>
          </a:p>
          <a:p>
            <a:endParaRPr lang="en-US" altLang="en-US" sz="1600" b="0" i="0" dirty="0"/>
          </a:p>
          <a:p>
            <a:r>
              <a:rPr lang="en-US" altLang="en-US" sz="1600" b="0" i="0" dirty="0" err="1"/>
              <a:t>Cyclomatic</a:t>
            </a:r>
            <a:r>
              <a:rPr lang="en-US" altLang="en-US" sz="1600" b="0" i="0" dirty="0"/>
              <a:t> complexity is computed using the control flow graph of </a:t>
            </a:r>
            <a:r>
              <a:rPr lang="en-US" altLang="en-US" sz="1600" b="0" i="0" dirty="0" smtClean="0"/>
              <a:t>a program.</a:t>
            </a:r>
          </a:p>
          <a:p>
            <a:endParaRPr lang="en-US" altLang="en-US" sz="1600" b="0" i="0" dirty="0" smtClean="0"/>
          </a:p>
          <a:p>
            <a:r>
              <a:rPr lang="en-US" sz="1600" i="0" dirty="0"/>
              <a:t>One </a:t>
            </a:r>
            <a:r>
              <a:rPr lang="en-US" sz="1600" i="0" dirty="0">
                <a:hlinkClick r:id="rId8" tooltip="Software testing"/>
              </a:rPr>
              <a:t>testing</a:t>
            </a:r>
            <a:r>
              <a:rPr lang="en-US" sz="1600" i="0" dirty="0"/>
              <a:t> </a:t>
            </a:r>
            <a:r>
              <a:rPr lang="en-US" sz="1600" i="0" dirty="0" smtClean="0"/>
              <a:t>method, </a:t>
            </a:r>
            <a:r>
              <a:rPr lang="en-US" sz="1600" i="0" dirty="0"/>
              <a:t>called </a:t>
            </a:r>
            <a:r>
              <a:rPr lang="en-US" sz="1600" i="0" dirty="0">
                <a:hlinkClick r:id="rId9" tooltip="Basis path testing"/>
              </a:rPr>
              <a:t>Basis path testing</a:t>
            </a:r>
            <a:r>
              <a:rPr lang="en-US" sz="1600" i="0" dirty="0"/>
              <a:t> </a:t>
            </a:r>
            <a:r>
              <a:rPr lang="en-US" sz="1600" i="0" dirty="0" smtClean="0"/>
              <a:t>(proposed by McCabe).</a:t>
            </a:r>
          </a:p>
          <a:p>
            <a:endParaRPr lang="en-US" sz="1600" i="0" dirty="0" smtClean="0"/>
          </a:p>
          <a:p>
            <a:r>
              <a:rPr lang="en-US" sz="1600" i="0" dirty="0"/>
              <a:t>I</a:t>
            </a:r>
            <a:r>
              <a:rPr lang="en-US" sz="1600" i="0" dirty="0" smtClean="0"/>
              <a:t>t is useful to </a:t>
            </a:r>
            <a:r>
              <a:rPr lang="en-US" sz="1600" i="0" dirty="0"/>
              <a:t>test each linearly independent path through the </a:t>
            </a:r>
            <a:r>
              <a:rPr lang="en-US" sz="1600" i="0" dirty="0" smtClean="0"/>
              <a:t>program.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00280" y="478440"/>
            <a:ext cx="539121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#2 – Software Basis Path Testing</a:t>
            </a:r>
          </a:p>
        </p:txBody>
      </p:sp>
    </p:spTree>
    <p:extLst>
      <p:ext uri="{BB962C8B-B14F-4D97-AF65-F5344CB8AC3E}">
        <p14:creationId xmlns:p14="http://schemas.microsoft.com/office/powerpoint/2010/main" val="336523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4"/>
          <p:cNvSpPr/>
          <p:nvPr/>
        </p:nvSpPr>
        <p:spPr>
          <a:xfrm>
            <a:off x="2000280" y="1008073"/>
            <a:ext cx="5238720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err="1">
                <a:solidFill>
                  <a:schemeClr val="tx2"/>
                </a:solidFill>
              </a:rPr>
              <a:t>Cyclomatic</a:t>
            </a:r>
            <a:r>
              <a:rPr lang="en-US" sz="2800" b="1" dirty="0">
                <a:solidFill>
                  <a:schemeClr val="tx2"/>
                </a:solidFill>
              </a:rPr>
              <a:t> Complexity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1012250" y="1542987"/>
            <a:ext cx="779590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 b="0" i="0" dirty="0" err="1" smtClean="0"/>
              <a:t>Cyclomatic</a:t>
            </a:r>
            <a:r>
              <a:rPr lang="en-US" altLang="en-US" sz="1600" b="0" i="0" dirty="0" smtClean="0"/>
              <a:t> </a:t>
            </a:r>
            <a:r>
              <a:rPr lang="en-US" altLang="en-US" sz="1600" b="0" i="0" dirty="0"/>
              <a:t>complexity is computed using the control flow graph of </a:t>
            </a:r>
            <a:r>
              <a:rPr lang="en-US" altLang="en-US" sz="1600" b="0" i="0" dirty="0" smtClean="0"/>
              <a:t>a program.</a:t>
            </a:r>
          </a:p>
          <a:p>
            <a:endParaRPr lang="en-US" altLang="en-US" sz="1600" b="0" i="0" dirty="0" smtClean="0"/>
          </a:p>
          <a:p>
            <a:r>
              <a:rPr lang="en-US" altLang="en-US" sz="1600" b="0" i="0" dirty="0" smtClean="0"/>
              <a:t>Let M(G) represents the </a:t>
            </a:r>
            <a:r>
              <a:rPr lang="en-US" altLang="en-US" sz="1600" b="0" i="0" dirty="0" err="1" smtClean="0"/>
              <a:t>cyclomatic</a:t>
            </a:r>
            <a:r>
              <a:rPr lang="en-US" altLang="en-US" sz="1600" b="0" i="0" dirty="0" smtClean="0"/>
              <a:t> complexity of a program flow graph G. </a:t>
            </a:r>
          </a:p>
          <a:p>
            <a:r>
              <a:rPr lang="en-US" altLang="en-US" sz="1600" b="0" i="0" dirty="0" smtClean="0"/>
              <a:t>N stands for the node set in G, and E stands for the edge set in G.</a:t>
            </a:r>
          </a:p>
          <a:p>
            <a:r>
              <a:rPr lang="en-US" altLang="en-US" sz="1600" b="0" i="0" dirty="0" smtClean="0"/>
              <a:t>P stands for the predicate node set in G.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2821" y="4497548"/>
            <a:ext cx="71623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/>
              <a:t>#</a:t>
            </a:r>
            <a:r>
              <a:rPr lang="en-US" altLang="en-US" dirty="0"/>
              <a:t>3:	</a:t>
            </a:r>
            <a:r>
              <a:rPr lang="en-US" altLang="en-US" dirty="0" smtClean="0"/>
              <a:t>M(G</a:t>
            </a:r>
            <a:r>
              <a:rPr lang="en-US" altLang="en-US" dirty="0"/>
              <a:t>) = |P| + 1</a:t>
            </a:r>
          </a:p>
          <a:p>
            <a:r>
              <a:rPr lang="en-US" altLang="en-US" dirty="0"/>
              <a:t>	Where |P| is the number of predicate nodes in the flow graph G.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7860" y="3037069"/>
            <a:ext cx="600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Three ways to compute </a:t>
            </a:r>
            <a:r>
              <a:rPr lang="en-US" altLang="en-US" dirty="0" err="1"/>
              <a:t>cyclomatic</a:t>
            </a:r>
            <a:r>
              <a:rPr lang="en-US" altLang="en-US" dirty="0"/>
              <a:t> complexity for a program: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821" y="3406401"/>
            <a:ext cx="3554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#1: 	</a:t>
            </a:r>
            <a:r>
              <a:rPr lang="en-US" altLang="en-US" dirty="0" smtClean="0"/>
              <a:t>M(G</a:t>
            </a:r>
            <a:r>
              <a:rPr lang="en-US" altLang="en-US" dirty="0"/>
              <a:t>) = No. of regions in 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70438" y="3828976"/>
            <a:ext cx="7479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#2: 	</a:t>
            </a:r>
            <a:r>
              <a:rPr lang="en-US" altLang="en-US" dirty="0" smtClean="0"/>
              <a:t>M(G</a:t>
            </a:r>
            <a:r>
              <a:rPr lang="en-US" altLang="en-US" dirty="0"/>
              <a:t>) = |E| - |N| +2</a:t>
            </a:r>
          </a:p>
          <a:p>
            <a:r>
              <a:rPr lang="en-US" altLang="en-US" dirty="0"/>
              <a:t>	Where |E| is the number of edges and |N| is the number of nodes.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00280" y="478440"/>
            <a:ext cx="539121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#2 – Software Basis Path Testing</a:t>
            </a:r>
          </a:p>
        </p:txBody>
      </p:sp>
    </p:spTree>
    <p:extLst>
      <p:ext uri="{BB962C8B-B14F-4D97-AF65-F5344CB8AC3E}">
        <p14:creationId xmlns:p14="http://schemas.microsoft.com/office/powerpoint/2010/main" val="277584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8" y="5277712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272303" y="6469288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446928" y="6621688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46928" y="6362607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21553" y="6362607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665417" y="6362607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513016" y="6309267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39121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#2 – Software Basis Path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ounded Rectangle 4"/>
          <p:cNvSpPr/>
          <p:nvPr/>
        </p:nvSpPr>
        <p:spPr>
          <a:xfrm>
            <a:off x="1609657" y="1028767"/>
            <a:ext cx="5881915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err="1">
                <a:solidFill>
                  <a:schemeClr val="tx2"/>
                </a:solidFill>
              </a:rPr>
              <a:t>Cyclomatic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</a:rPr>
              <a:t>Complexity Computation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40" name="Rectangle 4"/>
          <p:cNvSpPr/>
          <p:nvPr/>
        </p:nvSpPr>
        <p:spPr>
          <a:xfrm>
            <a:off x="6313735" y="3712163"/>
            <a:ext cx="1981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/>
              <a:t>M(G</a:t>
            </a:r>
            <a:r>
              <a:rPr lang="en-US" altLang="en-US" dirty="0"/>
              <a:t>) = |P| + </a:t>
            </a:r>
            <a:r>
              <a:rPr lang="en-US" altLang="en-US" dirty="0" smtClean="0"/>
              <a:t>1</a:t>
            </a:r>
          </a:p>
          <a:p>
            <a:r>
              <a:rPr lang="en-US" altLang="en-US" dirty="0" smtClean="0"/>
              <a:t>=</a:t>
            </a:r>
            <a:r>
              <a:rPr lang="en-US" altLang="en-US" dirty="0"/>
              <a:t> </a:t>
            </a:r>
            <a:r>
              <a:rPr lang="en-US" altLang="en-US" dirty="0" smtClean="0"/>
              <a:t>5 + 1 =6</a:t>
            </a:r>
            <a:endParaRPr lang="en-US" altLang="en-US" dirty="0"/>
          </a:p>
        </p:txBody>
      </p:sp>
      <p:sp>
        <p:nvSpPr>
          <p:cNvPr id="41" name="Rectangle 7"/>
          <p:cNvSpPr/>
          <p:nvPr/>
        </p:nvSpPr>
        <p:spPr>
          <a:xfrm>
            <a:off x="6400800" y="2278660"/>
            <a:ext cx="1800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/>
              <a:t>M(G</a:t>
            </a:r>
            <a:r>
              <a:rPr lang="en-US" altLang="en-US" dirty="0"/>
              <a:t>) </a:t>
            </a:r>
            <a:r>
              <a:rPr lang="en-US" altLang="en-US" dirty="0" smtClean="0"/>
              <a:t>= 6 regions </a:t>
            </a:r>
            <a:endParaRPr lang="en-US" altLang="en-US" dirty="0"/>
          </a:p>
        </p:txBody>
      </p:sp>
      <p:sp>
        <p:nvSpPr>
          <p:cNvPr id="42" name="Rectangle 9"/>
          <p:cNvSpPr/>
          <p:nvPr/>
        </p:nvSpPr>
        <p:spPr>
          <a:xfrm>
            <a:off x="6313735" y="2893016"/>
            <a:ext cx="213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/>
              <a:t>M(G</a:t>
            </a:r>
            <a:r>
              <a:rPr lang="en-US" altLang="en-US" dirty="0"/>
              <a:t>) = |E| - |N| +</a:t>
            </a:r>
            <a:r>
              <a:rPr lang="en-US" altLang="en-US" dirty="0" smtClean="0"/>
              <a:t>2</a:t>
            </a:r>
            <a:endParaRPr lang="en-US" altLang="en-US" dirty="0"/>
          </a:p>
          <a:p>
            <a:r>
              <a:rPr lang="en-US" altLang="en-US" dirty="0" smtClean="0"/>
              <a:t>= 17 – 13 + 2 = 6</a:t>
            </a:r>
            <a:endParaRPr lang="en-US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897693" y="1887051"/>
            <a:ext cx="5163924" cy="3619500"/>
            <a:chOff x="897693" y="1887051"/>
            <a:chExt cx="5163924" cy="361950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201" y="1887051"/>
              <a:ext cx="4305299" cy="3619500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3276600" y="2131342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e1</a:t>
              </a:r>
              <a:endParaRPr lang="zh-CN" altLang="en-US" sz="1400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612599" y="2529965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e2</a:t>
              </a:r>
              <a:endParaRPr lang="zh-CN" altLang="en-US" sz="1400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777105" y="263072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e3</a:t>
              </a:r>
              <a:endParaRPr lang="zh-CN" altLang="en-US" sz="1400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893754" y="3217220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e4</a:t>
              </a:r>
              <a:endParaRPr lang="zh-CN" altLang="en-US" sz="1400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058992" y="367353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e5</a:t>
              </a:r>
              <a:endParaRPr lang="zh-CN" altLang="en-US" sz="14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423441" y="3770616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e6</a:t>
              </a:r>
              <a:endParaRPr lang="zh-CN" altLang="en-US" sz="1400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358045" y="4417506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e7</a:t>
              </a:r>
              <a:endParaRPr lang="zh-CN" altLang="en-US" sz="1400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153031" y="4448822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e8</a:t>
              </a:r>
              <a:endParaRPr lang="zh-CN" altLang="en-US" sz="1400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288039" y="4761243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e10</a:t>
              </a:r>
              <a:endParaRPr lang="zh-CN" altLang="en-US" sz="1400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739860" y="3981311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e9</a:t>
              </a:r>
              <a:endParaRPr lang="zh-CN" altLang="en-US" sz="1400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269810" y="3282499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e11</a:t>
              </a:r>
              <a:endParaRPr lang="zh-CN" altLang="en-US" sz="1400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101717" y="3706735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e12</a:t>
              </a:r>
              <a:endParaRPr lang="zh-CN" altLang="en-US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4132592" y="4398958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e14</a:t>
              </a:r>
              <a:endParaRPr lang="zh-CN" altLang="en-US" sz="1400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4375990" y="5059910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e17</a:t>
              </a:r>
              <a:endParaRPr lang="zh-CN" altLang="en-US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604441" y="4550489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e16</a:t>
              </a:r>
              <a:endParaRPr lang="zh-CN" altLang="en-US" sz="1400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883589" y="3758704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e13</a:t>
              </a:r>
              <a:endParaRPr lang="zh-CN" altLang="en-US" sz="1400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4790458" y="4254751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e15</a:t>
              </a:r>
              <a:endParaRPr lang="zh-CN" altLang="en-US" sz="1400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416638" y="2409177"/>
              <a:ext cx="37382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R</a:t>
              </a:r>
              <a:r>
                <a:rPr lang="en-US" altLang="zh-CN" sz="1400" dirty="0"/>
                <a:t>6</a:t>
              </a:r>
              <a:endParaRPr lang="zh-CN" altLang="en-US" sz="1400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181601" y="3449592"/>
              <a:ext cx="37382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R4</a:t>
              </a:r>
              <a:endParaRPr lang="zh-CN" altLang="en-US" sz="1400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589768" y="4071125"/>
              <a:ext cx="37382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R3</a:t>
              </a:r>
              <a:endParaRPr lang="zh-CN" altLang="en-US" sz="1400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701675" y="4154902"/>
              <a:ext cx="37382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R2</a:t>
              </a:r>
              <a:endParaRPr lang="zh-CN" altLang="en-US" sz="1400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937789" y="3273450"/>
              <a:ext cx="37382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R1</a:t>
              </a:r>
              <a:endParaRPr lang="zh-CN" altLang="en-US" sz="1400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485763" y="3253921"/>
              <a:ext cx="37382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R5</a:t>
              </a:r>
              <a:endParaRPr lang="zh-CN" altLang="en-US" sz="1400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897693" y="2111060"/>
              <a:ext cx="128490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Predicate node</a:t>
              </a:r>
              <a:endParaRPr lang="zh-CN" altLang="en-US" sz="1400" dirty="0"/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2247032" y="2192621"/>
              <a:ext cx="641553" cy="20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460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07975" y="222461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4"/>
          <p:cNvSpPr/>
          <p:nvPr/>
        </p:nvSpPr>
        <p:spPr>
          <a:xfrm>
            <a:off x="1763078" y="996164"/>
            <a:ext cx="6194426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solidFill>
                  <a:schemeClr val="tx2"/>
                </a:solidFill>
              </a:rPr>
              <a:t>Basis Path Testing </a:t>
            </a:r>
            <a:r>
              <a:rPr lang="en-US" sz="2800" b="1" dirty="0" smtClean="0">
                <a:solidFill>
                  <a:schemeClr val="tx2"/>
                </a:solidFill>
              </a:rPr>
              <a:t>Method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3954856" y="1589971"/>
            <a:ext cx="4804143" cy="4339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dirty="0"/>
              <a:t>Step 1 </a:t>
            </a:r>
            <a:r>
              <a:rPr lang="en-US" altLang="en-US" sz="1600" dirty="0" smtClean="0"/>
              <a:t>:	Draw </a:t>
            </a:r>
            <a:r>
              <a:rPr lang="en-US" altLang="en-US" sz="1600" dirty="0"/>
              <a:t>a corresponding flow </a:t>
            </a:r>
            <a:r>
              <a:rPr lang="en-US" altLang="en-US" sz="1600" dirty="0" smtClean="0"/>
              <a:t>graph</a:t>
            </a:r>
            <a:r>
              <a:rPr lang="en-US" altLang="en-US" sz="1600" dirty="0"/>
              <a:t> </a:t>
            </a:r>
            <a:r>
              <a:rPr lang="en-US" altLang="en-US" sz="1600" dirty="0" smtClean="0"/>
              <a:t>based on 	program codes</a:t>
            </a:r>
            <a:endParaRPr lang="en-US" altLang="en-US" sz="1600" dirty="0"/>
          </a:p>
          <a:p>
            <a:endParaRPr lang="en-US" altLang="en-US" sz="1200" dirty="0"/>
          </a:p>
          <a:p>
            <a:r>
              <a:rPr lang="en-US" altLang="en-US" sz="1600" dirty="0"/>
              <a:t>Step 2: 	</a:t>
            </a:r>
            <a:r>
              <a:rPr lang="en-US" altLang="en-US" sz="1600" dirty="0" smtClean="0"/>
              <a:t>Compute </a:t>
            </a:r>
            <a:r>
              <a:rPr lang="en-US" altLang="en-US" sz="1600" dirty="0"/>
              <a:t>the </a:t>
            </a:r>
            <a:r>
              <a:rPr lang="en-US" altLang="en-US" sz="1600" dirty="0" err="1"/>
              <a:t>cyclomatic</a:t>
            </a:r>
            <a:r>
              <a:rPr lang="en-US" altLang="en-US" sz="1600" dirty="0"/>
              <a:t> </a:t>
            </a:r>
            <a:r>
              <a:rPr lang="en-US" altLang="en-US" sz="1600" dirty="0" smtClean="0"/>
              <a:t>complexity	</a:t>
            </a:r>
          </a:p>
          <a:p>
            <a:endParaRPr lang="en-US" altLang="en-US" sz="1200" dirty="0"/>
          </a:p>
          <a:p>
            <a:r>
              <a:rPr lang="en-US" altLang="en-US" sz="1600" dirty="0"/>
              <a:t>Step 3: 	Determine a minimum basis set of linearly </a:t>
            </a:r>
            <a:r>
              <a:rPr lang="en-US" altLang="en-US" sz="1600" dirty="0" smtClean="0"/>
              <a:t>	independent </a:t>
            </a:r>
            <a:r>
              <a:rPr lang="en-US" altLang="en-US" sz="1600" dirty="0"/>
              <a:t>paths.</a:t>
            </a:r>
          </a:p>
          <a:p>
            <a:endParaRPr lang="en-US" altLang="en-US" sz="1200" dirty="0"/>
          </a:p>
          <a:p>
            <a:r>
              <a:rPr lang="en-US" altLang="en-US" sz="1600" dirty="0"/>
              <a:t>For example</a:t>
            </a:r>
            <a:r>
              <a:rPr lang="en-US" altLang="en-US" sz="1600" dirty="0" smtClean="0"/>
              <a:t>,</a:t>
            </a:r>
            <a:endParaRPr lang="en-US" altLang="en-US" sz="1600" dirty="0"/>
          </a:p>
          <a:p>
            <a:r>
              <a:rPr lang="en-US" altLang="en-US" sz="1600" dirty="0"/>
              <a:t>	path 1: </a:t>
            </a:r>
            <a:r>
              <a:rPr lang="en-US" altLang="en-US" sz="1600" dirty="0" smtClean="0"/>
              <a:t>1-2-3-5-7-11-13</a:t>
            </a:r>
            <a:endParaRPr lang="en-US" altLang="en-US" sz="1600" dirty="0"/>
          </a:p>
          <a:p>
            <a:r>
              <a:rPr lang="en-US" altLang="en-US" sz="1600" dirty="0"/>
              <a:t>	path 2: </a:t>
            </a:r>
            <a:r>
              <a:rPr lang="en-US" altLang="en-US" sz="1600" dirty="0" smtClean="0"/>
              <a:t>1-2-3-5-8-11-13</a:t>
            </a:r>
            <a:endParaRPr lang="en-US" altLang="en-US" sz="1600" dirty="0"/>
          </a:p>
          <a:p>
            <a:r>
              <a:rPr lang="en-US" altLang="en-US" sz="1600" dirty="0"/>
              <a:t>	path 3: </a:t>
            </a:r>
            <a:r>
              <a:rPr lang="en-US" altLang="en-US" sz="1600" dirty="0" smtClean="0"/>
              <a:t>1-2-3-5-8-11-13-2-3-5-7-11-13</a:t>
            </a:r>
            <a:endParaRPr lang="en-US" altLang="en-US" sz="1600" dirty="0"/>
          </a:p>
          <a:p>
            <a:r>
              <a:rPr lang="en-US" altLang="en-US" sz="1600" dirty="0"/>
              <a:t>	path 4: </a:t>
            </a:r>
            <a:r>
              <a:rPr lang="en-US" altLang="en-US" sz="1600" dirty="0" smtClean="0"/>
              <a:t>1-2-4-6-9-12-13</a:t>
            </a:r>
          </a:p>
          <a:p>
            <a:r>
              <a:rPr lang="en-US" altLang="en-US" sz="1600" dirty="0"/>
              <a:t>	</a:t>
            </a:r>
            <a:r>
              <a:rPr lang="en-US" altLang="en-US" sz="1600" dirty="0" smtClean="0"/>
              <a:t>path 5:1-2-4-6-10-12-13</a:t>
            </a:r>
            <a:endParaRPr lang="en-US" altLang="en-US" sz="1600" dirty="0" smtClean="0"/>
          </a:p>
          <a:p>
            <a:r>
              <a:rPr lang="en-US" altLang="en-US" sz="1600" dirty="0"/>
              <a:t>	</a:t>
            </a:r>
            <a:r>
              <a:rPr lang="en-US" altLang="en-US" sz="1600" dirty="0" smtClean="0"/>
              <a:t>path 6: 1-2-4-6-10-12-4-6-9-12-13</a:t>
            </a:r>
            <a:endParaRPr lang="en-US" altLang="en-US" sz="1600" dirty="0"/>
          </a:p>
          <a:p>
            <a:endParaRPr lang="en-US" altLang="en-US" sz="1200" dirty="0"/>
          </a:p>
          <a:p>
            <a:r>
              <a:rPr lang="en-US" altLang="en-US" sz="1600" dirty="0"/>
              <a:t>Step 4:	Prepare </a:t>
            </a:r>
            <a:r>
              <a:rPr lang="en-US" altLang="en-US" sz="1600" dirty="0" smtClean="0"/>
              <a:t>a test case for each </a:t>
            </a:r>
            <a:r>
              <a:rPr lang="en-US" altLang="en-US" sz="1600" dirty="0"/>
              <a:t>path </a:t>
            </a:r>
            <a:r>
              <a:rPr lang="en-US" altLang="en-US" sz="1600" dirty="0" smtClean="0"/>
              <a:t>in the set</a:t>
            </a:r>
            <a:r>
              <a:rPr lang="en-US" altLang="en-US" sz="1600" dirty="0"/>
              <a:t>.</a:t>
            </a:r>
          </a:p>
          <a:p>
            <a:r>
              <a:rPr lang="en-US" altLang="en-US" sz="1600" dirty="0"/>
              <a:t>Step 5: 	Run the test cases and check their results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45689" y="514290"/>
            <a:ext cx="539121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#2 – Software Basis Path Testing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307975" y="1593960"/>
            <a:ext cx="3557946" cy="3619500"/>
            <a:chOff x="1600201" y="1887051"/>
            <a:chExt cx="4461416" cy="3619500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201" y="1887051"/>
              <a:ext cx="4305299" cy="3619500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3276600" y="2131342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e1</a:t>
              </a:r>
              <a:endParaRPr lang="zh-CN" altLang="en-US" sz="1400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612599" y="2529965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e2</a:t>
              </a:r>
              <a:endParaRPr lang="zh-CN" altLang="en-US" sz="140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777105" y="263072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e3</a:t>
              </a:r>
              <a:endParaRPr lang="zh-CN" altLang="en-US" sz="14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893754" y="3217220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e4</a:t>
              </a:r>
              <a:endParaRPr lang="zh-CN" altLang="en-US" sz="14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058992" y="3673534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e5</a:t>
              </a:r>
              <a:endParaRPr lang="zh-CN" altLang="en-US" sz="14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390622" y="3769655"/>
              <a:ext cx="365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e6</a:t>
              </a:r>
              <a:endParaRPr lang="zh-CN" altLang="en-US" sz="14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358045" y="4417506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e7</a:t>
              </a:r>
              <a:endParaRPr lang="zh-CN" altLang="en-US" sz="1400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153031" y="4448822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e8</a:t>
              </a:r>
              <a:endParaRPr lang="zh-CN" altLang="en-US" sz="14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288039" y="4761243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e10</a:t>
              </a:r>
              <a:endParaRPr lang="zh-CN" altLang="en-US" sz="1400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739860" y="3981311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e9</a:t>
              </a:r>
              <a:endParaRPr lang="zh-CN" altLang="en-US" sz="1400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205127" y="3282956"/>
              <a:ext cx="4571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e11</a:t>
              </a:r>
              <a:endParaRPr lang="zh-CN" altLang="en-US" sz="1400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101717" y="3706735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e12</a:t>
              </a:r>
              <a:endParaRPr lang="zh-CN" altLang="en-US" sz="1400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080674" y="4421533"/>
              <a:ext cx="4571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e14</a:t>
              </a:r>
              <a:endParaRPr lang="zh-CN" altLang="en-US" sz="14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375990" y="5059910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e17</a:t>
              </a:r>
              <a:endParaRPr lang="zh-CN" altLang="en-US" sz="1400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604441" y="4550489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e16</a:t>
              </a:r>
              <a:endParaRPr lang="zh-CN" altLang="en-US" sz="1400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883589" y="3758704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e13</a:t>
              </a:r>
              <a:endParaRPr lang="zh-CN" altLang="en-US" sz="1400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706135" y="4281394"/>
              <a:ext cx="4571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e15</a:t>
              </a:r>
              <a:endParaRPr lang="zh-CN" altLang="en-US" sz="1400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416638" y="2409177"/>
              <a:ext cx="37382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R</a:t>
              </a:r>
              <a:r>
                <a:rPr lang="en-US" altLang="zh-CN" sz="1400" dirty="0"/>
                <a:t>6</a:t>
              </a:r>
              <a:endParaRPr lang="zh-CN" altLang="en-US" sz="1400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181601" y="3449592"/>
              <a:ext cx="37382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R4</a:t>
              </a:r>
              <a:endParaRPr lang="zh-CN" altLang="en-US" sz="1400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589768" y="4071125"/>
              <a:ext cx="37382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R3</a:t>
              </a:r>
              <a:endParaRPr lang="zh-CN" altLang="en-US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701675" y="4154902"/>
              <a:ext cx="37382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R2</a:t>
              </a:r>
              <a:endParaRPr lang="zh-CN" altLang="en-US" sz="1400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937789" y="3273450"/>
              <a:ext cx="37382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R1</a:t>
              </a:r>
              <a:endParaRPr lang="zh-CN" altLang="en-US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3485763" y="3253921"/>
              <a:ext cx="37382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R5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183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1047</Words>
  <Application>Microsoft Office PowerPoint</Application>
  <PresentationFormat>全屏显示(4:3)</PresentationFormat>
  <Paragraphs>251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Algerian</vt:lpstr>
      <vt:lpstr>Arial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Zeyu Gao</dc:creator>
  <cp:lastModifiedBy>F218</cp:lastModifiedBy>
  <cp:revision>176</cp:revision>
  <dcterms:created xsi:type="dcterms:W3CDTF">2014-06-09T00:46:10Z</dcterms:created>
  <dcterms:modified xsi:type="dcterms:W3CDTF">2014-08-15T06:27:28Z</dcterms:modified>
</cp:coreProperties>
</file>