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6" r:id="rId4"/>
    <p:sldId id="277" r:id="rId5"/>
    <p:sldId id="275" r:id="rId6"/>
    <p:sldId id="272" r:id="rId7"/>
    <p:sldId id="269" r:id="rId8"/>
    <p:sldId id="278" r:id="rId9"/>
    <p:sldId id="279" r:id="rId10"/>
    <p:sldId id="273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33" autoAdjust="0"/>
  </p:normalViewPr>
  <p:slideViewPr>
    <p:cSldViewPr>
      <p:cViewPr>
        <p:scale>
          <a:sx n="100" d="100"/>
          <a:sy n="100" d="100"/>
        </p:scale>
        <p:origin x="1914" y="2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 smtClean="0"/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478440"/>
            <a:ext cx="67297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#3 – Software white-box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4874" y="1752600"/>
            <a:ext cx="6386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#3 – Software Branch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" y="5357196"/>
            <a:ext cx="141861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5037" y="453445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399" y="1036100"/>
            <a:ext cx="51054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Branch Testing Example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9243"/>
              </p:ext>
            </p:extLst>
          </p:nvPr>
        </p:nvGraphicFramePr>
        <p:xfrm>
          <a:off x="1600200" y="1036638"/>
          <a:ext cx="6865938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BMP 图像" r:id="rId6" imgW="7391520" imgH="5343480" progId="Paint.Picture">
                  <p:embed/>
                </p:oleObj>
              </mc:Choice>
              <mc:Fallback>
                <p:oleObj name="BMP 图像" r:id="rId6" imgW="7391520" imgH="534348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36638"/>
                        <a:ext cx="6865938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19554" y="2362200"/>
            <a:ext cx="439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69646" y="2339069"/>
            <a:ext cx="439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19554" y="2758342"/>
            <a:ext cx="439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80490" y="2743200"/>
            <a:ext cx="439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6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" y="5357196"/>
            <a:ext cx="141861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5037" y="453445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399" y="1036100"/>
            <a:ext cx="51054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Branch Testing Coverage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2146" y="2562761"/>
            <a:ext cx="56692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each predicate node in  a program flow graph.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each branch link (or edge) in a program flow graph.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each predicate node only in T/F  value.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38085" y="4766846"/>
            <a:ext cx="58057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combinational cases from a compound Boolean expression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6107" y="2053208"/>
            <a:ext cx="426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has been covered by Branch Testing?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52601" y="4289862"/>
            <a:ext cx="464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has not been covered by Branch Testing?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96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9974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2" y="1313329"/>
            <a:ext cx="5370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s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oftware </a:t>
            </a:r>
            <a:r>
              <a:rPr lang="en-US" sz="2800" dirty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ranch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59688" y="2133600"/>
            <a:ext cx="5360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Why Do We Need Branch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3794687"/>
            <a:ext cx="5370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Branch Testing Example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61169" y="2956487"/>
            <a:ext cx="53588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How To </a:t>
            </a:r>
            <a:r>
              <a:rPr lang="en-US" sz="2800" dirty="0" smtClean="0">
                <a:solidFill>
                  <a:schemeClr val="tx1"/>
                </a:solidFill>
              </a:rPr>
              <a:t>Conduct </a:t>
            </a:r>
            <a:r>
              <a:rPr lang="en-US" sz="2800" dirty="0" smtClean="0">
                <a:solidFill>
                  <a:schemeClr val="tx1"/>
                </a:solidFill>
              </a:rPr>
              <a:t>Branch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2259688" y="4652761"/>
            <a:ext cx="5360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Branch Testing Coverage 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2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57200"/>
            <a:ext cx="478047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489191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What is software branch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043294" y="1600201"/>
            <a:ext cx="7595381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/>
              <a:t>Definition:	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Software branch </a:t>
            </a:r>
            <a:r>
              <a:rPr lang="en-US" sz="1800" dirty="0"/>
              <a:t>testing </a:t>
            </a:r>
            <a:r>
              <a:rPr lang="en-US" sz="1800" dirty="0" smtClean="0"/>
              <a:t>is one white-box test strategy and method. </a:t>
            </a:r>
          </a:p>
          <a:p>
            <a:r>
              <a:rPr lang="en-US" sz="1800" dirty="0" smtClean="0"/>
              <a:t>Engineers use this method to design test cases and data to validate each branch in the program flow graph of a given program’s source codes.</a:t>
            </a:r>
          </a:p>
        </p:txBody>
      </p:sp>
      <p:sp>
        <p:nvSpPr>
          <p:cNvPr id="23" name="Rectangle 1031"/>
          <p:cNvSpPr>
            <a:spLocks noChangeArrowheads="1"/>
          </p:cNvSpPr>
          <p:nvPr/>
        </p:nvSpPr>
        <p:spPr bwMode="auto">
          <a:xfrm>
            <a:off x="1140464" y="3048000"/>
            <a:ext cx="7595381" cy="208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/>
              <a:t>Its test focuses:	</a:t>
            </a:r>
            <a:r>
              <a:rPr lang="en-US" sz="1800" dirty="0"/>
              <a:t>E</a:t>
            </a:r>
            <a:r>
              <a:rPr lang="en-US" sz="1800" dirty="0" smtClean="0"/>
              <a:t>very </a:t>
            </a:r>
            <a:r>
              <a:rPr lang="en-US" sz="1800" dirty="0" smtClean="0"/>
              <a:t>branch in a program flow graph </a:t>
            </a:r>
          </a:p>
          <a:p>
            <a:endParaRPr lang="en-US" sz="1800" dirty="0" smtClean="0"/>
          </a:p>
          <a:p>
            <a:r>
              <a:rPr lang="en-US" sz="1800" dirty="0" smtClean="0"/>
              <a:t>Test model:	Program flow graph model</a:t>
            </a:r>
          </a:p>
          <a:p>
            <a:endParaRPr lang="en-US" sz="1800" dirty="0"/>
          </a:p>
          <a:p>
            <a:r>
              <a:rPr lang="en-US" sz="1800" dirty="0" smtClean="0"/>
              <a:t>Limitation:	Each Boolean condition is treated as a simple decision 			node with both “T” and “F” branches.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99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356" y="45720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504431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Why Do We Need Branch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224803" y="1905000"/>
            <a:ext cx="7080997" cy="231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/>
              <a:t>-    Software programs consist of many logic decisions (in Boolean 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expressions</a:t>
            </a:r>
            <a:r>
              <a:rPr lang="en-US" altLang="en-US" sz="1800" dirty="0" smtClean="0"/>
              <a:t>)</a:t>
            </a:r>
          </a:p>
          <a:p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 smtClean="0"/>
              <a:t>-    </a:t>
            </a:r>
            <a:r>
              <a:rPr lang="en-US" altLang="en-US" sz="1800" dirty="0"/>
              <a:t>I</a:t>
            </a:r>
            <a:r>
              <a:rPr lang="en-US" altLang="en-US" sz="1800" dirty="0" smtClean="0"/>
              <a:t>ncorrect </a:t>
            </a:r>
            <a:r>
              <a:rPr lang="en-US" altLang="en-US" sz="1800" dirty="0" smtClean="0"/>
              <a:t>implementations </a:t>
            </a:r>
            <a:r>
              <a:rPr lang="en-US" altLang="en-US" sz="1800" dirty="0" smtClean="0"/>
              <a:t>of logic decisions lead </a:t>
            </a:r>
            <a:r>
              <a:rPr lang="en-US" altLang="en-US" sz="1800" dirty="0" smtClean="0"/>
              <a:t>to software errors</a:t>
            </a:r>
          </a:p>
          <a:p>
            <a:pPr marL="285750" indent="-285750">
              <a:buFontTx/>
              <a:buChar char="-"/>
            </a:pPr>
            <a:endParaRPr lang="en-US" altLang="en-US" sz="1800" dirty="0" smtClean="0"/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The program code coverage is not enough to reach to the decision coverage (or the branch coverage)</a:t>
            </a:r>
          </a:p>
          <a:p>
            <a:pPr marL="285750" indent="-285750">
              <a:buFontTx/>
              <a:buChar char="-"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369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5720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56400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How to Conduct Software Branch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752601" y="1676400"/>
            <a:ext cx="682466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/>
              <a:t>Step #1:  Come out a program flow graph as a test model for a given program (i.e. a function in C++/Java).</a:t>
            </a:r>
          </a:p>
        </p:txBody>
      </p:sp>
      <p:sp>
        <p:nvSpPr>
          <p:cNvPr id="23" name="Rectangle 1031"/>
          <p:cNvSpPr>
            <a:spLocks noChangeArrowheads="1"/>
          </p:cNvSpPr>
          <p:nvPr/>
        </p:nvSpPr>
        <p:spPr bwMode="auto">
          <a:xfrm>
            <a:off x="1752601" y="2514600"/>
            <a:ext cx="62436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/>
              <a:t>Step #2:  Identify predicate nodes in a program flow graph </a:t>
            </a:r>
          </a:p>
        </p:txBody>
      </p:sp>
      <p:sp>
        <p:nvSpPr>
          <p:cNvPr id="30" name="Rectangle 1031"/>
          <p:cNvSpPr>
            <a:spLocks noChangeArrowheads="1"/>
          </p:cNvSpPr>
          <p:nvPr/>
        </p:nvSpPr>
        <p:spPr bwMode="auto">
          <a:xfrm>
            <a:off x="1752600" y="3048000"/>
            <a:ext cx="62436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/>
              <a:t>Step #3:  Create a branch table including all branches</a:t>
            </a:r>
          </a:p>
        </p:txBody>
      </p:sp>
      <p:sp>
        <p:nvSpPr>
          <p:cNvPr id="33" name="Rectangle 1031"/>
          <p:cNvSpPr>
            <a:spLocks noChangeArrowheads="1"/>
          </p:cNvSpPr>
          <p:nvPr/>
        </p:nvSpPr>
        <p:spPr bwMode="auto">
          <a:xfrm>
            <a:off x="1752600" y="3733800"/>
            <a:ext cx="6824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/>
              <a:t>Step #4:  Identify one independent executable path to cover one or more branches in the program flow graph from the starting node to the end node.</a:t>
            </a:r>
          </a:p>
        </p:txBody>
      </p:sp>
      <p:sp>
        <p:nvSpPr>
          <p:cNvPr id="34" name="Rectangle 1031"/>
          <p:cNvSpPr>
            <a:spLocks noChangeArrowheads="1"/>
          </p:cNvSpPr>
          <p:nvPr/>
        </p:nvSpPr>
        <p:spPr bwMode="auto">
          <a:xfrm>
            <a:off x="1752601" y="4648200"/>
            <a:ext cx="682466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/>
              <a:t>Step #5:  Continue Step #4 until to cover all branches in the branch table in Step #3.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  <p:bldP spid="30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67656" y="914400"/>
            <a:ext cx="48005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Branch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2757" y="2137033"/>
            <a:ext cx="3160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/*  </a:t>
            </a:r>
            <a:r>
              <a:rPr lang="en-US" sz="1600" dirty="0"/>
              <a:t>Branch Testing </a:t>
            </a:r>
            <a:r>
              <a:rPr lang="en-US" sz="1600" dirty="0" smtClean="0"/>
              <a:t>Example*/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declare Length as integer</a:t>
            </a:r>
          </a:p>
          <a:p>
            <a:r>
              <a:rPr lang="en-US" sz="1600" dirty="0"/>
              <a:t>        declare Count as </a:t>
            </a:r>
            <a:r>
              <a:rPr lang="en-US" sz="1600" dirty="0" smtClean="0"/>
              <a:t>integer</a:t>
            </a:r>
            <a:endParaRPr lang="en-US" sz="1600" dirty="0"/>
          </a:p>
          <a:p>
            <a:r>
              <a:rPr lang="en-US" sz="1600" dirty="0" smtClean="0"/>
              <a:t>S1       READ </a:t>
            </a:r>
            <a:r>
              <a:rPr lang="en-US" sz="1600" dirty="0"/>
              <a:t>Length;</a:t>
            </a:r>
          </a:p>
          <a:p>
            <a:r>
              <a:rPr lang="en-US" sz="1600" dirty="0" smtClean="0"/>
              <a:t>S2       </a:t>
            </a:r>
            <a:r>
              <a:rPr lang="en-US" sz="1600" dirty="0"/>
              <a:t>READ Count;</a:t>
            </a:r>
          </a:p>
          <a:p>
            <a:endParaRPr lang="en-US" sz="1600" dirty="0"/>
          </a:p>
          <a:p>
            <a:r>
              <a:rPr lang="en-US" sz="1600" dirty="0" smtClean="0"/>
              <a:t>S3        </a:t>
            </a:r>
            <a:r>
              <a:rPr lang="en-US" sz="1600" dirty="0"/>
              <a:t>WHILE (Count &lt;= 6) </a:t>
            </a:r>
            <a:r>
              <a:rPr lang="en-US" sz="1600" dirty="0" smtClean="0"/>
              <a:t>LOOP</a:t>
            </a:r>
            <a:endParaRPr lang="en-US" sz="1600" dirty="0"/>
          </a:p>
          <a:p>
            <a:r>
              <a:rPr lang="en-US" sz="1600" dirty="0" smtClean="0"/>
              <a:t>S4            </a:t>
            </a:r>
            <a:r>
              <a:rPr lang="en-US" sz="1600" dirty="0"/>
              <a:t>IF (Length &gt;= 100) THEN</a:t>
            </a:r>
          </a:p>
          <a:p>
            <a:r>
              <a:rPr lang="en-US" sz="1600" dirty="0" smtClean="0"/>
              <a:t>S5                </a:t>
            </a:r>
            <a:r>
              <a:rPr lang="en-US" sz="1600" dirty="0"/>
              <a:t>Length = Length - 2;</a:t>
            </a:r>
          </a:p>
          <a:p>
            <a:r>
              <a:rPr lang="en-US" sz="1600" dirty="0" smtClean="0"/>
              <a:t>S6            </a:t>
            </a:r>
            <a:r>
              <a:rPr lang="en-US" sz="1600" dirty="0"/>
              <a:t>ELSE</a:t>
            </a:r>
          </a:p>
          <a:p>
            <a:r>
              <a:rPr lang="en-US" sz="1600" dirty="0" smtClean="0"/>
              <a:t>S7               </a:t>
            </a:r>
            <a:r>
              <a:rPr lang="en-US" sz="1600" dirty="0"/>
              <a:t>Length = Count * Length;</a:t>
            </a:r>
          </a:p>
          <a:p>
            <a:r>
              <a:rPr lang="en-US" sz="1600" dirty="0" smtClean="0"/>
              <a:t>S8            </a:t>
            </a:r>
            <a:r>
              <a:rPr lang="en-US" sz="1600" dirty="0"/>
              <a:t>END </a:t>
            </a:r>
            <a:r>
              <a:rPr lang="en-US" sz="1600" dirty="0" smtClean="0"/>
              <a:t>IF</a:t>
            </a:r>
            <a:endParaRPr lang="en-US" sz="1600" dirty="0"/>
          </a:p>
          <a:p>
            <a:r>
              <a:rPr lang="en-US" sz="1600" dirty="0" smtClean="0"/>
              <a:t>S9            </a:t>
            </a:r>
            <a:r>
              <a:rPr lang="en-US" sz="1600" dirty="0"/>
              <a:t>Count = Count + 1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 smtClean="0"/>
              <a:t>S10     END LOOP;</a:t>
            </a:r>
            <a:endParaRPr lang="en-US" sz="1600" dirty="0"/>
          </a:p>
          <a:p>
            <a:r>
              <a:rPr lang="en-US" sz="1600" dirty="0" smtClean="0"/>
              <a:t>S11     PRINT </a:t>
            </a:r>
            <a:r>
              <a:rPr lang="en-US" sz="1600" dirty="0"/>
              <a:t>Length;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32948" y="813113"/>
            <a:ext cx="3597445" cy="5174422"/>
            <a:chOff x="5241757" y="636400"/>
            <a:chExt cx="3597445" cy="5688200"/>
          </a:xfrm>
        </p:grpSpPr>
        <p:sp>
          <p:nvSpPr>
            <p:cNvPr id="8" name="Oval 7"/>
            <p:cNvSpPr/>
            <p:nvPr/>
          </p:nvSpPr>
          <p:spPr>
            <a:xfrm>
              <a:off x="7383476" y="636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941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S1-S2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S6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S7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S8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S9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S10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1" name="Straight Arrow Connector 50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Arrow Connector 2072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Arrow Connector 2075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7162800" y="5658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949430" y="1644549"/>
            <a:ext cx="369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 #1: Create Program Flow 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4463" y="495963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400" y="1017050"/>
            <a:ext cx="526933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Branch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32948" y="813113"/>
            <a:ext cx="3597445" cy="5174422"/>
            <a:chOff x="5241757" y="636400"/>
            <a:chExt cx="3597445" cy="5688200"/>
          </a:xfrm>
        </p:grpSpPr>
        <p:sp>
          <p:nvSpPr>
            <p:cNvPr id="24" name="Oval 23"/>
            <p:cNvSpPr/>
            <p:nvPr/>
          </p:nvSpPr>
          <p:spPr>
            <a:xfrm>
              <a:off x="7383476" y="636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941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S1-S2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S6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S7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S8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S9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S10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49" name="Straight Arrow Connector 48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162800" y="5658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47516"/>
              </p:ext>
            </p:extLst>
          </p:nvPr>
        </p:nvGraphicFramePr>
        <p:xfrm>
          <a:off x="893761" y="2764138"/>
          <a:ext cx="37544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63"/>
                <a:gridCol w="1529737"/>
                <a:gridCol w="1115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r>
                        <a:rPr lang="en-US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&lt;= 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&gt;= 100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378" y="2120547"/>
            <a:ext cx="310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 #2: Create Decision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8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4463" y="495963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400" y="906225"/>
            <a:ext cx="526933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Branch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28151" y="813113"/>
            <a:ext cx="3002241" cy="5174422"/>
            <a:chOff x="5241757" y="636400"/>
            <a:chExt cx="3597445" cy="5688200"/>
          </a:xfrm>
        </p:grpSpPr>
        <p:sp>
          <p:nvSpPr>
            <p:cNvPr id="24" name="Oval 23"/>
            <p:cNvSpPr/>
            <p:nvPr/>
          </p:nvSpPr>
          <p:spPr>
            <a:xfrm>
              <a:off x="7383476" y="636400"/>
              <a:ext cx="1095301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6043"/>
              <a:ext cx="1311049" cy="384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S1-S2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S6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S7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S8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S9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S10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49" name="Straight Arrow Connector 48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17787"/>
              </p:ext>
            </p:extLst>
          </p:nvPr>
        </p:nvGraphicFramePr>
        <p:xfrm>
          <a:off x="674686" y="2249341"/>
          <a:ext cx="4659314" cy="192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3"/>
                <a:gridCol w="1524000"/>
                <a:gridCol w="1066800"/>
                <a:gridCol w="914401"/>
              </a:tblGrid>
              <a:tr h="4938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Predicate</a:t>
                      </a:r>
                      <a:r>
                        <a:rPr lang="en-US" sz="1600" baseline="0" dirty="0" smtClean="0"/>
                        <a:t>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Possible Outcome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</a:t>
                      </a:r>
                      <a:endParaRPr lang="en-US" sz="1600" dirty="0"/>
                    </a:p>
                  </a:txBody>
                  <a:tcPr/>
                </a:tc>
              </a:tr>
              <a:tr h="2195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S3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 &lt;= 6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890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P2. P3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8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S4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Length</a:t>
                      </a:r>
                      <a:r>
                        <a:rPr lang="en-US" sz="1600" baseline="0" dirty="0" smtClean="0"/>
                        <a:t> &gt;= 100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862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860" y="1545480"/>
            <a:ext cx="391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 #3: Create one Independent Path </a:t>
            </a:r>
          </a:p>
          <a:p>
            <a:r>
              <a:rPr lang="en-US" b="1" dirty="0" smtClean="0"/>
              <a:t>for each decision’s possible outcome.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92806" y="4278428"/>
            <a:ext cx="3759408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P1: Start</a:t>
            </a:r>
            <a:r>
              <a:rPr lang="en-US" dirty="0" smtClean="0">
                <a:sym typeface="Wingdings" panose="05000000000000000000" pitchFamily="2" charset="2"/>
              </a:rPr>
              <a:t>S1-S2S3S11</a:t>
            </a:r>
            <a:r>
              <a:rPr lang="en-US" dirty="0" smtClean="0">
                <a:sym typeface="Wingdings" panose="05000000000000000000" pitchFamily="2" charset="2"/>
              </a:rPr>
              <a:t>End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61" name="Rectangle 7"/>
          <p:cNvSpPr/>
          <p:nvPr/>
        </p:nvSpPr>
        <p:spPr>
          <a:xfrm>
            <a:off x="1804961" y="4770250"/>
            <a:ext cx="3759408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P2</a:t>
            </a:r>
            <a:r>
              <a:rPr lang="en-US" dirty="0" smtClean="0">
                <a:sym typeface="Wingdings" panose="05000000000000000000" pitchFamily="2" charset="2"/>
              </a:rPr>
              <a:t>: StartS1-S2S3S4S5S8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S9S10S3S11End</a:t>
            </a:r>
            <a:r>
              <a:rPr lang="en-US" dirty="0" smtClean="0"/>
              <a:t> </a:t>
            </a:r>
          </a:p>
        </p:txBody>
      </p:sp>
      <p:sp>
        <p:nvSpPr>
          <p:cNvPr id="65" name="Rectangle 7"/>
          <p:cNvSpPr/>
          <p:nvPr/>
        </p:nvSpPr>
        <p:spPr>
          <a:xfrm>
            <a:off x="1804961" y="5490443"/>
            <a:ext cx="3759408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P3</a:t>
            </a:r>
            <a:r>
              <a:rPr lang="en-US" dirty="0" smtClean="0"/>
              <a:t>: </a:t>
            </a:r>
            <a:r>
              <a:rPr lang="en-US" dirty="0">
                <a:sym typeface="Wingdings" panose="05000000000000000000" pitchFamily="2" charset="2"/>
              </a:rPr>
              <a:t>StartS1-S2S3S4S5</a:t>
            </a:r>
            <a:r>
              <a:rPr lang="en-US" dirty="0" smtClean="0">
                <a:sym typeface="Wingdings" panose="05000000000000000000" pitchFamily="2" charset="2"/>
              </a:rPr>
              <a:t>S8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S9</a:t>
            </a:r>
            <a:r>
              <a:rPr lang="en-US" dirty="0" smtClean="0">
                <a:sym typeface="Wingdings" panose="05000000000000000000" pitchFamily="2" charset="2"/>
              </a:rPr>
              <a:t>S10</a:t>
            </a:r>
            <a:r>
              <a:rPr lang="en-US" dirty="0">
                <a:sym typeface="Wingdings" panose="05000000000000000000" pitchFamily="2" charset="2"/>
              </a:rPr>
              <a:t>S3S11End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3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1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4463" y="495963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57400" y="906225"/>
            <a:ext cx="526933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Branch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17203"/>
              </p:ext>
            </p:extLst>
          </p:nvPr>
        </p:nvGraphicFramePr>
        <p:xfrm>
          <a:off x="674685" y="2151661"/>
          <a:ext cx="4811714" cy="241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5"/>
                <a:gridCol w="898381"/>
                <a:gridCol w="1023001"/>
                <a:gridCol w="629539"/>
                <a:gridCol w="472154"/>
                <a:gridCol w="393462"/>
                <a:gridCol w="393462"/>
              </a:tblGrid>
              <a:tr h="4938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Predicate</a:t>
                      </a:r>
                      <a:r>
                        <a:rPr lang="en-US" sz="1400" baseline="0" dirty="0" smtClean="0"/>
                        <a:t> Node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Possible Outcome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T3</a:t>
                      </a:r>
                      <a:endParaRPr lang="en-US" sz="1400" dirty="0"/>
                    </a:p>
                  </a:txBody>
                  <a:tcPr/>
                </a:tc>
              </a:tr>
              <a:tr h="29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 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&lt;= </a:t>
                      </a:r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P1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905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P2. P3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86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&gt;= </a:t>
                      </a:r>
                      <a:r>
                        <a:rPr lang="en-US" sz="1400" baseline="0" dirty="0" smtClean="0"/>
                        <a:t>100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P2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8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P3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860" y="1447800"/>
            <a:ext cx="391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 #3: Create one Independent Path </a:t>
            </a:r>
          </a:p>
          <a:p>
            <a:r>
              <a:rPr lang="en-US" b="1" dirty="0" smtClean="0"/>
              <a:t>for each decision’s possible outcome. 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406197" y="4636162"/>
            <a:ext cx="5268357" cy="33855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T1- Inputs: (Count = 7, Length = 10)  </a:t>
            </a:r>
            <a:r>
              <a:rPr lang="en-US" sz="1600" dirty="0" smtClean="0"/>
              <a:t>   Outputs</a:t>
            </a:r>
            <a:r>
              <a:rPr lang="en-US" sz="1600" dirty="0" smtClean="0"/>
              <a:t>: Length = 10 </a:t>
            </a:r>
          </a:p>
        </p:txBody>
      </p:sp>
      <p:grpSp>
        <p:nvGrpSpPr>
          <p:cNvPr id="29" name="Group 22"/>
          <p:cNvGrpSpPr/>
          <p:nvPr/>
        </p:nvGrpSpPr>
        <p:grpSpPr>
          <a:xfrm>
            <a:off x="5669393" y="814897"/>
            <a:ext cx="3002241" cy="5174422"/>
            <a:chOff x="5241757" y="636400"/>
            <a:chExt cx="3597445" cy="5688200"/>
          </a:xfrm>
        </p:grpSpPr>
        <p:sp>
          <p:nvSpPr>
            <p:cNvPr id="30" name="Oval 23"/>
            <p:cNvSpPr/>
            <p:nvPr/>
          </p:nvSpPr>
          <p:spPr>
            <a:xfrm>
              <a:off x="7383476" y="636400"/>
              <a:ext cx="1095301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33" name="Oval 28"/>
            <p:cNvSpPr/>
            <p:nvPr/>
          </p:nvSpPr>
          <p:spPr>
            <a:xfrm>
              <a:off x="7504187" y="1296043"/>
              <a:ext cx="1311049" cy="384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S1-S2</a:t>
              </a:r>
              <a:endParaRPr lang="en-US" dirty="0"/>
            </a:p>
          </p:txBody>
        </p:sp>
        <p:sp>
          <p:nvSpPr>
            <p:cNvPr id="34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5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6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7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S6</a:t>
              </a:r>
              <a:endParaRPr lang="en-US" dirty="0"/>
            </a:p>
          </p:txBody>
        </p:sp>
        <p:sp>
          <p:nvSpPr>
            <p:cNvPr id="38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S7</a:t>
              </a:r>
              <a:endParaRPr lang="en-US" dirty="0"/>
            </a:p>
          </p:txBody>
        </p:sp>
        <p:sp>
          <p:nvSpPr>
            <p:cNvPr id="39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S8</a:t>
              </a:r>
              <a:endParaRPr lang="en-US" dirty="0"/>
            </a:p>
          </p:txBody>
        </p:sp>
        <p:sp>
          <p:nvSpPr>
            <p:cNvPr id="40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S9</a:t>
              </a:r>
              <a:endParaRPr lang="en-US" dirty="0"/>
            </a:p>
          </p:txBody>
        </p:sp>
        <p:sp>
          <p:nvSpPr>
            <p:cNvPr id="41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S10</a:t>
              </a:r>
              <a:endParaRPr lang="en-US" dirty="0"/>
            </a:p>
          </p:txBody>
        </p:sp>
        <p:sp>
          <p:nvSpPr>
            <p:cNvPr id="42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43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44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48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1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2" name="Straight Arrow Connector 48"/>
            <p:cNvCxnSpPr>
              <a:stCxn id="37" idx="2"/>
              <a:endCxn id="38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0"/>
            <p:cNvCxnSpPr>
              <a:stCxn id="36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6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7"/>
            <p:cNvCxnSpPr>
              <a:endCxn id="34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0"/>
          <p:cNvSpPr/>
          <p:nvPr/>
        </p:nvSpPr>
        <p:spPr>
          <a:xfrm>
            <a:off x="406198" y="5188074"/>
            <a:ext cx="5305174" cy="33855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T2 </a:t>
            </a:r>
            <a:r>
              <a:rPr lang="en-US" sz="1600" dirty="0" smtClean="0"/>
              <a:t>- </a:t>
            </a:r>
            <a:r>
              <a:rPr lang="en-US" sz="1600" dirty="0" smtClean="0">
                <a:sym typeface="Wingdings" panose="05000000000000000000" pitchFamily="2" charset="2"/>
              </a:rPr>
              <a:t>Inputs: (Count = 6, Length = </a:t>
            </a:r>
            <a:r>
              <a:rPr lang="en-US" sz="1600" dirty="0" smtClean="0">
                <a:sym typeface="Wingdings" panose="05000000000000000000" pitchFamily="2" charset="2"/>
              </a:rPr>
              <a:t>10)    Outputs</a:t>
            </a:r>
            <a:r>
              <a:rPr lang="en-US" sz="1600" dirty="0" smtClean="0">
                <a:sym typeface="Wingdings" panose="05000000000000000000" pitchFamily="2" charset="2"/>
              </a:rPr>
              <a:t>: Length = 60 </a:t>
            </a:r>
          </a:p>
        </p:txBody>
      </p:sp>
      <p:sp>
        <p:nvSpPr>
          <p:cNvPr id="68" name="Rectangle 60"/>
          <p:cNvSpPr/>
          <p:nvPr/>
        </p:nvSpPr>
        <p:spPr>
          <a:xfrm>
            <a:off x="395757" y="5671425"/>
            <a:ext cx="5852643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T3 </a:t>
            </a:r>
            <a:r>
              <a:rPr lang="en-US" dirty="0" smtClean="0">
                <a:sym typeface="Wingdings" panose="05000000000000000000" pitchFamily="2" charset="2"/>
              </a:rPr>
              <a:t>- Inputs: (Count = 6, Length = 100)	Outputs: Length = 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7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716</Words>
  <Application>Microsoft Office PowerPoint</Application>
  <PresentationFormat>全屏显示(4:3)</PresentationFormat>
  <Paragraphs>225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Times New Roman</vt:lpstr>
      <vt:lpstr>Wingdings</vt:lpstr>
      <vt:lpstr>Office Theme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F218</cp:lastModifiedBy>
  <cp:revision>190</cp:revision>
  <dcterms:created xsi:type="dcterms:W3CDTF">2014-06-09T00:46:10Z</dcterms:created>
  <dcterms:modified xsi:type="dcterms:W3CDTF">2014-08-18T06:14:26Z</dcterms:modified>
</cp:coreProperties>
</file>