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5" r:id="rId4"/>
    <p:sldId id="283" r:id="rId5"/>
    <p:sldId id="284" r:id="rId6"/>
    <p:sldId id="287" r:id="rId7"/>
    <p:sldId id="285" r:id="rId8"/>
    <p:sldId id="288" r:id="rId9"/>
    <p:sldId id="289" r:id="rId10"/>
    <p:sldId id="291" r:id="rId11"/>
    <p:sldId id="290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9" autoAdjust="0"/>
    <p:restoredTop sz="86753" autoAdjust="0"/>
  </p:normalViewPr>
  <p:slideViewPr>
    <p:cSldViewPr>
      <p:cViewPr varScale="1">
        <p:scale>
          <a:sx n="97" d="100"/>
          <a:sy n="97" d="100"/>
        </p:scale>
        <p:origin x="3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 smtClean="0"/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8/20/2014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66560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#3 – Software White-box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222" y="1737300"/>
            <a:ext cx="80660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#4 – Software Condition-Based Testing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65284" y="495963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Condition-Based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1816169" y="919147"/>
            <a:ext cx="5878936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Condition-Based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28151" y="1545479"/>
            <a:ext cx="3002241" cy="4442055"/>
            <a:chOff x="5241757" y="636400"/>
            <a:chExt cx="3597445" cy="5688200"/>
          </a:xfrm>
        </p:grpSpPr>
        <p:sp>
          <p:nvSpPr>
            <p:cNvPr id="24" name="Oval 23"/>
            <p:cNvSpPr/>
            <p:nvPr/>
          </p:nvSpPr>
          <p:spPr>
            <a:xfrm>
              <a:off x="7383476" y="636400"/>
              <a:ext cx="1095301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6043"/>
              <a:ext cx="1311049" cy="384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S1-S2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S6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S7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S8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S9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S10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49" name="Straight Arrow Connector 48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69345"/>
              </p:ext>
            </p:extLst>
          </p:nvPr>
        </p:nvGraphicFramePr>
        <p:xfrm>
          <a:off x="674686" y="2249341"/>
          <a:ext cx="465931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3"/>
                <a:gridCol w="1524000"/>
                <a:gridCol w="1066800"/>
                <a:gridCol w="914401"/>
              </a:tblGrid>
              <a:tr h="4938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Predicate</a:t>
                      </a:r>
                      <a:r>
                        <a:rPr lang="en-US" sz="1600" baseline="0" dirty="0" smtClean="0"/>
                        <a:t>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Possible Outcome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</a:t>
                      </a:r>
                      <a:endParaRPr lang="en-US" sz="1600" dirty="0"/>
                    </a:p>
                  </a:txBody>
                  <a:tcPr/>
                </a:tc>
              </a:tr>
              <a:tr h="2195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 &lt; 6 and Length&lt;200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P1,</a:t>
                      </a:r>
                      <a:r>
                        <a:rPr lang="en-US" sz="1600" baseline="0" dirty="0" smtClean="0"/>
                        <a:t> P2</a:t>
                      </a:r>
                      <a:endParaRPr lang="en-US" sz="1600" dirty="0"/>
                    </a:p>
                  </a:txBody>
                  <a:tcPr/>
                </a:tc>
              </a:tr>
              <a:tr h="18905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860" y="1545480"/>
            <a:ext cx="471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 #4: Create  a T/F Table</a:t>
            </a:r>
            <a:r>
              <a:rPr lang="en-US" b="1" dirty="0"/>
              <a:t> </a:t>
            </a:r>
            <a:r>
              <a:rPr lang="en-US" b="1" dirty="0" smtClean="0"/>
              <a:t>for each compound condition </a:t>
            </a:r>
            <a:endParaRPr lang="en-US" b="1" dirty="0"/>
          </a:p>
        </p:txBody>
      </p:sp>
      <p:sp>
        <p:nvSpPr>
          <p:cNvPr id="65" name="Text Box 53"/>
          <p:cNvSpPr txBox="1">
            <a:spLocks noChangeArrowheads="1"/>
          </p:cNvSpPr>
          <p:nvPr/>
        </p:nvSpPr>
        <p:spPr bwMode="auto">
          <a:xfrm>
            <a:off x="1357085" y="3757005"/>
            <a:ext cx="3973731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A: Count &lt; 6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   B: Length &lt; 200</a:t>
            </a:r>
            <a:r>
              <a:rPr lang="en-US" altLang="en-US" sz="1400" dirty="0"/>
              <a:t>	</a:t>
            </a:r>
            <a:r>
              <a:rPr lang="en-US" altLang="en-US" sz="1400" dirty="0" smtClean="0"/>
              <a:t>C: A AND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TRUE</a:t>
            </a:r>
            <a:r>
              <a:rPr lang="en-US" altLang="en-US" sz="1400" dirty="0"/>
              <a:t>	</a:t>
            </a:r>
            <a:r>
              <a:rPr lang="en-US" altLang="en-US" sz="1400" dirty="0" smtClean="0"/>
              <a:t>	TRUE</a:t>
            </a:r>
            <a:r>
              <a:rPr lang="en-US" altLang="en-US" sz="1400" dirty="0"/>
              <a:t>	</a:t>
            </a:r>
            <a:r>
              <a:rPr lang="en-US" altLang="en-US" sz="1400" dirty="0" smtClean="0"/>
              <a:t>TRUE</a:t>
            </a: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</a:t>
            </a:r>
            <a:r>
              <a:rPr lang="en-US" altLang="en-US" sz="1400" dirty="0" smtClean="0"/>
              <a:t>	TRUE</a:t>
            </a:r>
            <a:r>
              <a:rPr lang="en-US" altLang="en-US" sz="1400" dirty="0"/>
              <a:t>	</a:t>
            </a:r>
            <a:r>
              <a:rPr lang="en-US" altLang="en-US" sz="1400" dirty="0" smtClean="0"/>
              <a:t>FALSE</a:t>
            </a: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</a:t>
            </a:r>
            <a:r>
              <a:rPr lang="en-US" altLang="en-US" sz="1400" dirty="0" smtClean="0"/>
              <a:t>	FALSE</a:t>
            </a:r>
            <a:r>
              <a:rPr lang="en-US" altLang="en-US" sz="1400" dirty="0"/>
              <a:t>	</a:t>
            </a:r>
            <a:r>
              <a:rPr lang="en-US" altLang="en-US" sz="1400" dirty="0" smtClean="0"/>
              <a:t>FALSE</a:t>
            </a: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</a:t>
            </a:r>
            <a:r>
              <a:rPr lang="en-US" altLang="en-US" sz="1400" dirty="0" smtClean="0"/>
              <a:t>	FALSE</a:t>
            </a:r>
            <a:r>
              <a:rPr lang="en-US" altLang="en-US" sz="1400" dirty="0"/>
              <a:t>	</a:t>
            </a:r>
            <a:r>
              <a:rPr lang="en-US" altLang="en-US" sz="1400" dirty="0" smtClean="0"/>
              <a:t>FALSE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317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7342" y="495963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Condition-Based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1774724" y="934950"/>
            <a:ext cx="61722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</a:t>
            </a:r>
            <a:r>
              <a:rPr lang="en-US" sz="2400" b="1" dirty="0" smtClean="0">
                <a:solidFill>
                  <a:schemeClr val="tx2"/>
                </a:solidFill>
              </a:rPr>
              <a:t>Condition-based </a:t>
            </a:r>
            <a:r>
              <a:rPr lang="en-US" sz="2400" b="1" dirty="0" smtClean="0">
                <a:solidFill>
                  <a:schemeClr val="tx2"/>
                </a:solidFill>
              </a:rPr>
              <a:t>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136" y="1524000"/>
            <a:ext cx="766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 #5: Create a set of tests for each</a:t>
            </a:r>
            <a:r>
              <a:rPr lang="en-US" b="1" dirty="0"/>
              <a:t> </a:t>
            </a:r>
            <a:r>
              <a:rPr lang="en-US" b="1" dirty="0" smtClean="0"/>
              <a:t> predicate with component conditions.</a:t>
            </a:r>
          </a:p>
          <a:p>
            <a:r>
              <a:rPr lang="en-US" b="1" dirty="0" smtClean="0"/>
              <a:t>Each test case covers one entry of the corresponding T/F Table.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82754"/>
              </p:ext>
            </p:extLst>
          </p:nvPr>
        </p:nvGraphicFramePr>
        <p:xfrm>
          <a:off x="682800" y="2225040"/>
          <a:ext cx="76992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99"/>
                <a:gridCol w="533400"/>
                <a:gridCol w="914400"/>
                <a:gridCol w="1143000"/>
                <a:gridCol w="914400"/>
                <a:gridCol w="1157152"/>
                <a:gridCol w="1036981"/>
                <a:gridCol w="123486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Branch</a:t>
                      </a:r>
                    </a:p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A:</a:t>
                      </a:r>
                    </a:p>
                    <a:p>
                      <a:r>
                        <a:rPr lang="en-US" sz="1400" dirty="0" smtClean="0"/>
                        <a:t>Count</a:t>
                      </a:r>
                      <a:r>
                        <a:rPr lang="en-US" sz="1400" baseline="0" dirty="0" smtClean="0"/>
                        <a:t> &lt;6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B:</a:t>
                      </a:r>
                    </a:p>
                    <a:p>
                      <a:r>
                        <a:rPr lang="en-US" sz="1400" dirty="0" smtClean="0"/>
                        <a:t>Length &lt;200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C: A and 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Expected</a:t>
                      </a:r>
                    </a:p>
                    <a:p>
                      <a:r>
                        <a:rPr lang="en-US" sz="1400" dirty="0" smtClean="0"/>
                        <a:t>Outputs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r>
                        <a:rPr lang="en-US" sz="1400" baseline="0" dirty="0" smtClean="0"/>
                        <a:t> = 7</a:t>
                      </a:r>
                    </a:p>
                    <a:p>
                      <a:r>
                        <a:rPr lang="en-US" sz="1400" dirty="0" smtClean="0"/>
                        <a:t>Length</a:t>
                      </a:r>
                      <a:r>
                        <a:rPr lang="en-US" sz="1400" baseline="0" dirty="0" smtClean="0"/>
                        <a:t> = 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 = 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 = 5</a:t>
                      </a:r>
                    </a:p>
                    <a:p>
                      <a:r>
                        <a:rPr lang="en-US" sz="1400" dirty="0" smtClean="0"/>
                        <a:t>Length</a:t>
                      </a:r>
                      <a:r>
                        <a:rPr lang="en-US" sz="1400" baseline="0" dirty="0" smtClean="0"/>
                        <a:t> = 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r>
                        <a:rPr lang="en-US" sz="1400" baseline="0" dirty="0" smtClean="0"/>
                        <a:t> = 60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 = 5</a:t>
                      </a:r>
                    </a:p>
                    <a:p>
                      <a:r>
                        <a:rPr lang="en-US" sz="1400" dirty="0" smtClean="0"/>
                        <a:t>Length = 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 = 50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 = 7</a:t>
                      </a:r>
                    </a:p>
                    <a:p>
                      <a:r>
                        <a:rPr lang="en-US" sz="1400" dirty="0" smtClean="0"/>
                        <a:t>Length</a:t>
                      </a:r>
                      <a:r>
                        <a:rPr lang="en-US" sz="1400" baseline="0" dirty="0" smtClean="0"/>
                        <a:t> = 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r>
                        <a:rPr lang="en-US" sz="1400" baseline="0" dirty="0" smtClean="0"/>
                        <a:t> =200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2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" y="5357196"/>
            <a:ext cx="141861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1502" y="487746"/>
            <a:ext cx="630974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Conduction-Based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95500" y="1036100"/>
            <a:ext cx="586740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Condition-Based Testing Coverage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1746" y="2414553"/>
            <a:ext cx="5669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each predicate node in  a program flow graph.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each branch link (or edge) in a program flow graph.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each combinational case in a compound Boolean condition of each predicate node in a program flow graph.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47685" y="4766846"/>
            <a:ext cx="5805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can not assure the statement coverage (or known as node coverage) in a program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5707" y="1905000"/>
            <a:ext cx="517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has been covered by Condition-Based Testing?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62201" y="4289862"/>
            <a:ext cx="555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has not been covered by Condition-Based Testing?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39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Condition-Based Testing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1905000" y="1143000"/>
            <a:ext cx="6513949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What Is Condition-Based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1905001" y="3530004"/>
            <a:ext cx="65901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A Condition-Based Testing Example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1917117" y="4368204"/>
            <a:ext cx="65780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Condition-Based Testing Coverage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1917116" y="1963271"/>
            <a:ext cx="6565915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Why Is Condition-Based Testing Important?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1905000" y="2743200"/>
            <a:ext cx="65780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How to Conduct Condition-Based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20" grpId="0" animBg="1"/>
      <p:bldP spid="22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195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#4:  Software Condition-Based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4"/>
          <p:cNvSpPr/>
          <p:nvPr/>
        </p:nvSpPr>
        <p:spPr>
          <a:xfrm>
            <a:off x="2088356" y="986350"/>
            <a:ext cx="588168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What Is Condition-Based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676401" y="1676400"/>
            <a:ext cx="670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i="0" dirty="0" smtClean="0"/>
              <a:t>Definition</a:t>
            </a:r>
            <a:r>
              <a:rPr lang="en-US" altLang="en-US" sz="1800" i="0" dirty="0" smtClean="0"/>
              <a:t>: Condition-based testing is one program-based software testing </a:t>
            </a:r>
            <a:r>
              <a:rPr lang="en-US" altLang="en-US" sz="1800" dirty="0" smtClean="0"/>
              <a:t>strategy in which engineers focus on compound Boolean conditions in predicate nodes.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Its major testing focuses are </a:t>
            </a:r>
            <a:r>
              <a:rPr lang="en-US" altLang="en-US" sz="1800" i="0" dirty="0" smtClean="0"/>
              <a:t>incorrect logics and implementations </a:t>
            </a:r>
            <a:r>
              <a:rPr lang="en-US" altLang="en-US" sz="1800" i="0" dirty="0"/>
              <a:t>in </a:t>
            </a:r>
            <a:r>
              <a:rPr lang="en-US" altLang="en-US" sz="1800" i="0" dirty="0" smtClean="0"/>
              <a:t>complex Boolean expressions </a:t>
            </a:r>
            <a:r>
              <a:rPr lang="en-US" altLang="en-US" sz="1800" dirty="0" smtClean="0"/>
              <a:t>for predicate nodes</a:t>
            </a:r>
            <a:r>
              <a:rPr lang="en-US" altLang="en-US" sz="1800" i="0" dirty="0" smtClean="0"/>
              <a:t>. They include:</a:t>
            </a:r>
            <a:endParaRPr lang="en-US" altLang="en-US" sz="18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/>
              <a:t>		- Boolean variable errors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/>
              <a:t>		- Boolean parenthesis errors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/>
              <a:t>		- Boolean operator errors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/>
              <a:t>		- Relational operator errors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/>
              <a:t>		- Arithmetic expression </a:t>
            </a:r>
            <a:r>
              <a:rPr lang="en-US" altLang="en-US" sz="1800" i="0" dirty="0" smtClean="0"/>
              <a:t>errors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 smtClean="0"/>
              <a:t>Test model:	Program flow graph model</a:t>
            </a:r>
            <a:endParaRPr lang="en-US" altLang="en-US" sz="1800" i="0" dirty="0"/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87944" y="489083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Condition-Based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087944" y="1018100"/>
            <a:ext cx="588251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Why Do We Need Condition-Based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752601" y="1676400"/>
            <a:ext cx="65531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 smtClean="0"/>
              <a:t>-    Software programs consist of many logic decisions (in Boolean expressions). Some of them implemented with compound Boolean Conditions.</a:t>
            </a:r>
          </a:p>
          <a:p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 smtClean="0"/>
              <a:t>-    Many incorrect implementations of compound Boolean conditions lead to software decision errors</a:t>
            </a:r>
          </a:p>
          <a:p>
            <a:pPr marL="285750" indent="-285750">
              <a:buFontTx/>
              <a:buChar char="-"/>
            </a:pPr>
            <a:endParaRPr lang="en-US" altLang="en-US" sz="1800" dirty="0" smtClean="0"/>
          </a:p>
          <a:p>
            <a:pPr marL="285750" indent="-285750">
              <a:buFontTx/>
              <a:buChar char="-"/>
            </a:pPr>
            <a:r>
              <a:rPr lang="en-US" altLang="en-US" sz="1800" dirty="0" smtClean="0"/>
              <a:t>The program code coverage is not enough to reach to the decision coverage (or the branch coverage)</a:t>
            </a:r>
          </a:p>
          <a:p>
            <a:pPr marL="285750" indent="-285750">
              <a:buFontTx/>
              <a:buChar char="-"/>
            </a:pPr>
            <a:endParaRPr lang="en-US" altLang="en-US" sz="1800" dirty="0" smtClean="0"/>
          </a:p>
          <a:p>
            <a:pPr marL="285750" indent="-285750">
              <a:buFontTx/>
              <a:buChar char="-"/>
            </a:pPr>
            <a:r>
              <a:rPr lang="en-US" altLang="en-US" sz="1800" dirty="0" smtClean="0"/>
              <a:t>Software branch testing can’t assure the adequate test coverage for each combined Boolean conditions and its outcomes for a predicate node in a program flow graph.</a:t>
            </a:r>
          </a:p>
        </p:txBody>
      </p:sp>
    </p:spTree>
    <p:extLst>
      <p:ext uri="{BB962C8B-B14F-4D97-AF65-F5344CB8AC3E}">
        <p14:creationId xmlns:p14="http://schemas.microsoft.com/office/powerpoint/2010/main" val="17479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1505" y="457200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Condition-Based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1" y="937984"/>
            <a:ext cx="68580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How to Conduct Software Condition-Based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671586" y="1408245"/>
            <a:ext cx="686281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 smtClean="0"/>
              <a:t>Step #1:  Come out a program flow graph as a test model for a given program (i.e. a function in C++/Java).</a:t>
            </a:r>
          </a:p>
        </p:txBody>
      </p:sp>
      <p:sp>
        <p:nvSpPr>
          <p:cNvPr id="23" name="Rectangle 1031"/>
          <p:cNvSpPr>
            <a:spLocks noChangeArrowheads="1"/>
          </p:cNvSpPr>
          <p:nvPr/>
        </p:nvSpPr>
        <p:spPr bwMode="auto">
          <a:xfrm>
            <a:off x="1667418" y="2331323"/>
            <a:ext cx="6931893" cy="74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 smtClean="0"/>
              <a:t>Step #2:  Identify predicate nodes with a compound Boolean condition in a program flow graph. Identify an independent path for each predicate node and related branches.</a:t>
            </a:r>
          </a:p>
        </p:txBody>
      </p:sp>
      <p:sp>
        <p:nvSpPr>
          <p:cNvPr id="30" name="Rectangle 1031"/>
          <p:cNvSpPr>
            <a:spLocks noChangeArrowheads="1"/>
          </p:cNvSpPr>
          <p:nvPr/>
        </p:nvSpPr>
        <p:spPr bwMode="auto">
          <a:xfrm>
            <a:off x="1730022" y="3177825"/>
            <a:ext cx="653521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 smtClean="0"/>
              <a:t>Step #3:  Create a T/F condition table  for each compound Boolean condition, including all of possible outcomes with diverse combinational inputs.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495800" y="4191000"/>
            <a:ext cx="3555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53"/>
          <p:cNvSpPr txBox="1">
            <a:spLocks noChangeArrowheads="1"/>
          </p:cNvSpPr>
          <p:nvPr/>
        </p:nvSpPr>
        <p:spPr bwMode="auto">
          <a:xfrm>
            <a:off x="4498532" y="3841746"/>
            <a:ext cx="3555393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	B	</a:t>
            </a:r>
            <a:r>
              <a:rPr lang="en-US" altLang="en-US" sz="1400" dirty="0" smtClean="0"/>
              <a:t>C        A AND B </a:t>
            </a:r>
            <a:r>
              <a:rPr lang="en-US" altLang="en-US" sz="1400" dirty="0"/>
              <a:t>or 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TRUE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TRUE	FALSE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FALSE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FALSE	FALSE	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TRUE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TRUE	FALSE	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FALSE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FALSE	FALSE	FALSE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1" y="4488597"/>
            <a:ext cx="243784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/>
              <a:t>A compound condition: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A AND B </a:t>
            </a:r>
            <a:r>
              <a:rPr lang="en-US" altLang="en-US" dirty="0"/>
              <a:t>or C</a:t>
            </a:r>
          </a:p>
        </p:txBody>
      </p:sp>
    </p:spTree>
    <p:extLst>
      <p:ext uri="{BB962C8B-B14F-4D97-AF65-F5344CB8AC3E}">
        <p14:creationId xmlns:p14="http://schemas.microsoft.com/office/powerpoint/2010/main" val="4067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3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57200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70887" y="986173"/>
            <a:ext cx="564000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How to Conduct Software Branch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031"/>
          <p:cNvSpPr>
            <a:spLocks noChangeArrowheads="1"/>
          </p:cNvSpPr>
          <p:nvPr/>
        </p:nvSpPr>
        <p:spPr bwMode="auto">
          <a:xfrm>
            <a:off x="2277750" y="5334000"/>
            <a:ext cx="6019800" cy="55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 smtClean="0"/>
              <a:t>Step #5:  Find test data and expected test result for this path.</a:t>
            </a:r>
          </a:p>
          <a:p>
            <a:r>
              <a:rPr lang="en-US" altLang="en-US" sz="1600" dirty="0" smtClean="0"/>
              <a:t>Continue Step #4 until covering the rest of condition table entries.</a:t>
            </a:r>
          </a:p>
        </p:txBody>
      </p:sp>
      <p:sp>
        <p:nvSpPr>
          <p:cNvPr id="35" name="Rectangle 1031"/>
          <p:cNvSpPr>
            <a:spLocks noChangeArrowheads="1"/>
          </p:cNvSpPr>
          <p:nvPr/>
        </p:nvSpPr>
        <p:spPr bwMode="auto">
          <a:xfrm>
            <a:off x="2264743" y="4393574"/>
            <a:ext cx="634585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 smtClean="0"/>
              <a:t>Step #4:  Identify one independent executable path to cover one target predicate node and its branch to cover one condition table entry.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54930" y="1824358"/>
            <a:ext cx="3914708" cy="2472645"/>
            <a:chOff x="1905000" y="1902112"/>
            <a:chExt cx="5318874" cy="3633311"/>
          </a:xfrm>
        </p:grpSpPr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1905000" y="3684588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1981199" y="3711576"/>
              <a:ext cx="536220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A?</a:t>
              </a: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2971800" y="30480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3048000" y="3074988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B?</a:t>
              </a:r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048000" y="44196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3124200" y="4446588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B?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4103688" y="25146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4179888" y="2541589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C?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4103688" y="33528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4179888" y="3379787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C?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4103688" y="41910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4179888" y="4217988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C?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4103688" y="5056188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4179888" y="5083175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C?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V="1">
              <a:off x="2362200" y="3379788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2362200" y="4065588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3505200" y="4827588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flipV="1">
              <a:off x="3581400" y="4370388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3505200" y="3303588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flipV="1">
              <a:off x="3505200" y="2770188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4586880" y="2655888"/>
              <a:ext cx="1828801" cy="609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29"/>
            <p:cNvSpPr>
              <a:spLocks noChangeArrowheads="1"/>
            </p:cNvSpPr>
            <p:nvPr/>
          </p:nvSpPr>
          <p:spPr bwMode="auto">
            <a:xfrm>
              <a:off x="6172201" y="3276600"/>
              <a:ext cx="1051672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217543" y="3276600"/>
              <a:ext cx="96098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60" name="Oval 31"/>
            <p:cNvSpPr>
              <a:spLocks noChangeArrowheads="1"/>
            </p:cNvSpPr>
            <p:nvPr/>
          </p:nvSpPr>
          <p:spPr bwMode="auto">
            <a:xfrm>
              <a:off x="6172199" y="4267201"/>
              <a:ext cx="1051673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6248399" y="4294188"/>
              <a:ext cx="975475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4572001" y="3505199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>
              <a:off x="4572000" y="4370388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V="1">
              <a:off x="4572000" y="4446588"/>
              <a:ext cx="1676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>
              <a:off x="4572000" y="3608388"/>
              <a:ext cx="1676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37"/>
            <p:cNvSpPr>
              <a:spLocks noChangeShapeType="1"/>
            </p:cNvSpPr>
            <p:nvPr/>
          </p:nvSpPr>
          <p:spPr bwMode="auto">
            <a:xfrm flipV="1">
              <a:off x="4572000" y="3608388"/>
              <a:ext cx="1600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38"/>
            <p:cNvSpPr>
              <a:spLocks noChangeShapeType="1"/>
            </p:cNvSpPr>
            <p:nvPr/>
          </p:nvSpPr>
          <p:spPr bwMode="auto">
            <a:xfrm flipV="1">
              <a:off x="4572000" y="3684588"/>
              <a:ext cx="16002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39"/>
            <p:cNvSpPr>
              <a:spLocks noChangeShapeType="1"/>
            </p:cNvSpPr>
            <p:nvPr/>
          </p:nvSpPr>
          <p:spPr bwMode="auto">
            <a:xfrm>
              <a:off x="4572000" y="2846388"/>
              <a:ext cx="1676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40"/>
            <p:cNvSpPr txBox="1">
              <a:spLocks noChangeArrowheads="1"/>
            </p:cNvSpPr>
            <p:nvPr/>
          </p:nvSpPr>
          <p:spPr bwMode="auto">
            <a:xfrm>
              <a:off x="2362200" y="3148712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2514601" y="4294188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1" name="Text Box 42"/>
            <p:cNvSpPr txBox="1">
              <a:spLocks noChangeArrowheads="1"/>
            </p:cNvSpPr>
            <p:nvPr/>
          </p:nvSpPr>
          <p:spPr bwMode="auto">
            <a:xfrm>
              <a:off x="5087393" y="2456438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2" name="Text Box 43"/>
            <p:cNvSpPr txBox="1">
              <a:spLocks noChangeArrowheads="1"/>
            </p:cNvSpPr>
            <p:nvPr/>
          </p:nvSpPr>
          <p:spPr bwMode="auto">
            <a:xfrm>
              <a:off x="3489688" y="2572517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3" name="Text Box 44"/>
            <p:cNvSpPr txBox="1">
              <a:spLocks noChangeArrowheads="1"/>
            </p:cNvSpPr>
            <p:nvPr/>
          </p:nvSpPr>
          <p:spPr bwMode="auto">
            <a:xfrm>
              <a:off x="3527763" y="4070540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4448868" y="3814952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011193" y="3157843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4279900" y="4751388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7" name="Text Box 48"/>
            <p:cNvSpPr txBox="1">
              <a:spLocks noChangeArrowheads="1"/>
            </p:cNvSpPr>
            <p:nvPr/>
          </p:nvSpPr>
          <p:spPr bwMode="auto">
            <a:xfrm>
              <a:off x="4724400" y="5056188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4571999" y="2922589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9" name="Text Box 50"/>
            <p:cNvSpPr txBox="1">
              <a:spLocks noChangeArrowheads="1"/>
            </p:cNvSpPr>
            <p:nvPr/>
          </p:nvSpPr>
          <p:spPr bwMode="auto">
            <a:xfrm>
              <a:off x="3462162" y="4977511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0" name="Text Box 51"/>
            <p:cNvSpPr txBox="1">
              <a:spLocks noChangeArrowheads="1"/>
            </p:cNvSpPr>
            <p:nvPr/>
          </p:nvSpPr>
          <p:spPr bwMode="auto">
            <a:xfrm>
              <a:off x="4724400" y="4370388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1" name="Text Box 52"/>
            <p:cNvSpPr txBox="1">
              <a:spLocks noChangeArrowheads="1"/>
            </p:cNvSpPr>
            <p:nvPr/>
          </p:nvSpPr>
          <p:spPr bwMode="auto">
            <a:xfrm>
              <a:off x="3505200" y="3303589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2" name="Text Box 53"/>
            <p:cNvSpPr txBox="1">
              <a:spLocks noChangeArrowheads="1"/>
            </p:cNvSpPr>
            <p:nvPr/>
          </p:nvSpPr>
          <p:spPr bwMode="auto">
            <a:xfrm>
              <a:off x="5179130" y="3505199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3" name="Text Box 1035"/>
            <p:cNvSpPr txBox="1">
              <a:spLocks noChangeArrowheads="1"/>
            </p:cNvSpPr>
            <p:nvPr/>
          </p:nvSpPr>
          <p:spPr bwMode="auto">
            <a:xfrm>
              <a:off x="2142264" y="1902112"/>
              <a:ext cx="4762480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 smtClean="0">
                  <a:cs typeface="Times New Roman" panose="02020603050405020304" pitchFamily="18" charset="0"/>
                </a:rPr>
                <a:t>A Compound Condition</a:t>
              </a:r>
              <a:r>
                <a:rPr lang="en-US" altLang="en-US" sz="1400" dirty="0">
                  <a:cs typeface="Times New Roman" panose="02020603050405020304" pitchFamily="18" charset="0"/>
                </a:rPr>
                <a:t>:  (  A AND B Or C )</a:t>
              </a:r>
            </a:p>
          </p:txBody>
        </p:sp>
      </p:grpSp>
      <p:sp>
        <p:nvSpPr>
          <p:cNvPr id="84" name="Text Box 53"/>
          <p:cNvSpPr txBox="1">
            <a:spLocks noChangeArrowheads="1"/>
          </p:cNvSpPr>
          <p:nvPr/>
        </p:nvSpPr>
        <p:spPr bwMode="auto">
          <a:xfrm>
            <a:off x="625799" y="1827807"/>
            <a:ext cx="3555393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	B	</a:t>
            </a:r>
            <a:r>
              <a:rPr lang="en-US" altLang="en-US" sz="1400" dirty="0" smtClean="0"/>
              <a:t>C               A&amp;B </a:t>
            </a:r>
            <a:r>
              <a:rPr lang="en-US" altLang="en-US" sz="1400" dirty="0"/>
              <a:t>or 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TRUE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TRUE	FALSE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FALSE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FALSE	FALSE	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TRUE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TRUE	FALSE	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FALSE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FALSE	FALSE	FALSE</a:t>
            </a:r>
          </a:p>
        </p:txBody>
      </p:sp>
    </p:spTree>
    <p:extLst>
      <p:ext uri="{BB962C8B-B14F-4D97-AF65-F5344CB8AC3E}">
        <p14:creationId xmlns:p14="http://schemas.microsoft.com/office/powerpoint/2010/main" val="28764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Condition-Based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815796" y="919147"/>
            <a:ext cx="619298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</a:t>
            </a:r>
            <a:r>
              <a:rPr lang="en-US" sz="2400" b="1" dirty="0" smtClean="0">
                <a:solidFill>
                  <a:schemeClr val="tx2"/>
                </a:solidFill>
              </a:rPr>
              <a:t> Condition-Based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294" y="1925235"/>
            <a:ext cx="41383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/*  Condition </a:t>
            </a:r>
            <a:r>
              <a:rPr lang="en-US" sz="1600" dirty="0"/>
              <a:t>Testing </a:t>
            </a:r>
            <a:r>
              <a:rPr lang="en-US" sz="1600" dirty="0" smtClean="0"/>
              <a:t>Example*/</a:t>
            </a:r>
          </a:p>
          <a:p>
            <a:r>
              <a:rPr lang="en-US" sz="1600" dirty="0" smtClean="0"/>
              <a:t>S1    READ </a:t>
            </a:r>
            <a:r>
              <a:rPr lang="en-US" sz="1600" dirty="0"/>
              <a:t>Length;</a:t>
            </a:r>
          </a:p>
          <a:p>
            <a:r>
              <a:rPr lang="en-US" sz="1600" dirty="0" smtClean="0"/>
              <a:t>S2    READ </a:t>
            </a:r>
            <a:r>
              <a:rPr lang="en-US" sz="1600" dirty="0"/>
              <a:t>Count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 smtClean="0"/>
              <a:t>S3   </a:t>
            </a:r>
            <a:r>
              <a:rPr lang="en-US" sz="1600" dirty="0" smtClean="0">
                <a:solidFill>
                  <a:srgbClr val="FF0000"/>
                </a:solidFill>
              </a:rPr>
              <a:t>WHILE </a:t>
            </a:r>
            <a:r>
              <a:rPr lang="en-US" sz="1600" dirty="0">
                <a:solidFill>
                  <a:srgbClr val="FF0000"/>
                </a:solidFill>
              </a:rPr>
              <a:t>(Count </a:t>
            </a:r>
            <a:r>
              <a:rPr lang="en-US" sz="1600" dirty="0" smtClean="0">
                <a:solidFill>
                  <a:srgbClr val="FF0000"/>
                </a:solidFill>
              </a:rPr>
              <a:t>&lt; 6)AND (Length &lt;200) LOOP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S4            </a:t>
            </a:r>
            <a:r>
              <a:rPr lang="en-US" sz="1600" dirty="0"/>
              <a:t>IF (Length </a:t>
            </a:r>
            <a:r>
              <a:rPr lang="en-US" sz="1600" dirty="0" smtClean="0"/>
              <a:t>&gt; </a:t>
            </a:r>
            <a:r>
              <a:rPr lang="en-US" sz="1600" dirty="0"/>
              <a:t>100) THEN</a:t>
            </a:r>
          </a:p>
          <a:p>
            <a:r>
              <a:rPr lang="en-US" sz="1600" dirty="0" smtClean="0"/>
              <a:t>S5                </a:t>
            </a:r>
            <a:r>
              <a:rPr lang="en-US" sz="1600" dirty="0"/>
              <a:t>Length = Length - 2;</a:t>
            </a:r>
          </a:p>
          <a:p>
            <a:r>
              <a:rPr lang="en-US" sz="1600" dirty="0" smtClean="0"/>
              <a:t>S6            </a:t>
            </a:r>
            <a:r>
              <a:rPr lang="en-US" sz="1600" dirty="0"/>
              <a:t>ELSE</a:t>
            </a:r>
          </a:p>
          <a:p>
            <a:r>
              <a:rPr lang="en-US" sz="1600" dirty="0" smtClean="0"/>
              <a:t>S7               </a:t>
            </a:r>
            <a:r>
              <a:rPr lang="en-US" sz="1600" dirty="0"/>
              <a:t>Length = Count * Length;</a:t>
            </a:r>
          </a:p>
          <a:p>
            <a:r>
              <a:rPr lang="en-US" sz="1600" dirty="0" smtClean="0"/>
              <a:t>S8            </a:t>
            </a:r>
            <a:r>
              <a:rPr lang="en-US" sz="1600" dirty="0"/>
              <a:t>END </a:t>
            </a:r>
            <a:r>
              <a:rPr lang="en-US" sz="1600" dirty="0" smtClean="0"/>
              <a:t>IF</a:t>
            </a:r>
            <a:endParaRPr lang="en-US" sz="1600" dirty="0"/>
          </a:p>
          <a:p>
            <a:r>
              <a:rPr lang="en-US" sz="1600" dirty="0" smtClean="0"/>
              <a:t>S9       Count </a:t>
            </a:r>
            <a:r>
              <a:rPr lang="en-US" sz="1600" dirty="0"/>
              <a:t>= Count + 1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 smtClean="0"/>
              <a:t>S10   END LOOP;</a:t>
            </a:r>
            <a:endParaRPr lang="en-US" sz="1600" dirty="0"/>
          </a:p>
          <a:p>
            <a:r>
              <a:rPr lang="en-US" sz="1600" dirty="0" smtClean="0"/>
              <a:t>S11   PRINT </a:t>
            </a:r>
            <a:r>
              <a:rPr lang="en-US" sz="1600" dirty="0"/>
              <a:t>Length;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309591" y="1822548"/>
            <a:ext cx="3442295" cy="4144179"/>
            <a:chOff x="5490410" y="636400"/>
            <a:chExt cx="3348792" cy="5688200"/>
          </a:xfrm>
        </p:grpSpPr>
        <p:sp>
          <p:nvSpPr>
            <p:cNvPr id="8" name="Oval 7"/>
            <p:cNvSpPr/>
            <p:nvPr/>
          </p:nvSpPr>
          <p:spPr>
            <a:xfrm>
              <a:off x="7383476" y="636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941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S1-S2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S6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S7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S8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S9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S10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1" name="Straight Arrow Connector 50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Straight Arrow Connector 2072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Arrow Connector 2075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5490410" y="2089267"/>
              <a:ext cx="986591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7162800" y="5658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5490410" y="3242692"/>
              <a:ext cx="0" cy="118693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490410" y="4429626"/>
              <a:ext cx="1443790" cy="15139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949429" y="1576904"/>
            <a:ext cx="369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 #1: Create Program Flow Graph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09020" y="1822548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predicate node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00265" y="2191880"/>
            <a:ext cx="344306" cy="3328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132443" y="2139591"/>
            <a:ext cx="621286" cy="556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Condition-Based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ounded Rectangle 4"/>
          <p:cNvSpPr/>
          <p:nvPr/>
        </p:nvSpPr>
        <p:spPr>
          <a:xfrm>
            <a:off x="1780254" y="914884"/>
            <a:ext cx="588168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Condition-Based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5175" y="3064443"/>
            <a:ext cx="30604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Compound Boolean Condition: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(Count &lt; 6)AND </a:t>
            </a:r>
            <a:r>
              <a:rPr lang="en-US" sz="1600" dirty="0">
                <a:solidFill>
                  <a:srgbClr val="FF0000"/>
                </a:solidFill>
              </a:rPr>
              <a:t>(Length &lt;200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----------------------------------------------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en-US" sz="1600" dirty="0"/>
              <a:t>A= (Count &lt; 6) 	</a:t>
            </a:r>
            <a:endParaRPr lang="en-US" altLang="en-US" sz="1600" dirty="0" smtClean="0"/>
          </a:p>
          <a:p>
            <a:r>
              <a:rPr lang="en-US" altLang="en-US" sz="1600" dirty="0" smtClean="0"/>
              <a:t>B</a:t>
            </a:r>
            <a:r>
              <a:rPr lang="en-US" altLang="en-US" sz="1600" dirty="0"/>
              <a:t>= (Length &lt; 200)     </a:t>
            </a:r>
            <a:endParaRPr lang="en-US" altLang="en-US" sz="1600" dirty="0" smtClean="0"/>
          </a:p>
          <a:p>
            <a:r>
              <a:rPr lang="en-US" altLang="en-US" sz="1600" dirty="0" smtClean="0"/>
              <a:t>C</a:t>
            </a:r>
            <a:r>
              <a:rPr lang="en-US" altLang="en-US" sz="1600" dirty="0"/>
              <a:t>= (</a:t>
            </a:r>
            <a:r>
              <a:rPr lang="en-US" altLang="en-US" sz="1600" dirty="0" smtClean="0"/>
              <a:t>Count &lt; 6) AND (Length &lt;200)</a:t>
            </a:r>
            <a:endParaRPr lang="en-US" sz="16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4887796" y="1553123"/>
            <a:ext cx="3348792" cy="4341050"/>
            <a:chOff x="5490410" y="636400"/>
            <a:chExt cx="3348792" cy="5688200"/>
          </a:xfrm>
        </p:grpSpPr>
        <p:sp>
          <p:nvSpPr>
            <p:cNvPr id="131" name="Oval 130"/>
            <p:cNvSpPr/>
            <p:nvPr/>
          </p:nvSpPr>
          <p:spPr>
            <a:xfrm>
              <a:off x="7383476" y="636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7504187" y="129941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S1-S2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S6</a:t>
              </a:r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S7</a:t>
              </a: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S8</a:t>
              </a: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S9</a:t>
              </a:r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S10</a:t>
              </a:r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S11</a:t>
              </a: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150" name="Straight Arrow Connector 149"/>
            <p:cNvCxnSpPr>
              <a:stCxn id="136" idx="2"/>
              <a:endCxn id="137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35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33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5490410" y="2089267"/>
              <a:ext cx="986591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7162800" y="5658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490410" y="3242692"/>
              <a:ext cx="0" cy="118693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5490410" y="4429626"/>
              <a:ext cx="1443790" cy="15139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19191" y="1698507"/>
            <a:ext cx="45386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/>
              <a:t>Step #2:  </a:t>
            </a:r>
            <a:r>
              <a:rPr lang="en-US" altLang="en-US" sz="1600" dirty="0"/>
              <a:t>Identify predicate nodes with a compound Boolean condition in a program flow graph. </a:t>
            </a:r>
            <a:endParaRPr lang="en-US" altLang="en-US" sz="1600" dirty="0" smtClean="0"/>
          </a:p>
          <a:p>
            <a:endParaRPr lang="en-US" altLang="en-US" sz="1600" dirty="0" smtClean="0"/>
          </a:p>
          <a:p>
            <a:r>
              <a:rPr lang="en-US" altLang="en-US" sz="1600" dirty="0" smtClean="0"/>
              <a:t>Identify </a:t>
            </a:r>
            <a:r>
              <a:rPr lang="en-US" altLang="en-US" sz="1600" dirty="0"/>
              <a:t>an independent path for each predicate node and related branches.</a:t>
            </a:r>
          </a:p>
        </p:txBody>
      </p:sp>
    </p:spTree>
    <p:extLst>
      <p:ext uri="{BB962C8B-B14F-4D97-AF65-F5344CB8AC3E}">
        <p14:creationId xmlns:p14="http://schemas.microsoft.com/office/powerpoint/2010/main" val="15610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58537" y="457200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Condition-Based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1600202" y="906225"/>
            <a:ext cx="5726536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Software Condition-Based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28151" y="1617467"/>
            <a:ext cx="3002241" cy="4370068"/>
            <a:chOff x="5241757" y="636400"/>
            <a:chExt cx="3597445" cy="5688200"/>
          </a:xfrm>
        </p:grpSpPr>
        <p:sp>
          <p:nvSpPr>
            <p:cNvPr id="24" name="Oval 23"/>
            <p:cNvSpPr/>
            <p:nvPr/>
          </p:nvSpPr>
          <p:spPr>
            <a:xfrm>
              <a:off x="7383476" y="636400"/>
              <a:ext cx="1095301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6043"/>
              <a:ext cx="1311049" cy="384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S1-S2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S6</a:t>
              </a:r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S7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S8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S9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S10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49" name="Straight Arrow Connector 48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01771"/>
              </p:ext>
            </p:extLst>
          </p:nvPr>
        </p:nvGraphicFramePr>
        <p:xfrm>
          <a:off x="674686" y="2249341"/>
          <a:ext cx="465931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3"/>
                <a:gridCol w="1524000"/>
                <a:gridCol w="1066800"/>
                <a:gridCol w="914401"/>
              </a:tblGrid>
              <a:tr h="4938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Predicate</a:t>
                      </a:r>
                      <a:r>
                        <a:rPr lang="en-US" sz="1600" baseline="0" dirty="0" smtClean="0"/>
                        <a:t>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Possible Outcome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Path</a:t>
                      </a:r>
                      <a:endParaRPr lang="en-US" sz="1600" dirty="0"/>
                    </a:p>
                  </a:txBody>
                  <a:tcPr/>
                </a:tc>
              </a:tr>
              <a:tr h="2195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 &lt;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6 and</a:t>
                      </a:r>
                    </a:p>
                    <a:p>
                      <a:r>
                        <a:rPr lang="en-US" sz="1600" dirty="0" smtClean="0"/>
                        <a:t>Length&lt;200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P1, P2</a:t>
                      </a:r>
                      <a:endParaRPr lang="en-US" sz="1600" dirty="0"/>
                    </a:p>
                  </a:txBody>
                  <a:tcPr/>
                </a:tc>
              </a:tr>
              <a:tr h="18905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860" y="1545480"/>
            <a:ext cx="517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 #3: Create one Independent Path </a:t>
            </a:r>
          </a:p>
          <a:p>
            <a:r>
              <a:rPr lang="en-US" b="1" dirty="0" smtClean="0"/>
              <a:t>for each predicate node with compound conditions. 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714166" y="3931323"/>
            <a:ext cx="4619834" cy="92333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P1: Start</a:t>
            </a:r>
            <a:r>
              <a:rPr lang="en-US" dirty="0" smtClean="0">
                <a:sym typeface="Wingdings" panose="05000000000000000000" pitchFamily="2" charset="2"/>
              </a:rPr>
              <a:t>S1-S2S3S11End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P2: StartS1-S2S3S4S5S8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S9S10S3S11End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37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949</Words>
  <Application>Microsoft Office PowerPoint</Application>
  <PresentationFormat>全屏显示(4:3)</PresentationFormat>
  <Paragraphs>300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F218</cp:lastModifiedBy>
  <cp:revision>203</cp:revision>
  <dcterms:created xsi:type="dcterms:W3CDTF">2014-06-09T00:46:10Z</dcterms:created>
  <dcterms:modified xsi:type="dcterms:W3CDTF">2014-08-20T09:15:05Z</dcterms:modified>
</cp:coreProperties>
</file>