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87" r:id="rId4"/>
    <p:sldId id="257" r:id="rId5"/>
    <p:sldId id="258" r:id="rId6"/>
    <p:sldId id="272" r:id="rId7"/>
    <p:sldId id="273" r:id="rId8"/>
    <p:sldId id="274" r:id="rId9"/>
    <p:sldId id="283" r:id="rId10"/>
    <p:sldId id="281" r:id="rId11"/>
    <p:sldId id="285" r:id="rId12"/>
    <p:sldId id="284" r:id="rId13"/>
    <p:sldId id="286" r:id="rId14"/>
    <p:sldId id="260" r:id="rId15"/>
    <p:sldId id="278" r:id="rId16"/>
    <p:sldId id="263" r:id="rId17"/>
    <p:sldId id="268" r:id="rId18"/>
    <p:sldId id="264" r:id="rId19"/>
    <p:sldId id="265" r:id="rId20"/>
    <p:sldId id="270" r:id="rId21"/>
    <p:sldId id="277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A2A788-9843-49C0-A1E0-237C558A6451}" type="datetimeFigureOut">
              <a:rPr lang="ru-RU" smtClean="0"/>
              <a:pPr/>
              <a:t>27.02.2016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digit-recogniz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econd-annual-data-science-bowl/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vectus.com/careers/vacancies/data-scientist/" TargetMode="External"/><Relationship Id="rId2" Type="http://schemas.openxmlformats.org/officeDocument/2006/relationships/hyperlink" Target="https://yandex.ru/jobs/vacancies/dev/res_dm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-users.com/" TargetMode="External"/><Relationship Id="rId4" Type="http://schemas.openxmlformats.org/officeDocument/2006/relationships/hyperlink" Target="http://www.biostat.washington.edu/about/careers/employment/postdo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on.ru/specials/data-economics/articles/learning_to_cou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moex/blog/256747/" TargetMode="External"/><Relationship Id="rId2" Type="http://schemas.openxmlformats.org/officeDocument/2006/relationships/hyperlink" Target="http://mlclass.ru/vash-personalnyj-kurs-po-big-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ciencecentral.com/profiles/blogs/66-job-interview-questions-for-data-scientists" TargetMode="External"/><Relationship Id="rId4" Type="http://schemas.openxmlformats.org/officeDocument/2006/relationships/hyperlink" Target="https://slon.ru/specials/data-econom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akdd-cup-2014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Технологии обработки и анализа больших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Трек кафедры интеллектуальных технологий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На входе: изображения с рукописными цифрами</a:t>
            </a:r>
            <a:r>
              <a:rPr lang="en-US" dirty="0" smtClean="0"/>
              <a:t>; </a:t>
            </a:r>
            <a:r>
              <a:rPr lang="ru-RU" dirty="0" smtClean="0"/>
              <a:t>имеется тренировочный набор данных</a:t>
            </a:r>
          </a:p>
          <a:p>
            <a:r>
              <a:rPr lang="ru-RU" dirty="0" smtClean="0"/>
              <a:t>На выходе: распознанные цифры</a:t>
            </a:r>
          </a:p>
          <a:p>
            <a:r>
              <a:rPr lang="ru-RU" dirty="0" smtClean="0"/>
              <a:t>Эффект: автоматизация труда, сокращение издержек</a:t>
            </a:r>
          </a:p>
          <a:p>
            <a:r>
              <a:rPr lang="ru-RU" dirty="0" smtClean="0"/>
              <a:t>Пример данных: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www.kaggle.com/c/digit-recognizer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распознавание рукописного текста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09" y="2900428"/>
            <a:ext cx="5352381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входе: МРТ-фотографии сердца</a:t>
            </a:r>
            <a:r>
              <a:rPr lang="en-US" dirty="0" smtClean="0"/>
              <a:t>; </a:t>
            </a:r>
            <a:r>
              <a:rPr lang="ru-RU" dirty="0"/>
              <a:t>имеется тренировочный набор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На выходе: объем левого желудочка до и после сердечного сокращения</a:t>
            </a:r>
          </a:p>
          <a:p>
            <a:r>
              <a:rPr lang="ru-RU" dirty="0" smtClean="0"/>
              <a:t>Эффект: диагностика нарушений сердечной деятельности на ранних стадиях</a:t>
            </a:r>
          </a:p>
          <a:p>
            <a:r>
              <a:rPr lang="ru-RU" dirty="0" smtClean="0"/>
              <a:t>Пример данных: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www.kaggle.com/c/second-annual-data-science-bowl/data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Пример: кардиология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входе: строка запроса от пользователя</a:t>
            </a:r>
          </a:p>
          <a:p>
            <a:r>
              <a:rPr lang="ru-RU" dirty="0" smtClean="0"/>
              <a:t>На выходе: список </a:t>
            </a:r>
            <a:r>
              <a:rPr lang="en-US" dirty="0" smtClean="0"/>
              <a:t>web-</a:t>
            </a:r>
            <a:r>
              <a:rPr lang="ru-RU" dirty="0" smtClean="0"/>
              <a:t>страниц, на которых содержится требуемая информация</a:t>
            </a:r>
          </a:p>
          <a:p>
            <a:r>
              <a:rPr lang="ru-RU" dirty="0" smtClean="0"/>
              <a:t>Эффект: невиданная ранее скорость поиска информации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Search Engines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Некоторые актуальные вакансии:</a:t>
            </a:r>
          </a:p>
          <a:p>
            <a:r>
              <a:rPr lang="ru-RU" dirty="0" smtClean="0"/>
              <a:t>Прикладной исследователь</a:t>
            </a:r>
            <a:r>
              <a:rPr lang="en-US" dirty="0" smtClean="0"/>
              <a:t> </a:t>
            </a:r>
            <a:r>
              <a:rPr lang="ru-RU" dirty="0" smtClean="0"/>
              <a:t>(Москва)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://yandex.ru/jobs/vacancies/dev/res_dmir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Data Scientist</a:t>
            </a:r>
            <a:r>
              <a:rPr lang="ru-RU" dirty="0" smtClean="0"/>
              <a:t> (Казань)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://provectus.com/careers/vacancies/data-scientist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Postdoc in Biostatistics (U Washington, USA)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/>
              <a:t>(</a:t>
            </a:r>
            <a:r>
              <a:rPr lang="en-US" sz="1700" dirty="0" smtClean="0"/>
              <a:t>H1B-</a:t>
            </a:r>
            <a:r>
              <a:rPr lang="ru-RU" sz="1700" dirty="0" smtClean="0"/>
              <a:t>виза под эту работу – вне квот)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www.biostat.washington.edu/about/careers/employment/postdoc</a:t>
            </a:r>
            <a:endParaRPr lang="ru-RU" dirty="0" smtClean="0"/>
          </a:p>
          <a:p>
            <a:r>
              <a:rPr lang="ru-RU" dirty="0" smtClean="0"/>
              <a:t>Кафедра </a:t>
            </a:r>
            <a:r>
              <a:rPr lang="ru-RU" dirty="0"/>
              <a:t>интеллектуальных технологий поиска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ru-RU" dirty="0" smtClean="0"/>
              <a:t>Много вакансий: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://www.r-users.com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Карьерные перспективы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«Сайт </a:t>
            </a:r>
            <a:r>
              <a:rPr lang="ru-RU" dirty="0" err="1"/>
              <a:t>Glassdoor</a:t>
            </a:r>
            <a:r>
              <a:rPr lang="ru-RU" dirty="0"/>
              <a:t> показывает, что средняя зарплата </a:t>
            </a:r>
            <a:r>
              <a:rPr lang="ru-RU" dirty="0" smtClean="0"/>
              <a:t>специалиста </a:t>
            </a:r>
            <a:r>
              <a:rPr lang="ru-RU" dirty="0"/>
              <a:t>по анализу данных в США достигла почти $119 </a:t>
            </a:r>
            <a:r>
              <a:rPr lang="ru-RU" dirty="0" smtClean="0"/>
              <a:t>000, </a:t>
            </a:r>
            <a:r>
              <a:rPr lang="ru-RU" dirty="0"/>
              <a:t>тогда как средняя зарплата программиста — $64 500</a:t>
            </a:r>
            <a:r>
              <a:rPr lang="ru-RU" dirty="0" smtClean="0"/>
              <a:t>. </a:t>
            </a:r>
            <a:r>
              <a:rPr lang="ru-RU" dirty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dirty="0">
                <a:hlinkClick r:id="rId2"/>
              </a:rPr>
              <a:t>https://slon.ru/specials/data-economics/articles/learning_to_count</a:t>
            </a:r>
            <a:r>
              <a:rPr lang="en-US" sz="1800" dirty="0" smtClean="0">
                <a:hlinkClick r:id="rId2"/>
              </a:rPr>
              <a:t>/</a:t>
            </a:r>
            <a:endParaRPr lang="ru-RU" sz="2000" dirty="0" smtClean="0"/>
          </a:p>
          <a:p>
            <a:r>
              <a:rPr lang="ru-RU" dirty="0" smtClean="0"/>
              <a:t>В России и других странах тенденции схожие</a:t>
            </a:r>
            <a:endParaRPr lang="en-US" dirty="0" smtClean="0"/>
          </a:p>
          <a:p>
            <a:r>
              <a:rPr lang="ru-RU" dirty="0" smtClean="0"/>
              <a:t>Мелким шрифтом: Порог </a:t>
            </a:r>
            <a:r>
              <a:rPr lang="ru-RU" dirty="0"/>
              <a:t>вхождения в анализ данных выше, чем в «просто» </a:t>
            </a:r>
            <a:r>
              <a:rPr lang="ru-RU" dirty="0" smtClean="0"/>
              <a:t>программирование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Карьерные перспективы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97448"/>
              </p:ext>
            </p:extLst>
          </p:nvPr>
        </p:nvGraphicFramePr>
        <p:xfrm>
          <a:off x="871538" y="2674938"/>
          <a:ext cx="740886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82"/>
                <a:gridCol w="622868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Дисциплины</a:t>
                      </a:r>
                      <a:r>
                        <a:rPr lang="ru-RU" baseline="0" dirty="0" smtClean="0"/>
                        <a:t> трека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r>
                        <a:rPr lang="en-US" baseline="0" dirty="0" smtClean="0"/>
                        <a:t> (1 </a:t>
                      </a:r>
                      <a:r>
                        <a:rPr lang="ru-RU" baseline="0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 </a:t>
                      </a:r>
                      <a:r>
                        <a:rPr lang="ru-RU" dirty="0" smtClean="0"/>
                        <a:t>Введение в анализ </a:t>
                      </a:r>
                      <a:r>
                        <a:rPr lang="ru-RU" dirty="0" smtClean="0"/>
                        <a:t>данных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 </a:t>
                      </a:r>
                      <a:r>
                        <a:rPr lang="ru-RU" baseline="0" dirty="0" smtClean="0"/>
                        <a:t>Прикладная статистика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Технологии </a:t>
                      </a:r>
                      <a:r>
                        <a:rPr lang="en-US" dirty="0" smtClean="0"/>
                        <a:t>Big Data (</a:t>
                      </a: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, Spark)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Предсказательная аналитика</a:t>
                      </a:r>
                    </a:p>
                    <a:p>
                      <a:r>
                        <a:rPr lang="ru-RU" dirty="0" smtClean="0"/>
                        <a:t>5. Машинное обучение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 Облачная инфраструктура</a:t>
                      </a:r>
                      <a:r>
                        <a:rPr lang="ru-RU" baseline="0" dirty="0" smtClean="0"/>
                        <a:t> и сервисы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7. Автоматизированная обработка текста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 Основы информационного поиска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9. Представление результатов анализа данных</a:t>
                      </a:r>
                      <a:endParaRPr lang="ru-RU" dirty="0"/>
                    </a:p>
                  </a:txBody>
                  <a:tcPr marL="82321" marR="82321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 «</a:t>
            </a:r>
            <a:r>
              <a:rPr lang="ru-RU" dirty="0" smtClean="0"/>
              <a:t>Технологии </a:t>
            </a:r>
            <a:r>
              <a:rPr lang="ru-RU" dirty="0"/>
              <a:t>обработки и анализа больших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22735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Обзорный курс</a:t>
            </a:r>
            <a:endParaRPr lang="en-US" dirty="0" smtClean="0"/>
          </a:p>
          <a:p>
            <a:r>
              <a:rPr lang="ru-RU" dirty="0" smtClean="0"/>
              <a:t>Задачи анализа данных, возможности анализа данных, </a:t>
            </a:r>
            <a:r>
              <a:rPr lang="en-US" dirty="0" smtClean="0"/>
              <a:t>business value </a:t>
            </a:r>
            <a:r>
              <a:rPr lang="ru-RU" dirty="0" smtClean="0"/>
              <a:t>анализа данных</a:t>
            </a:r>
          </a:p>
          <a:p>
            <a:r>
              <a:rPr lang="ru-RU" dirty="0" smtClean="0"/>
              <a:t>Источники открытых данных</a:t>
            </a:r>
            <a:br>
              <a:rPr lang="ru-RU" dirty="0" smtClean="0"/>
            </a:br>
            <a:r>
              <a:rPr lang="ru-RU" dirty="0" smtClean="0"/>
              <a:t>(в </a:t>
            </a:r>
            <a:r>
              <a:rPr lang="ru-RU" dirty="0" err="1" smtClean="0"/>
              <a:t>т.ч</a:t>
            </a:r>
            <a:r>
              <a:rPr lang="ru-RU" dirty="0" smtClean="0"/>
              <a:t>. работа </a:t>
            </a:r>
            <a:r>
              <a:rPr lang="en-US" dirty="0" smtClean="0"/>
              <a:t>API </a:t>
            </a:r>
            <a:r>
              <a:rPr lang="ru-RU" dirty="0" smtClean="0"/>
              <a:t>различных систем)</a:t>
            </a:r>
          </a:p>
          <a:p>
            <a:r>
              <a:rPr lang="ru-RU" dirty="0" smtClean="0"/>
              <a:t>Язык </a:t>
            </a:r>
            <a:r>
              <a:rPr lang="en-US" dirty="0" smtClean="0"/>
              <a:t>Python </a:t>
            </a:r>
            <a:r>
              <a:rPr lang="ru-RU" dirty="0" smtClean="0"/>
              <a:t>и специализированные библиотеки</a:t>
            </a:r>
          </a:p>
          <a:p>
            <a:r>
              <a:rPr lang="ru-RU" dirty="0" smtClean="0"/>
              <a:t>Практика: небольшой пошаговый проект, от получения данных из открытого источника до представления результатов анализа в виде, понятном неспециалисту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</a:t>
            </a:r>
            <a:r>
              <a:rPr lang="ru-RU" dirty="0" smtClean="0"/>
              <a:t>Введение в анализ </a:t>
            </a:r>
            <a:r>
              <a:rPr lang="ru-RU" dirty="0" smtClean="0"/>
              <a:t>данных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II </a:t>
            </a:r>
            <a:r>
              <a:rPr lang="ru-RU" dirty="0" smtClean="0"/>
              <a:t>курс, 1 семестр)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7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Идет параллельно общему курсу «Математическая статистика»</a:t>
            </a:r>
          </a:p>
          <a:p>
            <a:r>
              <a:rPr lang="ru-RU" dirty="0" smtClean="0"/>
              <a:t>Изучаем те же понятия, что и в общем курсе мат. статистики: гистограммы, оценка параметров, доверительные интервалы, корреляция…</a:t>
            </a:r>
          </a:p>
          <a:p>
            <a:r>
              <a:rPr lang="ru-RU" dirty="0" smtClean="0"/>
              <a:t>…но не в теории и на бумаге, а с точки зрения обработки на компьютере (специализированные библиотеки </a:t>
            </a:r>
            <a:r>
              <a:rPr lang="en-US" dirty="0" smtClean="0"/>
              <a:t>Java, Python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Поможет в сдаче общей «Мат. статистики»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Прикладная </a:t>
            </a:r>
            <a:r>
              <a:rPr lang="ru-RU" dirty="0"/>
              <a:t>статистика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II </a:t>
            </a:r>
            <a:r>
              <a:rPr lang="ru-RU" dirty="0" smtClean="0"/>
              <a:t>курс, 2 семестр)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675467"/>
            <a:ext cx="4309533" cy="3450696"/>
          </a:xfrm>
        </p:spPr>
        <p:txBody>
          <a:bodyPr/>
          <a:lstStyle/>
          <a:p>
            <a:r>
              <a:rPr lang="ru-RU" dirty="0" smtClean="0"/>
              <a:t>Принципы работы с большими данными</a:t>
            </a:r>
            <a:endParaRPr lang="en-US" dirty="0" smtClean="0"/>
          </a:p>
          <a:p>
            <a:r>
              <a:rPr lang="ru-RU" dirty="0"/>
              <a:t>Работа на вычислительном кластере</a:t>
            </a:r>
            <a:endParaRPr lang="ru-RU" dirty="0" smtClean="0"/>
          </a:p>
          <a:p>
            <a:r>
              <a:rPr lang="en-US" dirty="0" err="1" smtClean="0"/>
              <a:t>Hadoop</a:t>
            </a:r>
            <a:endParaRPr lang="ru-RU" dirty="0" smtClean="0"/>
          </a:p>
          <a:p>
            <a:r>
              <a:rPr lang="en-US" dirty="0" smtClean="0"/>
              <a:t>Apache Spark</a:t>
            </a:r>
            <a:endParaRPr lang="ru-RU" dirty="0" smtClean="0"/>
          </a:p>
          <a:p>
            <a:r>
              <a:rPr lang="en-US" dirty="0" smtClean="0"/>
              <a:t>Apache Ignite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ru-RU" dirty="0" smtClean="0"/>
              <a:t>. </a:t>
            </a:r>
            <a:r>
              <a:rPr lang="ru-RU" dirty="0" smtClean="0"/>
              <a:t>Технологии </a:t>
            </a:r>
            <a:r>
              <a:rPr lang="en-US" dirty="0"/>
              <a:t>Big </a:t>
            </a:r>
            <a:r>
              <a:rPr lang="en-US" dirty="0" smtClean="0"/>
              <a:t>Data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(II </a:t>
            </a:r>
            <a:r>
              <a:rPr lang="ru-RU" dirty="0" smtClean="0"/>
              <a:t>курс, 2 семестр)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3784099" cy="13517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01" y="4136524"/>
            <a:ext cx="3561898" cy="11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 построения прогностических моделей на основе имеющихся данных</a:t>
            </a:r>
          </a:p>
          <a:p>
            <a:r>
              <a:rPr lang="ru-RU" dirty="0" smtClean="0"/>
              <a:t>Не углубляемся в теорию</a:t>
            </a:r>
          </a:p>
          <a:p>
            <a:r>
              <a:rPr lang="ru-RU" dirty="0" smtClean="0"/>
              <a:t>Фокус – на постановках задач и интерпретации результатов</a:t>
            </a:r>
          </a:p>
          <a:p>
            <a:r>
              <a:rPr lang="ru-RU" dirty="0"/>
              <a:t>О</a:t>
            </a:r>
            <a:r>
              <a:rPr lang="ru-RU" dirty="0" smtClean="0"/>
              <a:t>бучение на примерах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4. </a:t>
            </a:r>
            <a:r>
              <a:rPr lang="ru-RU" sz="3600" dirty="0"/>
              <a:t>Предсказательная аналитика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5. Машинное обучение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995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97253"/>
              </p:ext>
            </p:extLst>
          </p:nvPr>
        </p:nvGraphicFramePr>
        <p:xfrm>
          <a:off x="871538" y="2674938"/>
          <a:ext cx="740886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82"/>
                <a:gridCol w="622868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Дисциплины</a:t>
                      </a:r>
                      <a:r>
                        <a:rPr lang="ru-RU" baseline="0" dirty="0" smtClean="0"/>
                        <a:t> трека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r>
                        <a:rPr lang="en-US" baseline="0" dirty="0" smtClean="0"/>
                        <a:t> (1 </a:t>
                      </a:r>
                      <a:r>
                        <a:rPr lang="ru-RU" baseline="0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 </a:t>
                      </a:r>
                      <a:r>
                        <a:rPr lang="ru-RU" dirty="0" smtClean="0"/>
                        <a:t>Введение в анализ </a:t>
                      </a:r>
                      <a:r>
                        <a:rPr lang="ru-RU" dirty="0" smtClean="0"/>
                        <a:t>данных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Прикладная </a:t>
                      </a:r>
                      <a:r>
                        <a:rPr lang="ru-RU" baseline="0" dirty="0" smtClean="0"/>
                        <a:t>статистика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. Технологии </a:t>
                      </a:r>
                      <a:r>
                        <a:rPr lang="en-US" dirty="0" smtClean="0"/>
                        <a:t>Big Data (</a:t>
                      </a: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, Spark)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Предсказательная аналитика</a:t>
                      </a:r>
                    </a:p>
                    <a:p>
                      <a:r>
                        <a:rPr lang="ru-RU" dirty="0" smtClean="0"/>
                        <a:t>5. Машинное обучение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 Облачная инфраструктура</a:t>
                      </a:r>
                      <a:r>
                        <a:rPr lang="ru-RU" baseline="0" dirty="0" smtClean="0"/>
                        <a:t> и сервисы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7. Автоматизированная обработка текста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 Основы информационного поиска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9. Представление результатов анализа данных</a:t>
                      </a:r>
                      <a:endParaRPr lang="ru-RU" dirty="0"/>
                    </a:p>
                  </a:txBody>
                  <a:tcPr marL="82321" marR="82321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 «</a:t>
            </a:r>
            <a:r>
              <a:rPr lang="ru-RU" dirty="0" smtClean="0"/>
              <a:t>Технологии </a:t>
            </a:r>
            <a:r>
              <a:rPr lang="ru-RU" dirty="0"/>
              <a:t>обработки и анализа больших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23949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анализа данных для работы с текстами на естественных языках (английский, русский)</a:t>
            </a:r>
            <a:endParaRPr lang="en-US" dirty="0" smtClean="0"/>
          </a:p>
          <a:p>
            <a:r>
              <a:rPr lang="ru-RU" dirty="0" smtClean="0"/>
              <a:t>Основы </a:t>
            </a:r>
            <a:r>
              <a:rPr lang="ru-RU" dirty="0"/>
              <a:t>обработки естественных языков (</a:t>
            </a:r>
            <a:r>
              <a:rPr lang="en-US" dirty="0"/>
              <a:t>Natural Language Processing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Методы</a:t>
            </a:r>
            <a:r>
              <a:rPr lang="ru-RU" dirty="0"/>
              <a:t>, </a:t>
            </a:r>
            <a:r>
              <a:rPr lang="ru-RU" dirty="0" smtClean="0"/>
              <a:t>используемые в </a:t>
            </a:r>
            <a:r>
              <a:rPr lang="en-US" dirty="0" smtClean="0"/>
              <a:t>search engines </a:t>
            </a:r>
            <a:r>
              <a:rPr lang="ru-RU" dirty="0" smtClean="0"/>
              <a:t>и сходных системах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7. Автоматизированная </a:t>
            </a:r>
            <a:r>
              <a:rPr lang="ru-RU" sz="3600" dirty="0"/>
              <a:t>обработка </a:t>
            </a:r>
            <a:r>
              <a:rPr lang="ru-RU" sz="3600" dirty="0" smtClean="0"/>
              <a:t>текста</a:t>
            </a:r>
            <a:br>
              <a:rPr lang="ru-RU" sz="3600" dirty="0" smtClean="0"/>
            </a:br>
            <a:r>
              <a:rPr lang="ru-RU" sz="3600" dirty="0" smtClean="0"/>
              <a:t>8. Основы информационного поиска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778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Потенциальные клиенты не разбираются в анализе данных (что естественно)</a:t>
            </a:r>
          </a:p>
          <a:p>
            <a:r>
              <a:rPr lang="ru-RU" dirty="0" smtClean="0"/>
              <a:t>Результаты необходимо представить в виде, доступном для понимания неспециалистами</a:t>
            </a:r>
            <a:endParaRPr lang="en-US" dirty="0" smtClean="0"/>
          </a:p>
          <a:p>
            <a:r>
              <a:rPr lang="ru-RU" dirty="0" smtClean="0"/>
              <a:t>Более того, от нас ожидают, что мы сами предложим, что можно сделать</a:t>
            </a:r>
            <a:r>
              <a:rPr lang="en-US" dirty="0" smtClean="0"/>
              <a:t> </a:t>
            </a:r>
            <a:r>
              <a:rPr lang="ru-RU" dirty="0" smtClean="0"/>
              <a:t>с данными</a:t>
            </a:r>
          </a:p>
          <a:p>
            <a:r>
              <a:rPr lang="ru-RU" dirty="0" smtClean="0"/>
              <a:t>Выгоды для заказчика тоже должны просчитать мы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9. </a:t>
            </a:r>
            <a:r>
              <a:rPr lang="ru-RU" sz="3600" dirty="0"/>
              <a:t>Представление результатов анализа </a:t>
            </a:r>
            <a:r>
              <a:rPr lang="ru-RU" sz="3600" dirty="0" smtClean="0"/>
              <a:t>данных (</a:t>
            </a:r>
            <a:r>
              <a:rPr lang="en-US" sz="3600" dirty="0" smtClean="0"/>
              <a:t>IV </a:t>
            </a:r>
            <a:r>
              <a:rPr lang="ru-RU" sz="3600" dirty="0" smtClean="0"/>
              <a:t>курс, 1 семестр)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73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Хороший «ликбез» по </a:t>
            </a:r>
            <a:r>
              <a:rPr lang="en-US" dirty="0" smtClean="0"/>
              <a:t>Big Data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http://mlclass.ru/vash-personalnyj-kurs-po-big-data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Аналитический обзор рынка </a:t>
            </a:r>
            <a:r>
              <a:rPr lang="en-US" dirty="0" smtClean="0"/>
              <a:t>Big Data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://habrahabr.ru/company/moex/blog/256747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dirty="0" smtClean="0"/>
              <a:t>Экономика данных: как большие данные меняют мир, какие неожиданные открытия удалось совершить с помощью больших данных.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://slon.ru/specials/data-economics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/>
              <a:t>66 job interview questions for data </a:t>
            </a:r>
            <a:r>
              <a:rPr lang="en-US" dirty="0" smtClean="0"/>
              <a:t>scientists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www.datasciencecentral.com/profiles/blogs/66-job-interview-questions-for-data-scientists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00116"/>
              </p:ext>
            </p:extLst>
          </p:nvPr>
        </p:nvGraphicFramePr>
        <p:xfrm>
          <a:off x="871538" y="2674938"/>
          <a:ext cx="740886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182"/>
                <a:gridCol w="622868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Обязательные дисциплины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r>
                        <a:rPr lang="en-US" baseline="0" dirty="0" smtClean="0"/>
                        <a:t> (1 </a:t>
                      </a:r>
                      <a:r>
                        <a:rPr lang="ru-RU" baseline="0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Теория вероятностей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Математическая статистика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Базы данных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Параллельное программирование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Интеллектуальные информационные системы</a:t>
                      </a:r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Дисциплины трека «Технологии обработки и анализа больших данных» сами помогут освоить и успешно сдать эти обязательные дисциплины.</a:t>
                      </a:r>
                      <a:endParaRPr lang="ru-RU" dirty="0"/>
                    </a:p>
                  </a:txBody>
                  <a:tcPr marL="82321" marR="8232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Обязательные дисциплины, важные для успешного освоения трека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7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Данные не помещаются на одном компьютере</a:t>
            </a:r>
          </a:p>
          <a:p>
            <a:r>
              <a:rPr lang="ru-RU" dirty="0" smtClean="0"/>
              <a:t>Данные распределены по нескольким компьютерам, иногда географически удаленным</a:t>
            </a:r>
          </a:p>
          <a:p>
            <a:r>
              <a:rPr lang="ru-RU" dirty="0" smtClean="0"/>
              <a:t>Объем данных в Интернете и в корпоративных хранилищах неуклонно растет</a:t>
            </a:r>
          </a:p>
          <a:p>
            <a:r>
              <a:rPr lang="ru-RU" dirty="0" smtClean="0"/>
              <a:t>Классические методы работы с данными не работают</a:t>
            </a:r>
          </a:p>
          <a:p>
            <a:r>
              <a:rPr lang="ru-RU" dirty="0" smtClean="0"/>
              <a:t>Требуется создание и освоения новых методов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</a:t>
            </a:r>
            <a:r>
              <a:rPr lang="en-US" dirty="0" smtClean="0"/>
              <a:t>Big Data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9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067" y="2675467"/>
            <a:ext cx="7012301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PageRank-</a:t>
            </a:r>
            <a:r>
              <a:rPr lang="ru-RU" dirty="0" smtClean="0"/>
              <a:t>матрица поисковой системы </a:t>
            </a:r>
            <a:r>
              <a:rPr lang="en-US" dirty="0" smtClean="0"/>
              <a:t>Google</a:t>
            </a:r>
          </a:p>
          <a:p>
            <a:r>
              <a:rPr lang="ru-RU" dirty="0" smtClean="0"/>
              <a:t>Размерность матрицы – квадрат количества страниц в Интернете</a:t>
            </a:r>
          </a:p>
          <a:p>
            <a:r>
              <a:rPr lang="ru-RU" dirty="0" smtClean="0"/>
              <a:t>Сколько страниц в интернете?</a:t>
            </a:r>
            <a:r>
              <a:rPr lang="en-US" dirty="0" smtClean="0"/>
              <a:t> </a:t>
            </a:r>
            <a:r>
              <a:rPr lang="ru-RU" dirty="0" smtClean="0"/>
              <a:t>Чему равен квадрат этого числа? Столько байт занимает матрица.</a:t>
            </a:r>
            <a:endParaRPr lang="en-US" dirty="0" smtClean="0"/>
          </a:p>
          <a:p>
            <a:r>
              <a:rPr lang="ru-RU" dirty="0" smtClean="0"/>
              <a:t>Ни на один жесткий диск такая матрица не поместится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«</a:t>
            </a:r>
            <a:r>
              <a:rPr lang="en-US" dirty="0" smtClean="0"/>
              <a:t>Big Data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5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Хранение</a:t>
            </a:r>
          </a:p>
          <a:p>
            <a:r>
              <a:rPr lang="ru-RU" dirty="0" smtClean="0"/>
              <a:t>Передача</a:t>
            </a:r>
          </a:p>
          <a:p>
            <a:r>
              <a:rPr lang="ru-RU" dirty="0" smtClean="0"/>
              <a:t>Резервное копирование</a:t>
            </a:r>
          </a:p>
          <a:p>
            <a:r>
              <a:rPr lang="ru-RU" dirty="0" smtClean="0"/>
              <a:t>Обеспечение целостности</a:t>
            </a:r>
          </a:p>
          <a:p>
            <a:endParaRPr lang="ru-RU" dirty="0"/>
          </a:p>
          <a:p>
            <a:r>
              <a:rPr lang="ru-RU" dirty="0" smtClean="0"/>
              <a:t>Реляционные базы данных? – Не совсем: </a:t>
            </a:r>
            <a:r>
              <a:rPr lang="ru-RU" dirty="0"/>
              <a:t>р</a:t>
            </a:r>
            <a:r>
              <a:rPr lang="ru-RU" dirty="0" smtClean="0"/>
              <a:t>еляционные БД не рассчитаны на распределенные хранилища, требуется несколько другой подход.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больших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2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предположений относительно природы данных</a:t>
            </a:r>
          </a:p>
          <a:p>
            <a:r>
              <a:rPr lang="ru-RU" dirty="0"/>
              <a:t>В</a:t>
            </a:r>
            <a:r>
              <a:rPr lang="ru-RU" dirty="0" smtClean="0"/>
              <a:t>ыявление </a:t>
            </a:r>
            <a:r>
              <a:rPr lang="ru-RU" dirty="0"/>
              <a:t>скрытых </a:t>
            </a:r>
            <a:r>
              <a:rPr lang="ru-RU" dirty="0" smtClean="0"/>
              <a:t>закономерностей в данных</a:t>
            </a:r>
          </a:p>
          <a:p>
            <a:r>
              <a:rPr lang="ru-RU" dirty="0" smtClean="0"/>
              <a:t>Прогнозирование на основе имеющихся данных</a:t>
            </a:r>
          </a:p>
          <a:p>
            <a:r>
              <a:rPr lang="ru-RU" dirty="0" smtClean="0"/>
              <a:t>«У нас есть данные, сделайте с ними что-нибудь!»</a:t>
            </a:r>
          </a:p>
          <a:p>
            <a:endParaRPr lang="ru-RU" dirty="0"/>
          </a:p>
          <a:p>
            <a:r>
              <a:rPr lang="ru-RU" dirty="0" smtClean="0"/>
              <a:t>Мат. статистика и машинное обучение? – Да, но не только.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больших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8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Биология и науки о здоровье</a:t>
            </a:r>
          </a:p>
          <a:p>
            <a:r>
              <a:rPr lang="ru-RU" dirty="0" smtClean="0"/>
              <a:t>«Умная» энергетика</a:t>
            </a:r>
          </a:p>
          <a:p>
            <a:r>
              <a:rPr lang="ru-RU" dirty="0" smtClean="0"/>
              <a:t>Обработка естественных языков</a:t>
            </a:r>
          </a:p>
          <a:p>
            <a:r>
              <a:rPr lang="ru-RU" dirty="0" smtClean="0"/>
              <a:t>Распознавание образов и речи</a:t>
            </a:r>
          </a:p>
          <a:p>
            <a:r>
              <a:rPr lang="ru-RU" dirty="0" smtClean="0"/>
              <a:t>Машиностроение, техобслуживание и ремонт</a:t>
            </a:r>
          </a:p>
          <a:p>
            <a:r>
              <a:rPr lang="ru-RU" dirty="0"/>
              <a:t>Добыча полезных </a:t>
            </a:r>
            <a:r>
              <a:rPr lang="ru-RU" dirty="0" smtClean="0"/>
              <a:t>ископаемых</a:t>
            </a:r>
          </a:p>
          <a:p>
            <a:r>
              <a:rPr lang="ru-RU" dirty="0" smtClean="0"/>
              <a:t>Интеллектуальные транспортные системы</a:t>
            </a:r>
          </a:p>
          <a:p>
            <a:r>
              <a:rPr lang="ru-RU" dirty="0" smtClean="0"/>
              <a:t>Маркетинг</a:t>
            </a:r>
            <a:endParaRPr lang="en-US" dirty="0" smtClean="0"/>
          </a:p>
          <a:p>
            <a:r>
              <a:rPr lang="ru-RU" dirty="0" smtClean="0"/>
              <a:t>Анализ социальных сетей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требуется обработка и анализ больших данных?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2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предсказание времени износа компонент изделия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входе: данные по ремонту компонент по месяцам, данные по отказам компонент по месяцам</a:t>
            </a:r>
          </a:p>
          <a:p>
            <a:r>
              <a:rPr lang="ru-RU" dirty="0" smtClean="0"/>
              <a:t>На выходе: прогноз количества отказов по месяцам в будущем</a:t>
            </a:r>
          </a:p>
          <a:p>
            <a:r>
              <a:rPr lang="ru-RU" dirty="0" smtClean="0"/>
              <a:t>Эффект: производитель может запланировать, сколько </a:t>
            </a:r>
            <a:r>
              <a:rPr lang="ru-RU" dirty="0"/>
              <a:t>запчастей </a:t>
            </a:r>
            <a:r>
              <a:rPr lang="ru-RU" dirty="0" smtClean="0"/>
              <a:t> нужно держать в сервисных центрах, улучшить качество обслуживания (ремонт без ожидания запчастей), </a:t>
            </a:r>
            <a:r>
              <a:rPr lang="ru-RU" dirty="0"/>
              <a:t>уменьшить издержки </a:t>
            </a:r>
            <a:endParaRPr lang="ru-RU" dirty="0" smtClean="0"/>
          </a:p>
          <a:p>
            <a:r>
              <a:rPr lang="ru-RU" dirty="0" smtClean="0"/>
              <a:t>Пример данных: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www.kaggle.com/c/pakdd-cup-2014/data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3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1732</TotalTime>
  <Words>869</Words>
  <Application>Microsoft Office PowerPoint</Application>
  <PresentationFormat>Экран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Волна</vt:lpstr>
      <vt:lpstr>Технологии обработки и анализа больших данных</vt:lpstr>
      <vt:lpstr>Трек «Технологии обработки и анализа больших данных»</vt:lpstr>
      <vt:lpstr>Обязательные дисциплины, важные для успешного освоения трека</vt:lpstr>
      <vt:lpstr>Что такое «Big Data»</vt:lpstr>
      <vt:lpstr>Пример «Big Data»</vt:lpstr>
      <vt:lpstr>Обработка больших данных</vt:lpstr>
      <vt:lpstr>Анализ больших данных</vt:lpstr>
      <vt:lpstr>Где требуется обработка и анализ больших данных?</vt:lpstr>
      <vt:lpstr>Пример: предсказание времени износа компонент изделия</vt:lpstr>
      <vt:lpstr>Пример: распознавание рукописного текста</vt:lpstr>
      <vt:lpstr>Пример: кардиология</vt:lpstr>
      <vt:lpstr>Пример: Search Engines</vt:lpstr>
      <vt:lpstr>Карьерные перспективы</vt:lpstr>
      <vt:lpstr>Карьерные перспективы</vt:lpstr>
      <vt:lpstr>Трек «Технологии обработки и анализа больших данных»</vt:lpstr>
      <vt:lpstr>1. Введение в анализ данных (II курс, 1 семестр)</vt:lpstr>
      <vt:lpstr>2. Прикладная статистика (II курс, 2 семестр)</vt:lpstr>
      <vt:lpstr>3. Технологии Big Data (II курс, 2 семестр)</vt:lpstr>
      <vt:lpstr>4. Предсказательная аналитика 5. Машинное обучение</vt:lpstr>
      <vt:lpstr>7. Автоматизированная обработка текста 8. Основы информационного поиска</vt:lpstr>
      <vt:lpstr>9. Представление результатов анализа данных (IV курс, 1 семестр)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creator>Petr Novikov</dc:creator>
  <cp:lastModifiedBy>Petr Novikov</cp:lastModifiedBy>
  <cp:revision>67</cp:revision>
  <dcterms:created xsi:type="dcterms:W3CDTF">2016-02-21T01:32:01Z</dcterms:created>
  <dcterms:modified xsi:type="dcterms:W3CDTF">2016-02-27T11:19:52Z</dcterms:modified>
</cp:coreProperties>
</file>