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99" r:id="rId4"/>
    <p:sldId id="286" r:id="rId5"/>
    <p:sldId id="295" r:id="rId6"/>
    <p:sldId id="296" r:id="rId7"/>
    <p:sldId id="298" r:id="rId8"/>
    <p:sldId id="293" r:id="rId9"/>
    <p:sldId id="288" r:id="rId10"/>
    <p:sldId id="300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mailru/blog/258045/" TargetMode="External"/><Relationship Id="rId2" Type="http://schemas.openxmlformats.org/officeDocument/2006/relationships/hyperlink" Target="http://mlclass.ru/vash-personalnyj-kurs-po-big-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on.ru/specials/data-economics/" TargetMode="External"/><Relationship Id="rId4" Type="http://schemas.openxmlformats.org/officeDocument/2006/relationships/hyperlink" Target="http://wiki.apache.org/hado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jobs/vacancies/dev/res_dmir/" TargetMode="External"/><Relationship Id="rId2" Type="http://schemas.openxmlformats.org/officeDocument/2006/relationships/hyperlink" Target="https://slon.ru/specials/data-economics/articles/learning_to_cou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biostat.washington.edu/about/careers/employment/postdo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nfolab.stanford.edu/~backrub/goo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Технологии обработки больших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</a:t>
            </a:r>
            <a:r>
              <a:rPr lang="ru-RU" smtClean="0"/>
              <a:t>Петр Андреевич</a:t>
            </a:r>
            <a:endParaRPr lang="ru-RU" dirty="0" smtClean="0"/>
          </a:p>
          <a:p>
            <a:r>
              <a:rPr lang="ru-RU" dirty="0" smtClean="0"/>
              <a:t>Кафедра интеллектуальных технологий поиска</a:t>
            </a:r>
            <a:br>
              <a:rPr lang="ru-RU" dirty="0" smtClean="0"/>
            </a:br>
            <a:r>
              <a:rPr lang="ru-RU" dirty="0" smtClean="0"/>
              <a:t>Высшей школы ИТИС КФУ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преподавателе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Новиков Петр Андреевич</a:t>
            </a:r>
          </a:p>
          <a:p>
            <a:r>
              <a:rPr lang="ru-RU" dirty="0" smtClean="0"/>
              <a:t>И.о. зав. кафедрой «Интеллектуальные технологии поиска»  Высшей школы ИТИС (с 2015)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, </a:t>
            </a:r>
            <a:r>
              <a:rPr lang="ru-RU" dirty="0" smtClean="0"/>
              <a:t>занимающейся стратегиями тех. обслуживания и ремонта изделий машиностроения (Москва, 2013-2014)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-</a:t>
            </a:r>
            <a:r>
              <a:rPr lang="ru-RU" dirty="0" smtClean="0"/>
              <a:t>резиденте инновационного центра «</a:t>
            </a:r>
            <a:r>
              <a:rPr lang="ru-RU" dirty="0" err="1" smtClean="0"/>
              <a:t>Сколково</a:t>
            </a:r>
            <a:r>
              <a:rPr lang="ru-RU" dirty="0" smtClean="0"/>
              <a:t>» (Москва, 2012)</a:t>
            </a:r>
          </a:p>
          <a:p>
            <a:r>
              <a:rPr lang="ru-RU" dirty="0" smtClean="0"/>
              <a:t>Кандидат физико-математических наук (МГУ, 2010)</a:t>
            </a:r>
          </a:p>
          <a:p>
            <a:r>
              <a:rPr lang="ru-RU" dirty="0" smtClean="0"/>
              <a:t>Опыт учебы и работы в США (2008)</a:t>
            </a:r>
          </a:p>
          <a:p>
            <a:endParaRPr lang="en-US" dirty="0"/>
          </a:p>
        </p:txBody>
      </p:sp>
      <p:pic>
        <p:nvPicPr>
          <p:cNvPr id="4" name="Рисунок 3" descr="petrnovi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246" y="228600"/>
            <a:ext cx="218290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Хороший «ликбез» по </a:t>
            </a:r>
            <a:r>
              <a:rPr lang="en-US" dirty="0" smtClean="0"/>
              <a:t>Big Data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mlclass.ru/</a:t>
            </a:r>
            <a:r>
              <a:rPr lang="en-US" dirty="0" err="1" smtClean="0">
                <a:hlinkClick r:id="rId2"/>
              </a:rPr>
              <a:t>vash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personalnyj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kurs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po</a:t>
            </a:r>
            <a:r>
              <a:rPr lang="en-US" dirty="0" smtClean="0">
                <a:hlinkClick r:id="rId2"/>
              </a:rPr>
              <a:t>-big-data/</a:t>
            </a:r>
            <a:endParaRPr lang="ru-RU" dirty="0" smtClean="0"/>
          </a:p>
          <a:p>
            <a:r>
              <a:rPr lang="ru-RU" dirty="0" smtClean="0"/>
              <a:t>Курс лекций по </a:t>
            </a:r>
            <a:r>
              <a:rPr lang="ru-RU" dirty="0" smtClean="0"/>
              <a:t>экосистеме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mail.ru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habrahabr.ru/company/</a:t>
            </a:r>
            <a:r>
              <a:rPr lang="en-US" dirty="0" err="1" smtClean="0">
                <a:hlinkClick r:id="rId3"/>
              </a:rPr>
              <a:t>mailru</a:t>
            </a:r>
            <a:r>
              <a:rPr lang="en-US" dirty="0" smtClean="0">
                <a:hlinkClick r:id="rId3"/>
              </a:rPr>
              <a:t>/blog/258045/</a:t>
            </a:r>
            <a:endParaRPr lang="ru-RU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Wiki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http://wiki.apache.org/hadoop/</a:t>
            </a:r>
            <a:endParaRPr lang="en-US" dirty="0" smtClean="0"/>
          </a:p>
          <a:p>
            <a:r>
              <a:rPr lang="ru-RU" dirty="0" smtClean="0"/>
              <a:t>Экономика данных: как большие данные меняют мир, какие неожиданные открытия удалось совершить с помощью больших данных.</a:t>
            </a:r>
            <a:br>
              <a:rPr lang="ru-RU" dirty="0" smtClean="0"/>
            </a:br>
            <a:r>
              <a:rPr lang="en-US" dirty="0" smtClean="0">
                <a:hlinkClick r:id="rId5"/>
              </a:rPr>
              <a:t>slon.ru/specials/data-economics/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Трек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8597253"/>
              </p:ext>
            </p:extLst>
          </p:nvPr>
        </p:nvGraphicFramePr>
        <p:xfrm>
          <a:off x="457200" y="1600200"/>
          <a:ext cx="746760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9"/>
                <a:gridCol w="627806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Дисциплины</a:t>
                      </a:r>
                      <a:r>
                        <a:rPr lang="ru-RU" baseline="0" dirty="0" smtClean="0"/>
                        <a:t> трека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baseline="0" dirty="0" smtClean="0"/>
                        <a:t>2</a:t>
                      </a:r>
                      <a:r>
                        <a:rPr lang="en-US" b="1" baseline="0" dirty="0" smtClean="0"/>
                        <a:t> (1 </a:t>
                      </a:r>
                      <a:r>
                        <a:rPr lang="ru-RU" b="1" baseline="0" dirty="0" smtClean="0"/>
                        <a:t>сем)</a:t>
                      </a:r>
                      <a:endParaRPr lang="ru-RU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1. Технологии обработки больших данных</a:t>
                      </a:r>
                      <a:endParaRPr lang="ru-RU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Статистика больших данных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. Интеллектуальный анализ больших данных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Предсказательная аналитика</a:t>
                      </a:r>
                      <a:r>
                        <a:rPr lang="ru-RU" baseline="30000" dirty="0" smtClean="0"/>
                        <a:t>*</a:t>
                      </a:r>
                    </a:p>
                    <a:p>
                      <a:r>
                        <a:rPr lang="ru-RU" dirty="0" smtClean="0"/>
                        <a:t>5. Машинное обучение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 Облачная инфраструктура</a:t>
                      </a:r>
                      <a:r>
                        <a:rPr lang="ru-RU" baseline="0" dirty="0" smtClean="0"/>
                        <a:t> и сервисы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7. Автоматизированная обработка текста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 Основы информационного поиска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9. Представление результатов анализа данных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i="1" baseline="30000" dirty="0" smtClean="0"/>
                        <a:t>*</a:t>
                      </a:r>
                      <a:r>
                        <a:rPr lang="ru-RU" i="1" baseline="0" dirty="0" smtClean="0"/>
                        <a:t> Предварительный план</a:t>
                      </a:r>
                      <a:endParaRPr lang="ru-RU" i="1" dirty="0"/>
                    </a:p>
                  </a:txBody>
                  <a:tcPr marL="82973" marR="82973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9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Science/Big Data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Массивы данных, накопленные в </a:t>
            </a:r>
            <a:r>
              <a:rPr lang="en-US" dirty="0" smtClean="0"/>
              <a:t>IT</a:t>
            </a:r>
            <a:r>
              <a:rPr lang="ru-RU" dirty="0" smtClean="0"/>
              <a:t>, – это не просто числа</a:t>
            </a:r>
          </a:p>
          <a:p>
            <a:r>
              <a:rPr lang="ru-RU" dirty="0" smtClean="0"/>
              <a:t>Анализируя эти массивы, можно делать выводы и прогнозы</a:t>
            </a:r>
            <a:r>
              <a:rPr lang="en-US" dirty="0" smtClean="0"/>
              <a:t> </a:t>
            </a:r>
            <a:r>
              <a:rPr lang="ru-RU" dirty="0" smtClean="0"/>
              <a:t>о природе этих данных</a:t>
            </a:r>
          </a:p>
          <a:p>
            <a:r>
              <a:rPr lang="ru-RU" dirty="0" smtClean="0"/>
              <a:t>Эти выводы и прогнозы представляют самостоятельную ценность для бизнеса (</a:t>
            </a:r>
            <a:r>
              <a:rPr lang="ru-RU" dirty="0" err="1" smtClean="0"/>
              <a:t>гос</a:t>
            </a:r>
            <a:r>
              <a:rPr lang="ru-RU" dirty="0" smtClean="0"/>
              <a:t>. управления, науки и т.д.)</a:t>
            </a:r>
          </a:p>
          <a:p>
            <a:r>
              <a:rPr lang="ru-RU" dirty="0" smtClean="0"/>
              <a:t>Если данных очень много (помещаются на нескольких жестких дисках), то говорят о «Больших данных» (</a:t>
            </a:r>
            <a:r>
              <a:rPr lang="en-US" dirty="0" smtClean="0"/>
              <a:t>Big Data)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8737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Зарплата существенно выше, чем у «простых» программистов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«Средняя зарплата специалиста по анализу данных в США достигла почти $119 000, тогда как средняя зарплата программиста — $64 500.» </a:t>
            </a:r>
            <a:r>
              <a:rPr lang="ru-RU" sz="2800" i="1" dirty="0" smtClean="0"/>
              <a:t>– </a:t>
            </a:r>
            <a:r>
              <a:rPr lang="en-US" i="1" dirty="0" smtClean="0">
                <a:hlinkClick r:id="rId2"/>
              </a:rPr>
              <a:t>slon.ru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en-US" sz="1700" i="1" dirty="0" smtClean="0"/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3"/>
              </a:rPr>
              <a:t>вакансии в </a:t>
            </a:r>
            <a:r>
              <a:rPr lang="ru-RU" dirty="0" err="1" smtClean="0">
                <a:hlinkClick r:id="rId3"/>
              </a:rPr>
              <a:t>Яндексе</a:t>
            </a:r>
            <a:r>
              <a:rPr lang="ru-RU" dirty="0" smtClean="0"/>
              <a:t> (Москва)</a:t>
            </a:r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4"/>
              </a:rPr>
              <a:t>вакансии в </a:t>
            </a:r>
            <a:r>
              <a:rPr lang="en-US" dirty="0" smtClean="0">
                <a:hlinkClick r:id="rId4"/>
              </a:rPr>
              <a:t>University of Washington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Сиэтл</a:t>
            </a:r>
            <a:r>
              <a:rPr lang="en-US" dirty="0" smtClean="0"/>
              <a:t>, </a:t>
            </a:r>
            <a:r>
              <a:rPr lang="ru-RU" dirty="0" smtClean="0"/>
              <a:t>США, рабочая виза – вне квот)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ilaryMason_AwesomeNerds_Grap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905000"/>
            <a:ext cx="3073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Big Data:</a:t>
            </a:r>
            <a:br>
              <a:rPr lang="en-US" dirty="0" smtClean="0"/>
            </a:br>
            <a:r>
              <a:rPr lang="en-US" dirty="0" smtClean="0"/>
              <a:t>Google </a:t>
            </a:r>
            <a:r>
              <a:rPr lang="en-US" dirty="0" err="1" smtClean="0"/>
              <a:t>PageRank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1" y="1752600"/>
            <a:ext cx="4800600" cy="4800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Матрица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ru-RU" dirty="0" smtClean="0"/>
              <a:t>используется в поисковике </a:t>
            </a:r>
            <a:r>
              <a:rPr lang="en-US" dirty="0" smtClean="0"/>
              <a:t>Google</a:t>
            </a:r>
            <a:r>
              <a:rPr lang="ru-RU" dirty="0" smtClean="0"/>
              <a:t> (см. основополагающую </a:t>
            </a:r>
            <a:r>
              <a:rPr lang="ru-RU" dirty="0" smtClean="0">
                <a:hlinkClick r:id="rId2"/>
              </a:rPr>
              <a:t>статью</a:t>
            </a:r>
            <a:r>
              <a:rPr lang="en-US" dirty="0" smtClean="0"/>
              <a:t> </a:t>
            </a:r>
            <a:r>
              <a:rPr lang="ru-RU" dirty="0" err="1" smtClean="0"/>
              <a:t>С.Брина</a:t>
            </a:r>
            <a:r>
              <a:rPr lang="ru-RU" dirty="0" smtClean="0"/>
              <a:t> и Л.Пейджа)</a:t>
            </a:r>
          </a:p>
          <a:p>
            <a:r>
              <a:rPr lang="ru-RU" dirty="0" smtClean="0"/>
              <a:t>Размерность матрицы</a:t>
            </a:r>
            <a:r>
              <a:rPr lang="en-US" dirty="0" smtClean="0"/>
              <a:t> </a:t>
            </a:r>
            <a:r>
              <a:rPr lang="en-US" dirty="0" err="1" smtClean="0"/>
              <a:t>PageRank</a:t>
            </a:r>
            <a:r>
              <a:rPr lang="ru-RU" dirty="0" smtClean="0"/>
              <a:t> – квадрат количества страниц в Интернете</a:t>
            </a:r>
          </a:p>
          <a:p>
            <a:r>
              <a:rPr lang="ru-RU" dirty="0" smtClean="0"/>
              <a:t>Ни на один жесткий диск такая матрица не поместится</a:t>
            </a:r>
            <a:endParaRPr lang="en-US" dirty="0" smtClean="0"/>
          </a:p>
          <a:p>
            <a:r>
              <a:rPr lang="ru-RU" dirty="0" smtClean="0"/>
              <a:t>Матрица хранится на многих серверах,  для работы с ней требуются специальные технологии</a:t>
            </a:r>
            <a:r>
              <a:rPr lang="en-US" dirty="0" smtClean="0"/>
              <a:t>, </a:t>
            </a:r>
            <a:r>
              <a:rPr lang="ru-RU" dirty="0" smtClean="0"/>
              <a:t>например, </a:t>
            </a:r>
            <a:r>
              <a:rPr lang="en-US" dirty="0" err="1" smtClean="0"/>
              <a:t>Hadoop</a:t>
            </a:r>
            <a:endParaRPr lang="en-US" dirty="0" smtClean="0"/>
          </a:p>
          <a:p>
            <a:pPr>
              <a:buNone/>
            </a:pPr>
            <a:r>
              <a:rPr lang="ru-RU" sz="1900" dirty="0" smtClean="0"/>
              <a:t/>
            </a:r>
            <a:br>
              <a:rPr lang="ru-RU" sz="1900" dirty="0" smtClean="0"/>
            </a:br>
            <a:endParaRPr lang="ru-RU" sz="19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PageRank-hi-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200400"/>
            <a:ext cx="3071301" cy="2209800"/>
          </a:xfrm>
          <a:prstGeom prst="rect">
            <a:avLst/>
          </a:prstGeom>
        </p:spPr>
      </p:pic>
      <p:pic>
        <p:nvPicPr>
          <p:cNvPr id="6" name="Рисунок 5" descr="primologogoog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752600"/>
            <a:ext cx="3057000" cy="12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 курса «Технологии обработки больших данных»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администрирования </a:t>
            </a:r>
            <a:r>
              <a:rPr lang="en-US" dirty="0" err="1" smtClean="0"/>
              <a:t>Hadoop</a:t>
            </a:r>
            <a:r>
              <a:rPr lang="ru-RU" dirty="0" smtClean="0"/>
              <a:t>, работа на кластере</a:t>
            </a:r>
            <a:endParaRPr lang="en-US" dirty="0" smtClean="0"/>
          </a:p>
          <a:p>
            <a:r>
              <a:rPr lang="ru-RU" dirty="0" smtClean="0"/>
              <a:t>Распределенная файловая система </a:t>
            </a:r>
            <a:r>
              <a:rPr lang="en-US" dirty="0" smtClean="0"/>
              <a:t>HDFS</a:t>
            </a:r>
          </a:p>
          <a:p>
            <a:r>
              <a:rPr lang="ru-RU" dirty="0" smtClean="0"/>
              <a:t>Проектирование и разработка масштабируемых приложений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r>
              <a:rPr lang="en-US" dirty="0" smtClean="0"/>
              <a:t> </a:t>
            </a:r>
            <a:r>
              <a:rPr lang="ru-RU" dirty="0" smtClean="0"/>
              <a:t>(см. следующий слайд)</a:t>
            </a:r>
            <a:endParaRPr lang="en-US" dirty="0" smtClean="0"/>
          </a:p>
          <a:p>
            <a:r>
              <a:rPr lang="en-US" dirty="0" smtClean="0"/>
              <a:t>Apache Spark</a:t>
            </a:r>
            <a:endParaRPr lang="ru-RU" dirty="0" smtClean="0"/>
          </a:p>
          <a:p>
            <a:r>
              <a:rPr lang="ru-RU" dirty="0" smtClean="0"/>
              <a:t>Рабочий язык </a:t>
            </a:r>
            <a:r>
              <a:rPr lang="ru-RU" dirty="0" smtClean="0"/>
              <a:t>курса </a:t>
            </a:r>
            <a:r>
              <a:rPr lang="ru-RU" dirty="0" smtClean="0"/>
              <a:t>– </a:t>
            </a:r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(в начале будет дано введение в </a:t>
            </a:r>
            <a:r>
              <a:rPr lang="en-US" dirty="0" smtClean="0"/>
              <a:t>Python</a:t>
            </a:r>
            <a:r>
              <a:rPr lang="ru-RU" dirty="0" smtClean="0"/>
              <a:t> в необходимом объеме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765_02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348"/>
            <a:ext cx="8863530" cy="65922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81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Экосистема</a:t>
            </a:r>
          </a:p>
          <a:p>
            <a:r>
              <a:rPr lang="en-US" sz="2400" dirty="0" err="1" smtClean="0"/>
              <a:t>Hadoop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курсе «Технологии </a:t>
            </a:r>
            <a:r>
              <a:rPr lang="ru-RU" dirty="0" smtClean="0"/>
              <a:t>обработки</a:t>
            </a:r>
            <a:r>
              <a:rPr lang="en-US" dirty="0" smtClean="0"/>
              <a:t> </a:t>
            </a:r>
            <a:r>
              <a:rPr lang="ru-RU" dirty="0" smtClean="0"/>
              <a:t>больших данных» </a:t>
            </a:r>
            <a:r>
              <a:rPr lang="ru-RU" dirty="0" smtClean="0"/>
              <a:t>мы рассматриваем технологические вопросы без углубления в </a:t>
            </a:r>
            <a:r>
              <a:rPr lang="en-US" dirty="0" smtClean="0"/>
              <a:t>Data Science</a:t>
            </a:r>
            <a:endParaRPr lang="ru-RU" dirty="0" smtClean="0"/>
          </a:p>
          <a:p>
            <a:r>
              <a:rPr lang="ru-RU" dirty="0" smtClean="0"/>
              <a:t>Углубленно </a:t>
            </a:r>
            <a:r>
              <a:rPr lang="en-US" dirty="0" smtClean="0"/>
              <a:t>Data Science </a:t>
            </a:r>
            <a:r>
              <a:rPr lang="ru-RU" dirty="0" smtClean="0"/>
              <a:t>мы </a:t>
            </a:r>
            <a:r>
              <a:rPr lang="ru-RU" dirty="0" smtClean="0"/>
              <a:t>будем </a:t>
            </a:r>
            <a:r>
              <a:rPr lang="ru-RU" smtClean="0"/>
              <a:t>изучать </a:t>
            </a:r>
            <a:r>
              <a:rPr lang="ru-RU" smtClean="0"/>
              <a:t>в курсах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«Статистика больших данных»,</a:t>
            </a:r>
            <a:br>
              <a:rPr lang="ru-RU" dirty="0" smtClean="0"/>
            </a:br>
            <a:r>
              <a:rPr lang="ru-RU" dirty="0" smtClean="0"/>
              <a:t>«Интеллектуальный анализ больших данных»</a:t>
            </a:r>
            <a:br>
              <a:rPr lang="ru-RU" dirty="0" smtClean="0"/>
            </a:br>
            <a:r>
              <a:rPr lang="ru-RU" dirty="0" smtClean="0"/>
              <a:t>(2 семестр 2 курса).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Каких студентов мы ждем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Вдумчивых и серьезных, не падких на сиюминутные соблазны</a:t>
            </a:r>
          </a:p>
          <a:p>
            <a:r>
              <a:rPr lang="ru-RU" dirty="0" smtClean="0"/>
              <a:t>Желающих стать специалистами с уникальными компетенциями, которым открываются все двери</a:t>
            </a:r>
          </a:p>
          <a:p>
            <a:r>
              <a:rPr lang="ru-RU" dirty="0" smtClean="0"/>
              <a:t>Не опасающихся высокого порога вхождения в специальность</a:t>
            </a:r>
          </a:p>
          <a:p>
            <a:r>
              <a:rPr lang="ru-RU" dirty="0" smtClean="0"/>
              <a:t>Готовых применять не только программирование, но и математику и здравый смысл в своей работе</a:t>
            </a:r>
          </a:p>
          <a:p>
            <a:r>
              <a:rPr lang="ru-RU" dirty="0" smtClean="0"/>
              <a:t>Размер группы – 20-25 человек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2266</TotalTime>
  <Words>424</Words>
  <Application>Microsoft Office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Технологии обработки больших данных</vt:lpstr>
      <vt:lpstr>Трек Data Science/Big Data</vt:lpstr>
      <vt:lpstr>Что такое Data Science/Big Data</vt:lpstr>
      <vt:lpstr>Работа в Data Science/Big Data</vt:lpstr>
      <vt:lpstr>Пример Big Data: Google PageRank</vt:lpstr>
      <vt:lpstr>Содержание курса «Технологии обработки больших данных»</vt:lpstr>
      <vt:lpstr>Презентация PowerPoint</vt:lpstr>
      <vt:lpstr>Что дальше</vt:lpstr>
      <vt:lpstr>Каких студентов мы ждем</vt:lpstr>
      <vt:lpstr>О преподавателе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creator>Petr Novikov</dc:creator>
  <cp:lastModifiedBy>Petr Novikov</cp:lastModifiedBy>
  <cp:revision>136</cp:revision>
  <dcterms:created xsi:type="dcterms:W3CDTF">2016-02-21T01:32:01Z</dcterms:created>
  <dcterms:modified xsi:type="dcterms:W3CDTF">2016-03-08T13:01:21Z</dcterms:modified>
</cp:coreProperties>
</file>