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300" r:id="rId3"/>
    <p:sldId id="301" r:id="rId4"/>
    <p:sldId id="302" r:id="rId5"/>
    <p:sldId id="303" r:id="rId6"/>
    <p:sldId id="307" r:id="rId7"/>
    <p:sldId id="305" r:id="rId8"/>
    <p:sldId id="306" r:id="rId9"/>
    <p:sldId id="27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A2A788-9843-49C0-A1E0-237C558A6451}" type="datetimeFigureOut">
              <a:rPr lang="ru-RU" smtClean="0"/>
              <a:pPr/>
              <a:t>08.03.2016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B547D9-6002-46F3-A742-DAB76201D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jobs/vacancies/dev/res_dmir/" TargetMode="External"/><Relationship Id="rId2" Type="http://schemas.openxmlformats.org/officeDocument/2006/relationships/hyperlink" Target="https://slon.ru/specials/data-economics/articles/learning_to_cou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biostat.washington.edu/about/careers/employment/postdo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lclass.ru/vash-personalnyj-kurs-po-big-data/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sciencecentral.com/profiles/blogs/66-job-interview-questions-for-data-scientists" TargetMode="External"/><Relationship Id="rId4" Type="http://schemas.openxmlformats.org/officeDocument/2006/relationships/hyperlink" Target="https://habrahabr.ru/company/moex/blog/25674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Интеллектуальный анализ</a:t>
            </a:r>
            <a:br>
              <a:rPr lang="ru-RU" dirty="0" smtClean="0"/>
            </a:br>
            <a:r>
              <a:rPr lang="ru-RU" dirty="0" smtClean="0"/>
              <a:t>больших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Новиков </a:t>
            </a:r>
            <a:r>
              <a:rPr lang="ru-RU" smtClean="0"/>
              <a:t>Петр Андреевич</a:t>
            </a:r>
            <a:endParaRPr lang="ru-RU" dirty="0" smtClean="0"/>
          </a:p>
          <a:p>
            <a:r>
              <a:rPr lang="ru-RU" dirty="0" smtClean="0"/>
              <a:t>Кафедра интеллектуальных технологий поиска</a:t>
            </a:r>
            <a:br>
              <a:rPr lang="ru-RU" dirty="0" smtClean="0"/>
            </a:br>
            <a:r>
              <a:rPr lang="ru-RU" dirty="0" smtClean="0"/>
              <a:t>Высшей школы ИТИС КФУ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Трек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8597253"/>
              </p:ext>
            </p:extLst>
          </p:nvPr>
        </p:nvGraphicFramePr>
        <p:xfrm>
          <a:off x="457200" y="1600200"/>
          <a:ext cx="746760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9"/>
                <a:gridCol w="627806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Дисциплины</a:t>
                      </a:r>
                      <a:r>
                        <a:rPr lang="ru-RU" baseline="0" dirty="0" smtClean="0"/>
                        <a:t> трека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2</a:t>
                      </a:r>
                      <a:r>
                        <a:rPr lang="en-US" b="0" baseline="0" dirty="0" smtClean="0"/>
                        <a:t> (1 </a:t>
                      </a:r>
                      <a:r>
                        <a:rPr lang="ru-RU" b="0" baseline="0" dirty="0" smtClean="0"/>
                        <a:t>сем)</a:t>
                      </a:r>
                      <a:endParaRPr lang="ru-RU" b="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1. Технологии обработки больших данных</a:t>
                      </a:r>
                      <a:endParaRPr lang="ru-RU" b="0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2 </a:t>
                      </a:r>
                      <a:r>
                        <a:rPr lang="en-US" b="1" dirty="0" smtClean="0"/>
                        <a:t>(</a:t>
                      </a:r>
                      <a:r>
                        <a:rPr lang="ru-RU" b="1" dirty="0" smtClean="0"/>
                        <a:t>2 сем)</a:t>
                      </a:r>
                      <a:endParaRPr lang="ru-RU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Статистика больших данных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="1" dirty="0" smtClean="0"/>
                        <a:t>3</a:t>
                      </a:r>
                      <a:r>
                        <a:rPr lang="ru-RU" b="1" dirty="0" smtClean="0"/>
                        <a:t>. Интеллектуальный анализ больших данных</a:t>
                      </a:r>
                      <a:endParaRPr lang="ru-RU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1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 Предсказательная аналитика</a:t>
                      </a:r>
                      <a:r>
                        <a:rPr lang="ru-RU" baseline="30000" dirty="0" smtClean="0"/>
                        <a:t>*</a:t>
                      </a:r>
                    </a:p>
                    <a:p>
                      <a:r>
                        <a:rPr lang="ru-RU" dirty="0" smtClean="0"/>
                        <a:t>5. Машинное обучение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 (</a:t>
                      </a:r>
                      <a:r>
                        <a:rPr lang="ru-RU" dirty="0" smtClean="0"/>
                        <a:t>2 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 Облачная инфраструктура</a:t>
                      </a:r>
                      <a:r>
                        <a:rPr lang="ru-RU" baseline="0" dirty="0" smtClean="0"/>
                        <a:t> и сервисы</a:t>
                      </a:r>
                      <a:r>
                        <a:rPr lang="ru-RU" baseline="30000" dirty="0" smtClean="0"/>
                        <a:t>*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7. Автоматизированная обработка текста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 (1 </a:t>
                      </a:r>
                      <a:r>
                        <a:rPr lang="ru-RU" dirty="0" smtClean="0"/>
                        <a:t>сем)</a:t>
                      </a:r>
                      <a:endParaRPr lang="ru-RU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 Основы информационного поиска</a:t>
                      </a:r>
                      <a:r>
                        <a:rPr lang="ru-RU" baseline="30000" dirty="0" smtClean="0"/>
                        <a:t>*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9. Представление результатов анализа данных</a:t>
                      </a:r>
                      <a:r>
                        <a:rPr lang="ru-RU" baseline="30000" dirty="0" smtClean="0"/>
                        <a:t>*</a:t>
                      </a:r>
                      <a:endParaRPr lang="ru-RU" dirty="0"/>
                    </a:p>
                  </a:txBody>
                  <a:tcPr marL="82973" marR="82973"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i="1" baseline="30000" dirty="0" smtClean="0"/>
                        <a:t>*</a:t>
                      </a:r>
                      <a:r>
                        <a:rPr lang="ru-RU" i="1" baseline="0" dirty="0" smtClean="0"/>
                        <a:t> Предварительный план</a:t>
                      </a:r>
                      <a:endParaRPr lang="ru-RU" i="1" dirty="0"/>
                    </a:p>
                  </a:txBody>
                  <a:tcPr marL="82973" marR="82973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82321" marR="823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9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Data Science/Big Data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Массивы данных, накопленные в </a:t>
            </a:r>
            <a:r>
              <a:rPr lang="en-US" dirty="0" smtClean="0"/>
              <a:t>IT</a:t>
            </a:r>
            <a:r>
              <a:rPr lang="ru-RU" dirty="0" smtClean="0"/>
              <a:t>, – это не просто числа</a:t>
            </a:r>
          </a:p>
          <a:p>
            <a:r>
              <a:rPr lang="ru-RU" dirty="0" smtClean="0"/>
              <a:t>Анализируя эти массивы, можно делать выводы и прогнозы</a:t>
            </a:r>
            <a:r>
              <a:rPr lang="en-US" dirty="0" smtClean="0"/>
              <a:t> </a:t>
            </a:r>
            <a:r>
              <a:rPr lang="ru-RU" dirty="0" smtClean="0"/>
              <a:t>о природе этих данных</a:t>
            </a:r>
          </a:p>
          <a:p>
            <a:r>
              <a:rPr lang="ru-RU" dirty="0" smtClean="0"/>
              <a:t>Эти выводы и прогнозы представляют самостоятельную ценность для бизнеса (</a:t>
            </a:r>
            <a:r>
              <a:rPr lang="ru-RU" dirty="0" err="1" smtClean="0"/>
              <a:t>гос</a:t>
            </a:r>
            <a:r>
              <a:rPr lang="ru-RU" dirty="0" smtClean="0"/>
              <a:t>. управления, науки и т.д.)</a:t>
            </a:r>
          </a:p>
          <a:p>
            <a:r>
              <a:rPr lang="ru-RU" dirty="0" smtClean="0"/>
              <a:t>Если данных очень много (помещаются на нескольких жестких дисках), то говорят о «Больших данных» (</a:t>
            </a:r>
            <a:r>
              <a:rPr lang="en-US" dirty="0" smtClean="0"/>
              <a:t>Big Data)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Data Science/Big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87375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Зарплата существенно выше, чем у «простых» программистов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«Средняя зарплата специалиста по анализу данных в США достигла почти $119 000, тогда как средняя зарплата программиста — $64 500.» </a:t>
            </a:r>
            <a:r>
              <a:rPr lang="ru-RU" sz="2800" i="1" dirty="0" smtClean="0"/>
              <a:t>– </a:t>
            </a:r>
            <a:r>
              <a:rPr lang="en-US" i="1" dirty="0" smtClean="0">
                <a:hlinkClick r:id="rId2"/>
              </a:rPr>
              <a:t>slon.ru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en-US" sz="1700" i="1" dirty="0" smtClean="0"/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3"/>
              </a:rPr>
              <a:t>вакансии в </a:t>
            </a:r>
            <a:r>
              <a:rPr lang="ru-RU" dirty="0" err="1" smtClean="0">
                <a:hlinkClick r:id="rId3"/>
              </a:rPr>
              <a:t>Яндексе</a:t>
            </a:r>
            <a:r>
              <a:rPr lang="ru-RU" dirty="0" smtClean="0"/>
              <a:t> (Москва)</a:t>
            </a:r>
          </a:p>
          <a:p>
            <a:r>
              <a:rPr lang="ru-RU" dirty="0" smtClean="0"/>
              <a:t>Пример </a:t>
            </a:r>
            <a:r>
              <a:rPr lang="ru-RU" dirty="0" smtClean="0">
                <a:hlinkClick r:id="rId4"/>
              </a:rPr>
              <a:t>вакансии в </a:t>
            </a:r>
            <a:r>
              <a:rPr lang="en-US" dirty="0" smtClean="0">
                <a:hlinkClick r:id="rId4"/>
              </a:rPr>
              <a:t>University of Washington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Сиэтл</a:t>
            </a:r>
            <a:r>
              <a:rPr lang="en-US" dirty="0" smtClean="0"/>
              <a:t>, </a:t>
            </a:r>
            <a:r>
              <a:rPr lang="ru-RU" dirty="0" smtClean="0"/>
              <a:t>США, рабочая виза – вне квот)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ilaryMason_AwesomeNerds_Graphi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905000"/>
            <a:ext cx="3073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 «Интеллектуальный анализ больших данных»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1600" cy="4873752"/>
          </a:xfrm>
        </p:spPr>
        <p:txBody>
          <a:bodyPr/>
          <a:lstStyle/>
          <a:p>
            <a:r>
              <a:rPr lang="ru-RU" dirty="0" smtClean="0"/>
              <a:t>Интеллектуальный анализ данных </a:t>
            </a:r>
            <a:r>
              <a:rPr lang="en-US" dirty="0" smtClean="0"/>
              <a:t>(Data Mining) – </a:t>
            </a:r>
            <a:r>
              <a:rPr lang="ru-RU" dirty="0" smtClean="0"/>
              <a:t>одна из важных частей </a:t>
            </a:r>
            <a:r>
              <a:rPr lang="en-US" dirty="0" smtClean="0"/>
              <a:t>Data Science</a:t>
            </a:r>
            <a:endParaRPr lang="ru-RU" dirty="0" smtClean="0"/>
          </a:p>
          <a:p>
            <a:r>
              <a:rPr lang="ru-RU" dirty="0" smtClean="0"/>
              <a:t>Курс основан на учебнике </a:t>
            </a:r>
            <a:r>
              <a:rPr lang="en-US" dirty="0" smtClean="0"/>
              <a:t>Jure </a:t>
            </a:r>
            <a:r>
              <a:rPr lang="en-US" dirty="0" err="1" smtClean="0"/>
              <a:t>Leskovec</a:t>
            </a:r>
            <a:r>
              <a:rPr lang="en-US" dirty="0" smtClean="0"/>
              <a:t>, </a:t>
            </a:r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Rajaraman</a:t>
            </a:r>
            <a:r>
              <a:rPr lang="en-US" dirty="0" smtClean="0"/>
              <a:t>, Jeff </a:t>
            </a:r>
            <a:r>
              <a:rPr lang="en-US" dirty="0" err="1" smtClean="0"/>
              <a:t>Ullman</a:t>
            </a:r>
            <a:r>
              <a:rPr lang="ru-RU" dirty="0" smtClean="0"/>
              <a:t> «</a:t>
            </a:r>
            <a:r>
              <a:rPr lang="en-US" dirty="0" smtClean="0"/>
              <a:t>Mining of Massive Datasets</a:t>
            </a:r>
            <a:r>
              <a:rPr lang="ru-RU" dirty="0" smtClean="0"/>
              <a:t>» (в свободном доступе на </a:t>
            </a:r>
            <a:r>
              <a:rPr lang="en-US" dirty="0" smtClean="0">
                <a:hlinkClick r:id="rId2"/>
              </a:rPr>
              <a:t>mmds.org</a:t>
            </a:r>
            <a:r>
              <a:rPr lang="ru-RU" dirty="0" smtClean="0"/>
              <a:t>)</a:t>
            </a:r>
          </a:p>
          <a:p>
            <a:r>
              <a:rPr lang="ru-RU" dirty="0"/>
              <a:t>Рабочий язык курса – </a:t>
            </a:r>
            <a:r>
              <a:rPr lang="en-US" dirty="0"/>
              <a:t>Python (</a:t>
            </a:r>
            <a:r>
              <a:rPr lang="ru-RU" dirty="0"/>
              <a:t>в начале будет дано краткое введение в </a:t>
            </a:r>
            <a:r>
              <a:rPr lang="en-US" dirty="0"/>
              <a:t>Python), </a:t>
            </a:r>
            <a:r>
              <a:rPr lang="ru-RU" dirty="0"/>
              <a:t>также используются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Spark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 descr="mm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676400"/>
            <a:ext cx="2571749" cy="3666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узнаем на курсе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953000" cy="48737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Как работают рекомендации в интернет-магазинах с миллиардами товаров</a:t>
            </a:r>
          </a:p>
          <a:p>
            <a:r>
              <a:rPr lang="ru-RU" dirty="0" smtClean="0"/>
              <a:t>Как проанализировать граф социальной сети для миллиарда пользователей</a:t>
            </a:r>
          </a:p>
          <a:p>
            <a:r>
              <a:rPr lang="ru-RU" dirty="0" smtClean="0"/>
              <a:t>Как устроена система ранжирования </a:t>
            </a:r>
            <a:r>
              <a:rPr lang="en-US" dirty="0" smtClean="0"/>
              <a:t>Google, </a:t>
            </a:r>
            <a:r>
              <a:rPr lang="ru-RU" dirty="0" smtClean="0"/>
              <a:t>работающая с миллиардами веб-страниц</a:t>
            </a:r>
          </a:p>
          <a:p>
            <a:r>
              <a:rPr lang="ru-RU" dirty="0" smtClean="0"/>
              <a:t>Как представить огромный набор данных в виде, понятном человеку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Содержимое 3" descr="facebooklin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769632"/>
            <a:ext cx="3047872" cy="15201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72" y="3532910"/>
            <a:ext cx="3048000" cy="21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Каких студентов мы ждем</a:t>
            </a:r>
            <a:endParaRPr lang="en-US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Вдумчивых и серьезных, не падких на сиюминутные соблазны</a:t>
            </a:r>
          </a:p>
          <a:p>
            <a:r>
              <a:rPr lang="ru-RU" dirty="0" smtClean="0"/>
              <a:t>Желающих стать специалистами с уникальными компетенциями, которым открываются все двери</a:t>
            </a:r>
          </a:p>
          <a:p>
            <a:r>
              <a:rPr lang="ru-RU" dirty="0" smtClean="0"/>
              <a:t>Не опасающихся высокого порога вхождения в специальность</a:t>
            </a:r>
          </a:p>
          <a:p>
            <a:r>
              <a:rPr lang="ru-RU" dirty="0" smtClean="0"/>
              <a:t>Готовых применять не только программирование, но и математику и здравый смысл в своей работе</a:t>
            </a:r>
          </a:p>
          <a:p>
            <a:r>
              <a:rPr lang="ru-RU" dirty="0" smtClean="0"/>
              <a:t>Успевающих по линейной алгебре и геометрии и теории вероятностей и мат. статистике</a:t>
            </a:r>
          </a:p>
          <a:p>
            <a:r>
              <a:rPr lang="ru-RU" dirty="0" smtClean="0"/>
              <a:t>Желательно прослушавших курс «Технологии обработки больших данных»</a:t>
            </a:r>
          </a:p>
          <a:p>
            <a:r>
              <a:rPr lang="ru-RU" dirty="0" smtClean="0"/>
              <a:t>Размер группы – 20-25 человек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преподавателе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Новиков Петр Андреевич</a:t>
            </a:r>
          </a:p>
          <a:p>
            <a:r>
              <a:rPr lang="ru-RU" dirty="0" smtClean="0"/>
              <a:t>И.о. зав. кафедрой «Интеллектуальные технологии поиска»  Высшей школы ИТИС (с 2015)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, </a:t>
            </a:r>
            <a:r>
              <a:rPr lang="ru-RU" dirty="0" smtClean="0"/>
              <a:t>занимающейся стратегиями тех. обслуживания и ремонта изделий машиностроения (Москва, 2013-2014)</a:t>
            </a:r>
          </a:p>
          <a:p>
            <a:r>
              <a:rPr lang="ru-RU" dirty="0" smtClean="0"/>
              <a:t>Опыт работы в компании</a:t>
            </a:r>
            <a:r>
              <a:rPr lang="en-US" dirty="0" smtClean="0"/>
              <a:t>-</a:t>
            </a:r>
            <a:r>
              <a:rPr lang="ru-RU" dirty="0" smtClean="0"/>
              <a:t>резиденте инновационного центра «</a:t>
            </a:r>
            <a:r>
              <a:rPr lang="ru-RU" dirty="0" err="1" smtClean="0"/>
              <a:t>Сколково</a:t>
            </a:r>
            <a:r>
              <a:rPr lang="ru-RU" dirty="0" smtClean="0"/>
              <a:t>» (Москва, 2012)</a:t>
            </a:r>
          </a:p>
          <a:p>
            <a:r>
              <a:rPr lang="ru-RU" dirty="0" smtClean="0"/>
              <a:t>Кандидат физико-математических наук (МГУ, 2010)</a:t>
            </a:r>
          </a:p>
          <a:p>
            <a:r>
              <a:rPr lang="ru-RU" dirty="0" smtClean="0"/>
              <a:t>Опыт учебы и работы в США (2008)</a:t>
            </a:r>
          </a:p>
          <a:p>
            <a:endParaRPr lang="en-US" dirty="0"/>
          </a:p>
        </p:txBody>
      </p:sp>
      <p:pic>
        <p:nvPicPr>
          <p:cNvPr id="4" name="Рисунок 3" descr="petrnovik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8246" y="228600"/>
            <a:ext cx="2182901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Учебник «</a:t>
            </a:r>
            <a:r>
              <a:rPr lang="en-US" dirty="0" smtClean="0"/>
              <a:t>Mining Massive Datasets</a:t>
            </a:r>
            <a:r>
              <a:rPr lang="ru-RU" dirty="0" smtClean="0"/>
              <a:t>» </a:t>
            </a:r>
            <a:r>
              <a:rPr lang="en-US" dirty="0" smtClean="0"/>
              <a:t>(</a:t>
            </a:r>
            <a:r>
              <a:rPr lang="ru-RU" dirty="0" smtClean="0"/>
              <a:t>в свободном доступе)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mmds.org</a:t>
            </a:r>
            <a:endParaRPr lang="en-US" dirty="0" smtClean="0"/>
          </a:p>
          <a:p>
            <a:r>
              <a:rPr lang="ru-RU" dirty="0" smtClean="0"/>
              <a:t>Хороший «ликбез» по </a:t>
            </a:r>
            <a:r>
              <a:rPr lang="en-US" dirty="0" smtClean="0"/>
              <a:t>Big Data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mlclass.ru/</a:t>
            </a:r>
            <a:r>
              <a:rPr lang="en-US" dirty="0" err="1" smtClean="0">
                <a:hlinkClick r:id="rId3"/>
              </a:rPr>
              <a:t>vash</a:t>
            </a:r>
            <a:r>
              <a:rPr lang="en-US" dirty="0" smtClean="0">
                <a:hlinkClick r:id="rId3"/>
              </a:rPr>
              <a:t>-</a:t>
            </a:r>
            <a:r>
              <a:rPr lang="en-US" dirty="0" err="1" smtClean="0">
                <a:hlinkClick r:id="rId3"/>
              </a:rPr>
              <a:t>personalnyj</a:t>
            </a:r>
            <a:r>
              <a:rPr lang="en-US" dirty="0" smtClean="0">
                <a:hlinkClick r:id="rId3"/>
              </a:rPr>
              <a:t>-</a:t>
            </a:r>
            <a:r>
              <a:rPr lang="en-US" dirty="0" err="1" smtClean="0">
                <a:hlinkClick r:id="rId3"/>
              </a:rPr>
              <a:t>kurs</a:t>
            </a:r>
            <a:r>
              <a:rPr lang="en-US" dirty="0" smtClean="0">
                <a:hlinkClick r:id="rId3"/>
              </a:rPr>
              <a:t>-</a:t>
            </a:r>
            <a:r>
              <a:rPr lang="en-US" dirty="0" err="1" smtClean="0">
                <a:hlinkClick r:id="rId3"/>
              </a:rPr>
              <a:t>po</a:t>
            </a:r>
            <a:r>
              <a:rPr lang="en-US" dirty="0" smtClean="0">
                <a:hlinkClick r:id="rId3"/>
              </a:rPr>
              <a:t>-big-data</a:t>
            </a:r>
            <a:endParaRPr lang="ru-RU" dirty="0" smtClean="0"/>
          </a:p>
          <a:p>
            <a:r>
              <a:rPr lang="ru-RU" dirty="0" smtClean="0"/>
              <a:t>Аналитический обзор рынка </a:t>
            </a:r>
            <a:r>
              <a:rPr lang="en-US" dirty="0" smtClean="0"/>
              <a:t>Big Data</a:t>
            </a:r>
            <a:r>
              <a:rPr lang="en-US" dirty="0" smtClean="0">
                <a:hlinkClick r:id="rId4"/>
              </a:rPr>
              <a:t/>
            </a:r>
            <a:br>
              <a:rPr lang="en-US" dirty="0" smtClean="0">
                <a:hlinkClick r:id="rId4"/>
              </a:rPr>
            </a:br>
            <a:r>
              <a:rPr lang="en-US" dirty="0" smtClean="0">
                <a:hlinkClick r:id="rId4"/>
              </a:rPr>
              <a:t>habrahabr.ru/company/</a:t>
            </a:r>
            <a:r>
              <a:rPr lang="en-US" dirty="0" err="1" smtClean="0">
                <a:hlinkClick r:id="rId4"/>
              </a:rPr>
              <a:t>moex</a:t>
            </a:r>
            <a:r>
              <a:rPr lang="en-US" dirty="0" smtClean="0">
                <a:hlinkClick r:id="rId4"/>
              </a:rPr>
              <a:t>/blog/256747</a:t>
            </a:r>
            <a:endParaRPr lang="en-US" dirty="0" smtClean="0"/>
          </a:p>
          <a:p>
            <a:r>
              <a:rPr lang="en-US" dirty="0" smtClean="0"/>
              <a:t>66 job interview questions for data scientists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5"/>
              </a:rPr>
              <a:t>www.datasciencecentral.com/profiles/blogs/66-job-interview-questions-for-data-scientists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2322</TotalTime>
  <Words>429</Words>
  <Application>Microsoft Office PowerPoint</Application>
  <PresentationFormat>Экран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Эркер</vt:lpstr>
      <vt:lpstr>Интеллектуальный анализ больших данных</vt:lpstr>
      <vt:lpstr>Трек Data Science/Big Data</vt:lpstr>
      <vt:lpstr>Что такое Data Science/Big Data</vt:lpstr>
      <vt:lpstr>Работа в Data Science/Big Data</vt:lpstr>
      <vt:lpstr>курс «Интеллектуальный анализ больших данных»</vt:lpstr>
      <vt:lpstr>Что мы узнаем на курсе</vt:lpstr>
      <vt:lpstr>Каких студентов мы ждем</vt:lpstr>
      <vt:lpstr>О преподавателе</vt:lpstr>
      <vt:lpstr>Ссылки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обработки и анализа больших данных</dc:title>
  <dc:creator>Petr Novikov</dc:creator>
  <cp:lastModifiedBy>Petr Novikov</cp:lastModifiedBy>
  <cp:revision>120</cp:revision>
  <dcterms:created xsi:type="dcterms:W3CDTF">2016-02-21T01:32:01Z</dcterms:created>
  <dcterms:modified xsi:type="dcterms:W3CDTF">2016-03-08T09:07:11Z</dcterms:modified>
</cp:coreProperties>
</file>