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300" r:id="rId3"/>
    <p:sldId id="301" r:id="rId4"/>
    <p:sldId id="302" r:id="rId5"/>
    <p:sldId id="309" r:id="rId6"/>
    <p:sldId id="303" r:id="rId7"/>
    <p:sldId id="304" r:id="rId8"/>
    <p:sldId id="308" r:id="rId9"/>
    <p:sldId id="306" r:id="rId10"/>
    <p:sldId id="30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9A2A788-9843-49C0-A1E0-237C558A6451}" type="datetimeFigureOut">
              <a:rPr lang="ru-RU" smtClean="0"/>
              <a:pPr/>
              <a:t>14.03.2016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788-9843-49C0-A1E0-237C558A6451}" type="datetimeFigureOut">
              <a:rPr lang="ru-RU" smtClean="0"/>
              <a:pPr/>
              <a:t>14.03.2016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788-9843-49C0-A1E0-237C558A6451}" type="datetimeFigureOut">
              <a:rPr lang="ru-RU" smtClean="0"/>
              <a:pPr/>
              <a:t>14.03.2016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9A2A788-9843-49C0-A1E0-237C558A6451}" type="datetimeFigureOut">
              <a:rPr lang="ru-RU" smtClean="0"/>
              <a:pPr/>
              <a:t>14.03.2016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9A2A788-9843-49C0-A1E0-237C558A6451}" type="datetimeFigureOut">
              <a:rPr lang="ru-RU" smtClean="0"/>
              <a:pPr/>
              <a:t>14.03.2016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788-9843-49C0-A1E0-237C558A6451}" type="datetimeFigureOut">
              <a:rPr lang="ru-RU" smtClean="0"/>
              <a:pPr/>
              <a:t>14.03.2016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788-9843-49C0-A1E0-237C558A6451}" type="datetimeFigureOut">
              <a:rPr lang="ru-RU" smtClean="0"/>
              <a:pPr/>
              <a:t>14.03.2016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A2A788-9843-49C0-A1E0-237C558A6451}" type="datetimeFigureOut">
              <a:rPr lang="ru-RU" smtClean="0"/>
              <a:pPr/>
              <a:t>14.03.2016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788-9843-49C0-A1E0-237C558A6451}" type="datetimeFigureOut">
              <a:rPr lang="ru-RU" smtClean="0"/>
              <a:pPr/>
              <a:t>14.03.2016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9A2A788-9843-49C0-A1E0-237C558A6451}" type="datetimeFigureOut">
              <a:rPr lang="ru-RU" smtClean="0"/>
              <a:pPr/>
              <a:t>14.03.2016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A2A788-9843-49C0-A1E0-237C558A6451}" type="datetimeFigureOut">
              <a:rPr lang="ru-RU" smtClean="0"/>
              <a:pPr/>
              <a:t>14.03.2016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9A2A788-9843-49C0-A1E0-237C558A6451}" type="datetimeFigureOut">
              <a:rPr lang="ru-RU" smtClean="0"/>
              <a:pPr/>
              <a:t>14.03.2016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esar0301/awesome-public-datasets" TargetMode="External"/><Relationship Id="rId2" Type="http://schemas.openxmlformats.org/officeDocument/2006/relationships/hyperlink" Target="http://mlclass.ru/vash-personalnyj-kurs-po-big-da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tasciencecentral.com/profiles/blogs/66-job-interview-questions-for-data-scientis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andex.ru/jobs/vacancies/dev/res_dmir/" TargetMode="External"/><Relationship Id="rId2" Type="http://schemas.openxmlformats.org/officeDocument/2006/relationships/hyperlink" Target="https://slon.ru/specials/data-economics/articles/learning_to_cou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biostat.washington.edu/about/careers/employment/postdo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Статистика больших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Новиков Петр Андреевич</a:t>
            </a:r>
          </a:p>
          <a:p>
            <a:r>
              <a:rPr lang="ru-RU" dirty="0" smtClean="0"/>
              <a:t>Кафедра интеллектуальных технологий поиска</a:t>
            </a:r>
            <a:br>
              <a:rPr lang="ru-RU" dirty="0" smtClean="0"/>
            </a:br>
            <a:r>
              <a:rPr lang="ru-RU" dirty="0" smtClean="0"/>
              <a:t>Высшей школы ИТИС КФУ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029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Хороший «ликбез» по </a:t>
            </a:r>
            <a:r>
              <a:rPr lang="en-US" dirty="0" smtClean="0"/>
              <a:t>Big Data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mlclass.ru/</a:t>
            </a:r>
            <a:r>
              <a:rPr lang="en-US" dirty="0" err="1" smtClean="0">
                <a:hlinkClick r:id="rId2"/>
              </a:rPr>
              <a:t>vash</a:t>
            </a:r>
            <a:r>
              <a:rPr lang="en-US" dirty="0" smtClean="0">
                <a:hlinkClick r:id="rId2"/>
              </a:rPr>
              <a:t>-</a:t>
            </a:r>
            <a:r>
              <a:rPr lang="en-US" dirty="0" err="1" smtClean="0">
                <a:hlinkClick r:id="rId2"/>
              </a:rPr>
              <a:t>personalnyj</a:t>
            </a:r>
            <a:r>
              <a:rPr lang="en-US" dirty="0" smtClean="0">
                <a:hlinkClick r:id="rId2"/>
              </a:rPr>
              <a:t>-</a:t>
            </a:r>
            <a:r>
              <a:rPr lang="en-US" dirty="0" err="1" smtClean="0">
                <a:hlinkClick r:id="rId2"/>
              </a:rPr>
              <a:t>kurs</a:t>
            </a:r>
            <a:r>
              <a:rPr lang="en-US" dirty="0" smtClean="0">
                <a:hlinkClick r:id="rId2"/>
              </a:rPr>
              <a:t>-</a:t>
            </a:r>
            <a:r>
              <a:rPr lang="en-US" dirty="0" err="1" smtClean="0">
                <a:hlinkClick r:id="rId2"/>
              </a:rPr>
              <a:t>po</a:t>
            </a:r>
            <a:r>
              <a:rPr lang="en-US" dirty="0" smtClean="0">
                <a:hlinkClick r:id="rId2"/>
              </a:rPr>
              <a:t>-big-data/</a:t>
            </a:r>
            <a:endParaRPr lang="ru-RU" dirty="0" smtClean="0"/>
          </a:p>
          <a:p>
            <a:r>
              <a:rPr lang="en-US" dirty="0" smtClean="0"/>
              <a:t>Awesome </a:t>
            </a:r>
            <a:r>
              <a:rPr lang="en-US" dirty="0"/>
              <a:t>public datasets</a:t>
            </a:r>
            <a:br>
              <a:rPr lang="en-US" dirty="0"/>
            </a:br>
            <a:r>
              <a:rPr lang="en-US" dirty="0" smtClean="0">
                <a:hlinkClick r:id="rId3"/>
              </a:rPr>
              <a:t>github.com/caesar0301/awesome-public-datasets</a:t>
            </a:r>
            <a:endParaRPr lang="ru-RU" dirty="0" smtClean="0"/>
          </a:p>
          <a:p>
            <a:r>
              <a:rPr lang="en-US" dirty="0" smtClean="0"/>
              <a:t>66 job interview questions for data scientists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hlinkClick r:id="rId4"/>
              </a:rPr>
              <a:t>www.datasciencecentral.com/profiles/blogs/66-job-interview-questions-for-data-scientists</a:t>
            </a: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7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Трек </a:t>
            </a:r>
            <a:r>
              <a:rPr lang="en-US" dirty="0" smtClean="0"/>
              <a:t>Data Science/Big Data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68597253"/>
              </p:ext>
            </p:extLst>
          </p:nvPr>
        </p:nvGraphicFramePr>
        <p:xfrm>
          <a:off x="457200" y="1600200"/>
          <a:ext cx="7467602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539"/>
                <a:gridCol w="627806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Курс</a:t>
                      </a:r>
                      <a:endParaRPr lang="ru-RU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Дисциплины</a:t>
                      </a:r>
                      <a:r>
                        <a:rPr lang="ru-RU" baseline="0" dirty="0" smtClean="0"/>
                        <a:t> трека</a:t>
                      </a:r>
                      <a:endParaRPr lang="ru-RU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baseline="0" dirty="0" smtClean="0"/>
                        <a:t>2</a:t>
                      </a:r>
                      <a:r>
                        <a:rPr lang="en-US" b="0" baseline="0" dirty="0" smtClean="0"/>
                        <a:t> (1 </a:t>
                      </a:r>
                      <a:r>
                        <a:rPr lang="ru-RU" b="0" baseline="0" dirty="0" smtClean="0"/>
                        <a:t>сем)</a:t>
                      </a:r>
                      <a:endParaRPr lang="ru-RU" b="0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1. Технологии обработки больших данных</a:t>
                      </a:r>
                      <a:endParaRPr lang="ru-RU" b="0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2 </a:t>
                      </a:r>
                      <a:r>
                        <a:rPr lang="en-US" b="1" dirty="0" smtClean="0"/>
                        <a:t>(</a:t>
                      </a:r>
                      <a:r>
                        <a:rPr lang="ru-RU" b="1" dirty="0" smtClean="0"/>
                        <a:t>2 сем)</a:t>
                      </a:r>
                      <a:endParaRPr lang="ru-RU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2.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ru-RU" b="1" baseline="0" dirty="0" smtClean="0"/>
                        <a:t>Статистика больших данных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dirty="0" smtClean="0"/>
                        <a:t>3</a:t>
                      </a:r>
                      <a:r>
                        <a:rPr lang="ru-RU" dirty="0" smtClean="0"/>
                        <a:t>. Интеллектуальный анализ больших данных</a:t>
                      </a:r>
                      <a:endParaRPr lang="ru-RU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r>
                        <a:rPr lang="en-US" dirty="0" smtClean="0"/>
                        <a:t> (</a:t>
                      </a:r>
                      <a:r>
                        <a:rPr lang="ru-RU" dirty="0" smtClean="0"/>
                        <a:t>1 сем)</a:t>
                      </a:r>
                      <a:endParaRPr lang="ru-RU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4. Предсказательная аналитика</a:t>
                      </a:r>
                      <a:r>
                        <a:rPr lang="ru-RU" baseline="30000" dirty="0" smtClean="0"/>
                        <a:t>*</a:t>
                      </a:r>
                    </a:p>
                    <a:p>
                      <a:r>
                        <a:rPr lang="ru-RU" dirty="0" smtClean="0"/>
                        <a:t>5. Машинное обучение</a:t>
                      </a:r>
                      <a:r>
                        <a:rPr lang="ru-RU" baseline="30000" dirty="0" smtClean="0"/>
                        <a:t>*</a:t>
                      </a:r>
                      <a:endParaRPr lang="ru-RU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r>
                        <a:rPr lang="en-US" dirty="0" smtClean="0"/>
                        <a:t> (</a:t>
                      </a:r>
                      <a:r>
                        <a:rPr lang="ru-RU" dirty="0" smtClean="0"/>
                        <a:t>2 сем)</a:t>
                      </a:r>
                      <a:endParaRPr lang="ru-RU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6. Облачная инфраструктура</a:t>
                      </a:r>
                      <a:r>
                        <a:rPr lang="ru-RU" baseline="0" dirty="0" smtClean="0"/>
                        <a:t> и сервисы</a:t>
                      </a:r>
                      <a:r>
                        <a:rPr lang="ru-RU" baseline="30000" dirty="0" smtClean="0"/>
                        <a:t>*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7. Автоматизированная обработка текста</a:t>
                      </a:r>
                      <a:r>
                        <a:rPr lang="ru-RU" baseline="30000" dirty="0" smtClean="0"/>
                        <a:t>*</a:t>
                      </a:r>
                      <a:endParaRPr lang="ru-RU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r>
                        <a:rPr lang="en-US" dirty="0" smtClean="0"/>
                        <a:t> (1 </a:t>
                      </a:r>
                      <a:r>
                        <a:rPr lang="ru-RU" dirty="0" smtClean="0"/>
                        <a:t>сем)</a:t>
                      </a:r>
                      <a:endParaRPr lang="ru-RU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8. Основы информационного поиска</a:t>
                      </a:r>
                      <a:r>
                        <a:rPr lang="ru-RU" baseline="30000" dirty="0" smtClean="0"/>
                        <a:t>*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9. Представление результатов анализа данных</a:t>
                      </a:r>
                      <a:r>
                        <a:rPr lang="ru-RU" baseline="30000" dirty="0" smtClean="0"/>
                        <a:t>*</a:t>
                      </a:r>
                      <a:endParaRPr lang="ru-RU" dirty="0"/>
                    </a:p>
                  </a:txBody>
                  <a:tcPr marL="82973" marR="82973"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i="1" baseline="30000" dirty="0" smtClean="0"/>
                        <a:t>*</a:t>
                      </a:r>
                      <a:r>
                        <a:rPr lang="ru-RU" i="1" baseline="0" dirty="0" smtClean="0"/>
                        <a:t> Предварительный план</a:t>
                      </a:r>
                      <a:endParaRPr lang="ru-RU" i="1" dirty="0"/>
                    </a:p>
                  </a:txBody>
                  <a:tcPr marL="82973" marR="82973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82321" marR="8232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93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Data Science/Big Data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Массивы данных, накопленные в </a:t>
            </a:r>
            <a:r>
              <a:rPr lang="en-US" dirty="0" smtClean="0"/>
              <a:t>IT</a:t>
            </a:r>
            <a:r>
              <a:rPr lang="ru-RU" dirty="0" smtClean="0"/>
              <a:t>, – это не просто числа</a:t>
            </a:r>
          </a:p>
          <a:p>
            <a:r>
              <a:rPr lang="ru-RU" dirty="0" smtClean="0"/>
              <a:t>Анализируя эти массивы, можно делать выводы и прогнозы</a:t>
            </a:r>
            <a:r>
              <a:rPr lang="en-US" dirty="0" smtClean="0"/>
              <a:t> </a:t>
            </a:r>
            <a:r>
              <a:rPr lang="ru-RU" dirty="0" smtClean="0"/>
              <a:t>о природе этих данных</a:t>
            </a:r>
          </a:p>
          <a:p>
            <a:r>
              <a:rPr lang="ru-RU" dirty="0" smtClean="0"/>
              <a:t>Эти выводы и прогнозы представляют самостоятельную ценность для бизнеса (</a:t>
            </a:r>
            <a:r>
              <a:rPr lang="ru-RU" dirty="0" err="1" smtClean="0"/>
              <a:t>гос</a:t>
            </a:r>
            <a:r>
              <a:rPr lang="ru-RU" dirty="0" smtClean="0"/>
              <a:t>. управления, науки и т.д.)</a:t>
            </a:r>
          </a:p>
          <a:p>
            <a:r>
              <a:rPr lang="ru-RU" dirty="0" smtClean="0"/>
              <a:t>Если данных очень много (помещаются на нескольких жестких дисках), то говорят о «Больших данных» (</a:t>
            </a:r>
            <a:r>
              <a:rPr lang="en-US" dirty="0" smtClean="0"/>
              <a:t>Big Data)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Data Science/Big Data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876800" cy="487375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Зарплата существенно выше, чем у «простых» программистов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smtClean="0"/>
              <a:t>«Средняя зарплата специалиста по анализу данных в США достигла почти $119 000, тогда как средняя зарплата программиста — $64 500.» </a:t>
            </a:r>
            <a:r>
              <a:rPr lang="ru-RU" sz="2800" i="1" dirty="0" smtClean="0"/>
              <a:t>– </a:t>
            </a:r>
            <a:r>
              <a:rPr lang="en-US" i="1" dirty="0" smtClean="0">
                <a:hlinkClick r:id="rId2"/>
              </a:rPr>
              <a:t>slon.ru</a:t>
            </a:r>
            <a:r>
              <a:rPr lang="ru-RU" i="1" dirty="0" smtClean="0"/>
              <a:t/>
            </a:r>
            <a:br>
              <a:rPr lang="ru-RU" i="1" dirty="0" smtClean="0"/>
            </a:br>
            <a:endParaRPr lang="en-US" sz="1700" i="1" dirty="0" smtClean="0"/>
          </a:p>
          <a:p>
            <a:r>
              <a:rPr lang="ru-RU" dirty="0" smtClean="0"/>
              <a:t>Пример </a:t>
            </a:r>
            <a:r>
              <a:rPr lang="ru-RU" dirty="0" smtClean="0">
                <a:hlinkClick r:id="rId3"/>
              </a:rPr>
              <a:t>вакансии в </a:t>
            </a:r>
            <a:r>
              <a:rPr lang="ru-RU" dirty="0" err="1" smtClean="0">
                <a:hlinkClick r:id="rId3"/>
              </a:rPr>
              <a:t>Яндексе</a:t>
            </a:r>
            <a:r>
              <a:rPr lang="ru-RU" dirty="0" smtClean="0"/>
              <a:t> (Москва)</a:t>
            </a:r>
          </a:p>
          <a:p>
            <a:r>
              <a:rPr lang="ru-RU" dirty="0" smtClean="0"/>
              <a:t>Пример </a:t>
            </a:r>
            <a:r>
              <a:rPr lang="ru-RU" dirty="0" smtClean="0">
                <a:hlinkClick r:id="rId4"/>
              </a:rPr>
              <a:t>вакансии в </a:t>
            </a:r>
            <a:r>
              <a:rPr lang="en-US" dirty="0" smtClean="0">
                <a:hlinkClick r:id="rId4"/>
              </a:rPr>
              <a:t>University of Washington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Сиэтл</a:t>
            </a:r>
            <a:r>
              <a:rPr lang="en-US" dirty="0" smtClean="0"/>
              <a:t>, </a:t>
            </a:r>
            <a:r>
              <a:rPr lang="ru-RU" dirty="0" smtClean="0"/>
              <a:t>США, рабочая виза – вне квот)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 descr="HilaryMason_AwesomeNerds_Graphi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1905000"/>
            <a:ext cx="3073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7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Курс «Статистика больших данных»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Компетенции в математической статистике необходимы для любого специалиста по </a:t>
            </a:r>
            <a:r>
              <a:rPr lang="en-US" dirty="0" smtClean="0"/>
              <a:t>Data Science/Big Data</a:t>
            </a:r>
            <a:r>
              <a:rPr lang="ru-RU" dirty="0" smtClean="0"/>
              <a:t>, а также полезны любому грамотному человеку</a:t>
            </a:r>
            <a:endParaRPr lang="en-US" dirty="0" smtClean="0"/>
          </a:p>
          <a:p>
            <a:r>
              <a:rPr lang="ru-RU" dirty="0" smtClean="0"/>
              <a:t>В обязательном курсе математической статистики, как правило, не остается времени на полноценную практику статистики на </a:t>
            </a:r>
            <a:r>
              <a:rPr lang="ru-RU" dirty="0" smtClean="0"/>
              <a:t>компьютере. </a:t>
            </a:r>
            <a:r>
              <a:rPr lang="ru-RU" smtClean="0"/>
              <a:t>Между </a:t>
            </a:r>
            <a:r>
              <a:rPr lang="ru-RU" dirty="0" smtClean="0"/>
              <a:t>тем, это самое интересное и самое востребованное</a:t>
            </a:r>
          </a:p>
          <a:p>
            <a:r>
              <a:rPr lang="ru-RU" dirty="0" smtClean="0"/>
              <a:t>Отдельный вопрос – масштабируемость статистических методов для </a:t>
            </a:r>
            <a:r>
              <a:rPr lang="en-US" dirty="0" smtClean="0"/>
              <a:t>Big Data</a:t>
            </a:r>
            <a:r>
              <a:rPr lang="ru-RU" dirty="0" smtClean="0"/>
              <a:t>, который в общем курсе никак не освещается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6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Сущность курса «Статистика больших данных», наглядно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35814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pic>
        <p:nvPicPr>
          <p:cNvPr id="7" name="Рисунок 6" descr="isbn978521106234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1" y="2133600"/>
            <a:ext cx="2133600" cy="3137063"/>
          </a:xfrm>
          <a:prstGeom prst="rect">
            <a:avLst/>
          </a:prstGeom>
        </p:spPr>
      </p:pic>
      <p:pic>
        <p:nvPicPr>
          <p:cNvPr id="8" name="Рисунок 7" descr="hado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1400" y="3429000"/>
            <a:ext cx="1828800" cy="653301"/>
          </a:xfrm>
          <a:prstGeom prst="rect">
            <a:avLst/>
          </a:prstGeom>
        </p:spPr>
      </p:pic>
      <p:pic>
        <p:nvPicPr>
          <p:cNvPr id="9" name="Рисунок 8" descr="spar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2800" y="4343400"/>
            <a:ext cx="2438400" cy="7776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62600" y="35814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pic>
        <p:nvPicPr>
          <p:cNvPr id="12" name="Рисунок 11" descr="pyth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81400" y="2286000"/>
            <a:ext cx="1905000" cy="826312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5867400" y="2743200"/>
            <a:ext cx="273643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Big</a:t>
            </a:r>
          </a:p>
          <a:p>
            <a:pPr algn="ctr"/>
            <a:r>
              <a:rPr lang="en-US" sz="4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Data</a:t>
            </a:r>
          </a:p>
          <a:p>
            <a:pPr algn="ctr"/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Stats</a:t>
            </a:r>
            <a:endParaRPr lang="ru-RU" sz="4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мы узнаем на «Статистике больших данных»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Где и как взять данные для статистической обработки</a:t>
            </a:r>
          </a:p>
          <a:p>
            <a:r>
              <a:rPr lang="ru-RU" dirty="0" smtClean="0"/>
              <a:t>Где и как хранить эти данные (особенно если их гигабайт и больше)</a:t>
            </a:r>
          </a:p>
          <a:p>
            <a:r>
              <a:rPr lang="ru-RU" dirty="0" smtClean="0"/>
              <a:t>Как вычислить среднее, стандартное отклонение, коэффициент корреляции, построить доверительный интервал для больших массивов данных</a:t>
            </a:r>
          </a:p>
          <a:p>
            <a:r>
              <a:rPr lang="ru-RU" dirty="0" smtClean="0"/>
              <a:t>Как представить результаты анализа данных, чтобы их поняли неспециалисты</a:t>
            </a:r>
          </a:p>
          <a:p>
            <a:r>
              <a:rPr lang="ru-RU" dirty="0" smtClean="0"/>
              <a:t>Мы укрепим и расширим свои познания в мат. статистике, это серьезно поможет сдать экзамен и по общему курсу «Мат. статистика»</a:t>
            </a:r>
          </a:p>
          <a:p>
            <a:r>
              <a:rPr lang="ru-RU" dirty="0" smtClean="0"/>
              <a:t>Рабочий язык курса – </a:t>
            </a:r>
            <a:r>
              <a:rPr lang="en-US" dirty="0" smtClean="0"/>
              <a:t>Python (</a:t>
            </a:r>
            <a:r>
              <a:rPr lang="ru-RU" dirty="0" smtClean="0"/>
              <a:t>в начале будет дано краткое введение в </a:t>
            </a:r>
            <a:r>
              <a:rPr lang="en-US" dirty="0" smtClean="0"/>
              <a:t>Python), </a:t>
            </a:r>
            <a:r>
              <a:rPr lang="ru-RU" dirty="0" smtClean="0"/>
              <a:t>также используются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Spark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Каких студентов мы ждем</a:t>
            </a:r>
            <a:endParaRPr lang="en-US" dirty="0"/>
          </a:p>
        </p:txBody>
      </p:sp>
      <p:sp>
        <p:nvSpPr>
          <p:cNvPr id="2" name="Содержимое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Вдумчивых и серьезных, не падких на сиюминутные соблазны</a:t>
            </a:r>
          </a:p>
          <a:p>
            <a:r>
              <a:rPr lang="ru-RU" dirty="0" smtClean="0"/>
              <a:t>Желающих стать специалистами с уникальными компетенциями, которым открываются все двери</a:t>
            </a:r>
          </a:p>
          <a:p>
            <a:r>
              <a:rPr lang="ru-RU" dirty="0" smtClean="0"/>
              <a:t>Не опасающихся высокого порога вхождения в специальность</a:t>
            </a:r>
          </a:p>
          <a:p>
            <a:r>
              <a:rPr lang="ru-RU" dirty="0" smtClean="0"/>
              <a:t>Готовых применять не только программирование, но и математику и здравый смысл в своей работе</a:t>
            </a:r>
          </a:p>
          <a:p>
            <a:r>
              <a:rPr lang="ru-RU" dirty="0" smtClean="0"/>
              <a:t>Успевающих по линейной алгебре и геометрии и теории вероятностей и мат. статистике</a:t>
            </a:r>
          </a:p>
          <a:p>
            <a:r>
              <a:rPr lang="ru-RU" dirty="0" smtClean="0"/>
              <a:t>Желательно прослушавших курс «Технологии обработки больших данных»</a:t>
            </a:r>
          </a:p>
          <a:p>
            <a:r>
              <a:rPr lang="ru-RU" dirty="0" smtClean="0"/>
              <a:t>Размер группы – 20-25 человек</a:t>
            </a:r>
          </a:p>
          <a:p>
            <a:endParaRPr lang="ru-RU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преподавателе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Новиков Петр Андреевич</a:t>
            </a:r>
          </a:p>
          <a:p>
            <a:r>
              <a:rPr lang="ru-RU" dirty="0" smtClean="0"/>
              <a:t>И.о. зав. кафедрой «Интеллектуальные технологии поиска»  Высшей школы ИТИС (с 2015)</a:t>
            </a:r>
          </a:p>
          <a:p>
            <a:r>
              <a:rPr lang="ru-RU" dirty="0" smtClean="0"/>
              <a:t>Опыт работы в компании</a:t>
            </a:r>
            <a:r>
              <a:rPr lang="en-US" dirty="0" smtClean="0"/>
              <a:t>, </a:t>
            </a:r>
            <a:r>
              <a:rPr lang="ru-RU" dirty="0" smtClean="0"/>
              <a:t>занимающейся стратегиями тех. обслуживания и ремонта изделий машиностроения (Москва, 2013-2014)</a:t>
            </a:r>
          </a:p>
          <a:p>
            <a:r>
              <a:rPr lang="ru-RU" dirty="0" smtClean="0"/>
              <a:t>Опыт работы в компании</a:t>
            </a:r>
            <a:r>
              <a:rPr lang="en-US" dirty="0" smtClean="0"/>
              <a:t>-</a:t>
            </a:r>
            <a:r>
              <a:rPr lang="ru-RU" dirty="0" smtClean="0"/>
              <a:t>резиденте инновационного центра «</a:t>
            </a:r>
            <a:r>
              <a:rPr lang="ru-RU" dirty="0" err="1" smtClean="0"/>
              <a:t>Сколково</a:t>
            </a:r>
            <a:r>
              <a:rPr lang="ru-RU" dirty="0" smtClean="0"/>
              <a:t>» (Москва, 2012)</a:t>
            </a:r>
          </a:p>
          <a:p>
            <a:r>
              <a:rPr lang="ru-RU" dirty="0" smtClean="0"/>
              <a:t>Кандидат физико-математических наук (МГУ, 2010)</a:t>
            </a:r>
          </a:p>
          <a:p>
            <a:r>
              <a:rPr lang="ru-RU" dirty="0" smtClean="0"/>
              <a:t>Опыт учебы и работы в США (2008)</a:t>
            </a:r>
          </a:p>
          <a:p>
            <a:endParaRPr lang="en-US" dirty="0"/>
          </a:p>
        </p:txBody>
      </p:sp>
      <p:pic>
        <p:nvPicPr>
          <p:cNvPr id="4" name="Рисунок 3" descr="petrnoviko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8246" y="228600"/>
            <a:ext cx="2182901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2302</TotalTime>
  <Words>505</Words>
  <Application>Microsoft Office PowerPoint</Application>
  <PresentationFormat>Экран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Эркер</vt:lpstr>
      <vt:lpstr>Статистика больших данных</vt:lpstr>
      <vt:lpstr>Трек Data Science/Big Data</vt:lpstr>
      <vt:lpstr>Что такое Data Science/Big Data</vt:lpstr>
      <vt:lpstr>Работа в Data Science/Big Data</vt:lpstr>
      <vt:lpstr>Курс «Статистика больших данных»</vt:lpstr>
      <vt:lpstr>Сущность курса «Статистика больших данных», наглядно</vt:lpstr>
      <vt:lpstr>Что мы узнаем на «Статистике больших данных»</vt:lpstr>
      <vt:lpstr>Каких студентов мы ждем</vt:lpstr>
      <vt:lpstr>О преподавателе</vt:lpstr>
      <vt:lpstr>Ссылки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обработки и анализа больших данных</dc:title>
  <dc:creator>Petr Novikov</dc:creator>
  <cp:lastModifiedBy>Petr Novikov</cp:lastModifiedBy>
  <cp:revision>117</cp:revision>
  <dcterms:created xsi:type="dcterms:W3CDTF">2016-02-21T01:32:01Z</dcterms:created>
  <dcterms:modified xsi:type="dcterms:W3CDTF">2016-03-13T23:27:59Z</dcterms:modified>
</cp:coreProperties>
</file>