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70" r:id="rId5"/>
    <p:sldId id="261" r:id="rId6"/>
    <p:sldId id="263" r:id="rId7"/>
    <p:sldId id="264" r:id="rId8"/>
    <p:sldId id="265" r:id="rId9"/>
    <p:sldId id="268" r:id="rId10"/>
    <p:sldId id="269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3480" cy="685656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7200" cy="547200"/>
          </a:xfrm>
          <a:prstGeom prst="ellipse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8040" cy="685656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480" y="0"/>
            <a:ext cx="103320" cy="685656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80360" cy="685656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200" y="0"/>
            <a:ext cx="228960" cy="685656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4880" cy="685656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3840" cy="12938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6840"/>
            <a:ext cx="640080" cy="640080"/>
          </a:xfrm>
          <a:prstGeom prst="ellipse">
            <a:avLst/>
          </a:prstGeom>
          <a:ln w="2844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1160" y="5500800"/>
            <a:ext cx="135720" cy="135720"/>
          </a:xfrm>
          <a:prstGeom prst="ellipse">
            <a:avLst/>
          </a:prstGeom>
          <a:ln w="1260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4280" y="5788080"/>
            <a:ext cx="272880" cy="272880"/>
          </a:xfrm>
          <a:prstGeom prst="ellipse">
            <a:avLst/>
          </a:prstGeom>
          <a:ln w="1260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4320" cy="364320"/>
          </a:xfrm>
          <a:prstGeom prst="ellipse">
            <a:avLst/>
          </a:prstGeom>
          <a:ln w="2844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8839080" y="0"/>
            <a:ext cx="303480" cy="685656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8156520" y="5715000"/>
            <a:ext cx="547200" cy="547200"/>
          </a:xfrm>
          <a:prstGeom prst="ellipse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incubator.com/" TargetMode="External"/><Relationship Id="rId2" Type="http://schemas.openxmlformats.org/officeDocument/2006/relationships/hyperlink" Target="http://novikov.amikeco.ru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kaggle.com/" TargetMode="External"/><Relationship Id="rId5" Type="http://schemas.openxmlformats.org/officeDocument/2006/relationships/hyperlink" Target="http://insightdata.ai/" TargetMode="External"/><Relationship Id="rId4" Type="http://schemas.openxmlformats.org/officeDocument/2006/relationships/hyperlink" Target="http://www.mastersindatascien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86000" y="1066680"/>
            <a:ext cx="6170760" cy="39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endParaRPr lang="en-US" sz="3000" b="1" strike="noStrike" cap="small" spc="-1" dirty="0" smtClean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US" sz="3000" b="1" strike="noStrike" cap="small" spc="-1" dirty="0" err="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Анализ</a:t>
            </a:r>
            <a:r>
              <a:rPr lang="en-US" sz="3000" b="1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b="1" strike="noStrike" cap="small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данных</a:t>
            </a:r>
            <a:r>
              <a:rPr lang="en-US" sz="3000" b="1" strike="noStrike" cap="small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000" b="1" strike="noStrike" cap="small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Вычислительная</a:t>
            </a:r>
            <a:r>
              <a:rPr lang="en-US" sz="3000" b="1" strike="noStrike" cap="small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b="1" strike="noStrike" cap="small" spc="-1" dirty="0" err="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статистика</a:t>
            </a:r>
            <a:endParaRPr lang="en-US" sz="3000" b="1" strike="noStrike" cap="small" spc="-1" dirty="0" smtClean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US" sz="3000" b="1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(Data Science Mini-Track)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1" strike="noStrike" cap="small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 </a:t>
            </a:r>
            <a:r>
              <a:rPr lang="en-US" sz="2000" b="1" strike="noStrike" cap="small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курс</a:t>
            </a:r>
            <a:r>
              <a:rPr lang="en-US" sz="2000" b="1" strike="noStrike" cap="small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I и II </a:t>
            </a:r>
            <a:r>
              <a:rPr lang="en-US" sz="2000" b="1" strike="noStrike" cap="small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семестр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286000" y="5003280"/>
            <a:ext cx="617076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Новиков Петр Андреевич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Кафедра интеллектуальных технологий поиска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Высшей школы ИТИС КФУ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Science</a:t>
            </a:r>
            <a:r>
              <a:rPr lang="ru-RU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 </a:t>
            </a:r>
            <a:r>
              <a:rPr lang="en-US" sz="3000" b="0" strike="noStrike" cap="small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Массивы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накопленные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в IT, –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это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просто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числа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нализируя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эти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массивы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можно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делать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выводы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и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прогнозы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о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природе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этих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Эти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выводы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и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прогнозы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представляют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самостоятельную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ценность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Для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анализа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современных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объемов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методы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классической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мат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статистики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либо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неприменимы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либо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требуют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доработки</a:t>
            </a:r>
            <a:endParaRPr lang="ru-RU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Если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данные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помещаются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одной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машине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говорят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о Big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ru-RU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Некоторые сферы применения </a:t>
            </a:r>
            <a:r>
              <a:rPr lang="en-US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Молекулярная биология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Распознавание изображений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Робототехника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Обработка естественных языков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«Умная» энергетика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Экономика и финансы</a:t>
            </a:r>
          </a:p>
          <a:p>
            <a:pPr marL="274320" indent="-272880"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ru-RU" sz="2400" dirty="0" smtClean="0"/>
              <a:t>Искусственный интеллект</a:t>
            </a: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ru-RU" sz="2400" dirty="0" smtClean="0"/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en-US" sz="2400" dirty="0" smtClean="0"/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ru-RU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72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Работа в Data Science/Big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199" y="1600200"/>
            <a:ext cx="4959927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«The sexiest job of the 21st century» – Harvard Business Review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Средняя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зарплата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специалиста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анализу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данных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в США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достигла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почти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$119 000,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тогда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как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средняя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зарплата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программиста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$64 500</a:t>
            </a:r>
            <a:r>
              <a:rPr lang="en-US" sz="2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.»</a:t>
            </a:r>
            <a:r>
              <a:rPr lang="ru-RU" sz="2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ru-RU" sz="2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</a:t>
            </a:r>
            <a:r>
              <a:rPr lang="en-US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://hbr.org/2012/10/data-scientist-the-sexiest-job-of-the-21st-century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Рисунок 3" descr="HilaryMason_AwesomeNerds_Graph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27" y="1828800"/>
            <a:ext cx="30734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</a:t>
            </a:r>
            <a:r>
              <a:rPr lang="ru-RU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Skillset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1604160" y="1416600"/>
            <a:ext cx="5162040" cy="517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3000" b="0" strike="noStrike" cap="small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Стек программного обеспечения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2" y="3898117"/>
            <a:ext cx="1662335" cy="1662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99788"/>
            <a:ext cx="1600800" cy="698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49" y="3622075"/>
            <a:ext cx="1575530" cy="539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91" y="4272176"/>
            <a:ext cx="2259276" cy="953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18" y="2514600"/>
            <a:ext cx="2722164" cy="79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46" y="1514047"/>
            <a:ext cx="1521600" cy="85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00" y="1870649"/>
            <a:ext cx="2411132" cy="480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9" y="1722854"/>
            <a:ext cx="2024112" cy="877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" y="2514600"/>
            <a:ext cx="1733680" cy="1733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64" y="2565198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06" y="5290491"/>
            <a:ext cx="1411667" cy="105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00" y="5520588"/>
            <a:ext cx="1451389" cy="558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3" y="3292562"/>
            <a:ext cx="1542513" cy="68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Примеры зачетных проектов прошлого года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Сервис по подбору фильмов в виде телеграм-бота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(Акимов, Егоров, Кузнецов – 407, 408)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Предсказание успешности фильма до его релиза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(Гилязова, Аязгулова, Ширгалеев – 405)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Определение пола и возраста говорящего по голосу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(Есьмуков – 402)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Предсказание спроса на аренду велосипедов в зависимости от погоды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(Мингазов – 404)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Оценка пола автора отзыва о лекарстве по тексту отзыва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(Ханов, Евдокименко – 402)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 преподавателе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Новиков Петр Андреевич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Сотрудник кафедры «Интеллектуальные технологии поиска»  Высшей школы ИТИС (с 2015)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Опыт работы в сфере планирования стратегий тех. обслуживания и ремонта изделий машиностроения (коммерческая компания, Москва, 2013-2014)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Опыт работы в компании-резиденте инновационного центра «Сколково» (Московская область, Сколково, 2012)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Кандидат физико-математических наук (МГУ, 2010)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Опыт учебы и работы в США (2008)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74660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Ссылки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36200"/>
            <a:ext cx="746604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  <a:hlinkClick r:id="rId2"/>
              </a:rPr>
              <a:t>http://novikov.amikeco.ru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  <a:hlinkClick r:id="rId3"/>
              </a:rPr>
              <a:t>http://thedataincubator.com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  <a:hlinkClick r:id="rId4"/>
              </a:rPr>
              <a:t>http://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  <a:hlinkClick r:id="rId4"/>
              </a:rPr>
              <a:t>www.mastersindatascience.org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  <a:hlinkClick r:id="rId5"/>
              </a:rPr>
              <a:t>http://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  <a:hlinkClick r:id="rId5"/>
              </a:rPr>
              <a:t>insightdata.ai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  <a:hlinkClick r:id="rId6"/>
              </a:rPr>
              <a:t>http://www.kaggle.com</a:t>
            </a:r>
            <a:endParaRPr lang="en-US" sz="2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0000"/>
              <a:buFont typeface="Wingdings" charset="2"/>
              <a:buChar char="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2596</TotalTime>
  <Words>337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subject/>
  <dc:creator>Petr Novikov</dc:creator>
  <dc:description/>
  <cp:lastModifiedBy>Petr Novikov</cp:lastModifiedBy>
  <cp:revision>217</cp:revision>
  <dcterms:created xsi:type="dcterms:W3CDTF">2016-02-21T01:32:01Z</dcterms:created>
  <dcterms:modified xsi:type="dcterms:W3CDTF">2017-08-28T19:13:49Z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