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99" r:id="rId3"/>
    <p:sldId id="302" r:id="rId4"/>
    <p:sldId id="286" r:id="rId5"/>
    <p:sldId id="310" r:id="rId6"/>
    <p:sldId id="311" r:id="rId7"/>
    <p:sldId id="296" r:id="rId8"/>
    <p:sldId id="305" r:id="rId9"/>
    <p:sldId id="306" r:id="rId10"/>
    <p:sldId id="307" r:id="rId11"/>
    <p:sldId id="308" r:id="rId12"/>
    <p:sldId id="304" r:id="rId13"/>
    <p:sldId id="300" r:id="rId14"/>
    <p:sldId id="301" r:id="rId15"/>
    <p:sldId id="30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0" autoAdjust="0"/>
    <p:restoredTop sz="94660"/>
  </p:normalViewPr>
  <p:slideViewPr>
    <p:cSldViewPr>
      <p:cViewPr varScale="1">
        <p:scale>
          <a:sx n="49" d="100"/>
          <a:sy n="49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A2A788-9843-49C0-A1E0-237C558A6451}" type="datetimeFigureOut">
              <a:rPr lang="ru-RU" smtClean="0"/>
              <a:pPr/>
              <a:t>27.10.2016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econd-annual-data-science-bowl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esar0301/awesome-public-datasets" TargetMode="External"/><Relationship Id="rId2" Type="http://schemas.openxmlformats.org/officeDocument/2006/relationships/hyperlink" Target="http://novikov.amikeco.ru/bigdat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on.ru/specials/data-economics/" TargetMode="External"/><Relationship Id="rId4" Type="http://schemas.openxmlformats.org/officeDocument/2006/relationships/hyperlink" Target="http://www.datasciencecentral.com/profiles/blogs/66-job-interview-questions-for-data-scientis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lon.ru/specials/data-economics/articles/learning_to_cou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.washington.edu/about/careers/employment/postdoc" TargetMode="External"/><Relationship Id="rId2" Type="http://schemas.openxmlformats.org/officeDocument/2006/relationships/hyperlink" Target="https://yandex.ru/jobs/vacancies/dev/res_dmi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rb-sjobs.brassring.com/TGnewUI/Search/home/HomeWithPreLoad?PageType=JobDetails&amp;partnerid=26059&amp;siteid=5016&amp;jobid=67756&amp;AReq=59032B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akdd-cup-2014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igit-recogniz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066800"/>
            <a:ext cx="6172200" cy="3951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Инструментарий машинного обучения и анализа данных</a:t>
            </a:r>
            <a:br>
              <a:rPr lang="ru-RU" dirty="0" smtClean="0"/>
            </a:br>
            <a:r>
              <a:rPr lang="en-US" dirty="0" smtClean="0"/>
              <a:t>(Data Science Toolbox)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Пн. 15:20 ауд. 1509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III </a:t>
            </a:r>
            <a:r>
              <a:rPr lang="ru-RU" sz="2000" dirty="0" smtClean="0"/>
              <a:t>курс, </a:t>
            </a:r>
            <a:r>
              <a:rPr lang="en-US" sz="2000" dirty="0" smtClean="0"/>
              <a:t>I</a:t>
            </a:r>
            <a:r>
              <a:rPr lang="ru-RU" sz="2000" dirty="0" smtClean="0"/>
              <a:t> семестр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Новиков </a:t>
            </a:r>
            <a:r>
              <a:rPr lang="ru-RU" smtClean="0"/>
              <a:t>Петр Андреевич</a:t>
            </a:r>
            <a:endParaRPr lang="ru-RU" dirty="0" smtClean="0"/>
          </a:p>
          <a:p>
            <a:r>
              <a:rPr lang="ru-RU" dirty="0" smtClean="0"/>
              <a:t>Кафедра интеллектуальных технологий поиска</a:t>
            </a:r>
            <a:br>
              <a:rPr lang="ru-RU" dirty="0" smtClean="0"/>
            </a:br>
            <a:r>
              <a:rPr lang="ru-RU" dirty="0" smtClean="0"/>
              <a:t>Высшей школы ИТИС КФУ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0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входе: МРТ-фотографии сердца</a:t>
            </a:r>
            <a:r>
              <a:rPr lang="en-US" dirty="0" smtClean="0"/>
              <a:t>; </a:t>
            </a:r>
            <a:r>
              <a:rPr lang="ru-RU" dirty="0"/>
              <a:t>имеется тренировочный набор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На выходе: объем левого желудочка до и после сердечного сокращения</a:t>
            </a:r>
          </a:p>
          <a:p>
            <a:r>
              <a:rPr lang="ru-RU" dirty="0" smtClean="0"/>
              <a:t>Эффект: диагностика нарушений сердечной деятельности на ранних стадиях</a:t>
            </a:r>
          </a:p>
          <a:p>
            <a:r>
              <a:rPr lang="ru-RU" dirty="0" smtClean="0"/>
              <a:t>Пример данных: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www.kaggle.com/c/second-annual-data-science-bowl/data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применения </a:t>
            </a:r>
            <a:r>
              <a:rPr lang="en-US" dirty="0" smtClean="0"/>
              <a:t>Data Science </a:t>
            </a:r>
            <a:r>
              <a:rPr lang="ru-RU" dirty="0" smtClean="0"/>
              <a:t>: </a:t>
            </a:r>
            <a:r>
              <a:rPr lang="ru-RU" dirty="0" smtClean="0"/>
              <a:t>К</a:t>
            </a:r>
            <a:r>
              <a:rPr lang="ru-RU" dirty="0" smtClean="0"/>
              <a:t>ардиология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63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входе: строка запроса от пользователя</a:t>
            </a:r>
          </a:p>
          <a:p>
            <a:r>
              <a:rPr lang="ru-RU" dirty="0" smtClean="0"/>
              <a:t>На выходе: список </a:t>
            </a:r>
            <a:r>
              <a:rPr lang="en-US" dirty="0" smtClean="0"/>
              <a:t>web-</a:t>
            </a:r>
            <a:r>
              <a:rPr lang="ru-RU" dirty="0" smtClean="0"/>
              <a:t>страниц, на которых содержится требуемая информация</a:t>
            </a:r>
          </a:p>
          <a:p>
            <a:r>
              <a:rPr lang="ru-RU" dirty="0" smtClean="0"/>
              <a:t>Эффект: невиданная ранее скорость поиска информации, изменение всего информационного уклада общества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применения </a:t>
            </a:r>
            <a:r>
              <a:rPr lang="en-US" dirty="0" smtClean="0"/>
              <a:t>Data Science </a:t>
            </a:r>
            <a:r>
              <a:rPr lang="ru-RU" dirty="0" smtClean="0"/>
              <a:t>: </a:t>
            </a:r>
            <a:r>
              <a:rPr lang="en-US" dirty="0" smtClean="0"/>
              <a:t>Search Engines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63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Каких студентов мы ждем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Вдумчивых и серьезных, не падких на сиюминутные соблазны</a:t>
            </a:r>
          </a:p>
          <a:p>
            <a:r>
              <a:rPr lang="ru-RU" dirty="0" smtClean="0"/>
              <a:t>Желающих стать специалистами с уникальными компетенциями, которым открываются все двери</a:t>
            </a:r>
          </a:p>
          <a:p>
            <a:r>
              <a:rPr lang="ru-RU" dirty="0" smtClean="0"/>
              <a:t>Не опасающихся высокого порога вхождения в специальность</a:t>
            </a:r>
          </a:p>
          <a:p>
            <a:r>
              <a:rPr lang="ru-RU" dirty="0" smtClean="0"/>
              <a:t>Готовых применять не только программирование, но и здравый смысл и немного математики в своей работе</a:t>
            </a:r>
          </a:p>
          <a:p>
            <a:r>
              <a:rPr lang="ru-RU" dirty="0" smtClean="0"/>
              <a:t>Размер группы – 20-25 человек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преподавателе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Новиков Петр Андреевич</a:t>
            </a:r>
          </a:p>
          <a:p>
            <a:r>
              <a:rPr lang="ru-RU" dirty="0" smtClean="0"/>
              <a:t>Сотрудник кафедры «Интеллектуальные технологии поиска»  Высшей школы ИТИС (с 2015)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, </a:t>
            </a:r>
            <a:r>
              <a:rPr lang="ru-RU" dirty="0" smtClean="0"/>
              <a:t>занимающейся стратегиями тех. обслуживания и ремонта изделий машиностроения (Москва, 2013-2014)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-</a:t>
            </a:r>
            <a:r>
              <a:rPr lang="ru-RU" dirty="0" smtClean="0"/>
              <a:t>резиденте инновационного центра «</a:t>
            </a:r>
            <a:r>
              <a:rPr lang="ru-RU" dirty="0" err="1" smtClean="0"/>
              <a:t>Сколково</a:t>
            </a:r>
            <a:r>
              <a:rPr lang="ru-RU" dirty="0" smtClean="0"/>
              <a:t>» (Московская область, </a:t>
            </a:r>
            <a:r>
              <a:rPr lang="ru-RU" dirty="0" err="1" smtClean="0"/>
              <a:t>Сколково</a:t>
            </a:r>
            <a:r>
              <a:rPr lang="ru-RU" dirty="0" smtClean="0"/>
              <a:t>, 2012)</a:t>
            </a:r>
          </a:p>
          <a:p>
            <a:r>
              <a:rPr lang="ru-RU" dirty="0" smtClean="0"/>
              <a:t>Кандидат физико-математических наук (МГУ, 2010)</a:t>
            </a:r>
          </a:p>
          <a:p>
            <a:r>
              <a:rPr lang="ru-RU" dirty="0" smtClean="0"/>
              <a:t>Опыт учебы и работы в США (2008)</a:t>
            </a:r>
          </a:p>
          <a:p>
            <a:endParaRPr lang="en-US" dirty="0"/>
          </a:p>
        </p:txBody>
      </p:sp>
      <p:pic>
        <p:nvPicPr>
          <p:cNvPr id="4" name="Рисунок 3" descr="petrnovik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8246" y="228600"/>
            <a:ext cx="2182901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Сайт преподавателя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http://novikov.amikeco.ru/bigdata.html</a:t>
            </a:r>
            <a:endParaRPr lang="ru-RU" dirty="0" smtClean="0"/>
          </a:p>
          <a:p>
            <a:r>
              <a:rPr lang="en-US" dirty="0" smtClean="0"/>
              <a:t>Awesome </a:t>
            </a:r>
            <a:r>
              <a:rPr lang="en-US" dirty="0"/>
              <a:t>public datasets</a:t>
            </a:r>
            <a:br>
              <a:rPr lang="en-US" dirty="0"/>
            </a:br>
            <a:r>
              <a:rPr lang="en-US" dirty="0" smtClean="0">
                <a:hlinkClick r:id="rId3"/>
              </a:rPr>
              <a:t>github.com/caesar0301/awesome-public-datasets</a:t>
            </a:r>
            <a:endParaRPr lang="ru-RU" dirty="0" smtClean="0"/>
          </a:p>
          <a:p>
            <a:r>
              <a:rPr lang="en-US" dirty="0" smtClean="0"/>
              <a:t>66 job interview questions for data scientists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www.datasciencecentral.com/profiles/blogs/66-job-interview-questions-for-data-scientists</a:t>
            </a:r>
            <a:endParaRPr lang="en-US" dirty="0" smtClean="0"/>
          </a:p>
          <a:p>
            <a:r>
              <a:rPr lang="ru-RU" dirty="0" smtClean="0"/>
              <a:t>Экономика данных: как большие данные меняют мир, какие неожиданные открытия удалось совершить с помощью больших данных.</a:t>
            </a:r>
            <a:br>
              <a:rPr lang="ru-RU" dirty="0" smtClean="0"/>
            </a:br>
            <a:r>
              <a:rPr lang="en-US" dirty="0" smtClean="0">
                <a:hlinkClick r:id="rId5"/>
              </a:rPr>
              <a:t>slon.ru/specials/data-economics/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1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066800"/>
            <a:ext cx="6172200" cy="3951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Инструментарий машинного обучения и анализа данных</a:t>
            </a:r>
            <a:br>
              <a:rPr lang="ru-RU" dirty="0" smtClean="0"/>
            </a:br>
            <a:r>
              <a:rPr lang="en-US" dirty="0" smtClean="0"/>
              <a:t>(Data Science Toolbox)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Пн. 15:20 ауд. 1509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 smtClean="0"/>
              <a:t>По документам: «Основы построения систем связи и передачи данных»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Новиков </a:t>
            </a:r>
            <a:r>
              <a:rPr lang="ru-RU" smtClean="0"/>
              <a:t>Петр Андреевич</a:t>
            </a:r>
            <a:endParaRPr lang="ru-RU" dirty="0" smtClean="0"/>
          </a:p>
          <a:p>
            <a:r>
              <a:rPr lang="ru-RU" dirty="0" smtClean="0"/>
              <a:t>Кафедра интеллектуальных технологий поиска</a:t>
            </a:r>
            <a:br>
              <a:rPr lang="ru-RU" dirty="0" smtClean="0"/>
            </a:br>
            <a:r>
              <a:rPr lang="ru-RU" dirty="0" smtClean="0"/>
              <a:t>Высшей школы ИТИС КФУ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0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 </a:t>
            </a:r>
            <a:r>
              <a:rPr lang="ru-RU" dirty="0" smtClean="0"/>
              <a:t>и </a:t>
            </a:r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Массивы данных, накопленные в </a:t>
            </a:r>
            <a:r>
              <a:rPr lang="en-US" dirty="0" smtClean="0"/>
              <a:t>IT</a:t>
            </a:r>
            <a:r>
              <a:rPr lang="ru-RU" dirty="0" smtClean="0"/>
              <a:t>, – это не просто числа</a:t>
            </a:r>
          </a:p>
          <a:p>
            <a:r>
              <a:rPr lang="ru-RU" dirty="0" smtClean="0"/>
              <a:t>Анализируя эти массивы, можно делать выводы и прогнозы</a:t>
            </a:r>
            <a:r>
              <a:rPr lang="en-US" dirty="0" smtClean="0"/>
              <a:t> </a:t>
            </a:r>
            <a:r>
              <a:rPr lang="ru-RU" dirty="0" smtClean="0"/>
              <a:t>о природе этих данных</a:t>
            </a:r>
          </a:p>
          <a:p>
            <a:r>
              <a:rPr lang="ru-RU" dirty="0" smtClean="0"/>
              <a:t>Эти выводы и прогнозы представляют самостоятельную ценность для бизнеса (</a:t>
            </a:r>
            <a:r>
              <a:rPr lang="ru-RU" dirty="0" err="1" smtClean="0"/>
              <a:t>гос</a:t>
            </a:r>
            <a:r>
              <a:rPr lang="ru-RU" dirty="0" smtClean="0"/>
              <a:t>. управления, науки и т.д.)</a:t>
            </a:r>
          </a:p>
          <a:p>
            <a:r>
              <a:rPr lang="ru-RU" dirty="0" smtClean="0"/>
              <a:t>Если данных очень много (помещаются на нескольких жестких дисках), то говорят о «Больших данных» (</a:t>
            </a:r>
            <a:r>
              <a:rPr lang="en-US" dirty="0" smtClean="0"/>
              <a:t>Big Data)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Экономика и финансы</a:t>
            </a:r>
          </a:p>
          <a:p>
            <a:r>
              <a:rPr lang="ru-RU" dirty="0" smtClean="0"/>
              <a:t>Маркетинг</a:t>
            </a:r>
            <a:endParaRPr lang="en-US" dirty="0" smtClean="0"/>
          </a:p>
          <a:p>
            <a:r>
              <a:rPr lang="ru-RU" dirty="0" smtClean="0"/>
              <a:t>Биология и медицина</a:t>
            </a:r>
          </a:p>
          <a:p>
            <a:r>
              <a:rPr lang="ru-RU" dirty="0" smtClean="0"/>
              <a:t>«Умная» энергетика</a:t>
            </a:r>
          </a:p>
          <a:p>
            <a:r>
              <a:rPr lang="ru-RU" dirty="0" smtClean="0"/>
              <a:t>Обработка естественных языков</a:t>
            </a:r>
          </a:p>
          <a:p>
            <a:r>
              <a:rPr lang="ru-RU" dirty="0" smtClean="0"/>
              <a:t>Распознавание образов и речи</a:t>
            </a:r>
          </a:p>
          <a:p>
            <a:r>
              <a:rPr lang="ru-RU" dirty="0" smtClean="0"/>
              <a:t>Планирование техобслуживания и ремонта</a:t>
            </a:r>
          </a:p>
          <a:p>
            <a:r>
              <a:rPr lang="ru-RU" dirty="0"/>
              <a:t>Добыча полезных </a:t>
            </a:r>
            <a:r>
              <a:rPr lang="ru-RU" dirty="0" smtClean="0"/>
              <a:t>ископаемых</a:t>
            </a:r>
          </a:p>
          <a:p>
            <a:r>
              <a:rPr lang="ru-RU" dirty="0" smtClean="0"/>
              <a:t>Интеллектуальные транспортные системы</a:t>
            </a:r>
          </a:p>
          <a:p>
            <a:r>
              <a:rPr lang="ru-RU" dirty="0" smtClean="0"/>
              <a:t>Анализ социальных сетей</a:t>
            </a:r>
          </a:p>
          <a:p>
            <a:r>
              <a:rPr lang="ru-RU" dirty="0" smtClean="0"/>
              <a:t>…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Где находит применение </a:t>
            </a:r>
            <a:r>
              <a:rPr lang="en-US" dirty="0" smtClean="0"/>
              <a:t>Data Science/Big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72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873752"/>
          </a:xfrm>
        </p:spPr>
        <p:txBody>
          <a:bodyPr>
            <a:normAutofit/>
          </a:bodyPr>
          <a:lstStyle/>
          <a:p>
            <a:r>
              <a:rPr lang="ru-RU" dirty="0" smtClean="0"/>
              <a:t>Зарплата существенно выше, чем у «простых» программистов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«Средняя зарплата специалиста по анализу данных в США достигла почти $119 000, тогда как средняя зарплата программиста — $64 500</a:t>
            </a:r>
            <a:r>
              <a:rPr lang="ru-RU" i="1" dirty="0" smtClean="0"/>
              <a:t>.»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sz="2800" i="1" dirty="0" smtClean="0"/>
              <a:t>–</a:t>
            </a:r>
            <a:r>
              <a:rPr lang="en-US" i="1" dirty="0" smtClean="0">
                <a:hlinkClick r:id="rId2"/>
              </a:rPr>
              <a:t>Harvard Business Review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en-US" sz="1700" i="1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ilaryMason_AwesomeNerds_Graph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05000"/>
            <a:ext cx="3073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39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smtClean="0"/>
              <a:t>Data Science/Big Data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>
                <a:hlinkClick r:id="rId2"/>
              </a:rPr>
              <a:t>вакансии в </a:t>
            </a:r>
            <a:r>
              <a:rPr lang="ru-RU" dirty="0" err="1" smtClean="0">
                <a:hlinkClick r:id="rId2"/>
              </a:rPr>
              <a:t>Яндекс</a:t>
            </a:r>
            <a:r>
              <a:rPr lang="ru-RU" dirty="0" smtClean="0"/>
              <a:t> </a:t>
            </a:r>
            <a:r>
              <a:rPr lang="ru-RU" dirty="0" smtClean="0"/>
              <a:t>(Москва)</a:t>
            </a:r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3"/>
              </a:rPr>
              <a:t>вакансии в </a:t>
            </a:r>
            <a:r>
              <a:rPr lang="en-US" dirty="0" smtClean="0">
                <a:hlinkClick r:id="rId3"/>
              </a:rPr>
              <a:t>University of Washington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Сиэтл</a:t>
            </a:r>
            <a:r>
              <a:rPr lang="en-US" dirty="0" smtClean="0"/>
              <a:t>, </a:t>
            </a:r>
            <a:r>
              <a:rPr lang="ru-RU" dirty="0" smtClean="0"/>
              <a:t>США, рабочая виза – вне квот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4"/>
              </a:rPr>
              <a:t>вакансии в </a:t>
            </a:r>
            <a:r>
              <a:rPr lang="en-US" dirty="0" smtClean="0">
                <a:hlinkClick r:id="rId4"/>
              </a:rPr>
              <a:t>IBM</a:t>
            </a:r>
            <a:r>
              <a:rPr lang="ru-RU" dirty="0" smtClean="0"/>
              <a:t> (Москва)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знаний и умений, необходимых </a:t>
            </a:r>
            <a:r>
              <a:rPr lang="en-US" dirty="0" smtClean="0"/>
              <a:t>Data Scientist’</a:t>
            </a:r>
            <a:r>
              <a:rPr lang="ru-RU" dirty="0" smtClean="0"/>
              <a:t>у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Statistics, Machine Learning, Optimization</a:t>
            </a:r>
          </a:p>
          <a:p>
            <a:r>
              <a:rPr lang="en-US" dirty="0" smtClean="0"/>
              <a:t>Programming, CS Fundamentals</a:t>
            </a:r>
            <a:endParaRPr lang="en-US" dirty="0" smtClean="0"/>
          </a:p>
          <a:p>
            <a:r>
              <a:rPr lang="en-US" dirty="0" smtClean="0"/>
              <a:t>Visualization, Off </a:t>
            </a:r>
            <a:r>
              <a:rPr lang="ru-RU" dirty="0" smtClean="0"/>
              <a:t>-</a:t>
            </a:r>
            <a:r>
              <a:rPr lang="en-US" dirty="0" smtClean="0"/>
              <a:t>the-Shelf Toolboxes</a:t>
            </a:r>
          </a:p>
          <a:p>
            <a:r>
              <a:rPr lang="en-US" dirty="0" smtClean="0"/>
              <a:t>Big Data, Cloud Computing</a:t>
            </a:r>
          </a:p>
          <a:p>
            <a:r>
              <a:rPr lang="en-US" dirty="0" smtClean="0"/>
              <a:t>Business and Domain Knowledge</a:t>
            </a:r>
          </a:p>
          <a:p>
            <a:r>
              <a:rPr lang="en-US" dirty="0" smtClean="0"/>
              <a:t>Communication, Storytelling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мы будем изучать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Где и как накапливаются и хранятся данные, откуда брать данные для обработки</a:t>
            </a:r>
          </a:p>
          <a:p>
            <a:r>
              <a:rPr lang="ru-RU" dirty="0" smtClean="0"/>
              <a:t>Как представить огромные числовые массивы в виде наглядных картинок</a:t>
            </a:r>
            <a:endParaRPr lang="en-US" dirty="0" smtClean="0"/>
          </a:p>
          <a:p>
            <a:r>
              <a:rPr lang="ru-RU" dirty="0" smtClean="0"/>
              <a:t>Как определять сложные закономерности в данных и как выделить главные</a:t>
            </a:r>
          </a:p>
          <a:p>
            <a:r>
              <a:rPr lang="ru-RU" dirty="0" smtClean="0"/>
              <a:t>Как, зная прошлое, предсказывать будущее</a:t>
            </a:r>
          </a:p>
          <a:p>
            <a:r>
              <a:rPr lang="ru-RU" dirty="0" smtClean="0"/>
              <a:t>Специализированную </a:t>
            </a:r>
            <a:r>
              <a:rPr lang="ru-RU" dirty="0" smtClean="0"/>
              <a:t>библиотеку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ru-RU" dirty="0" smtClean="0"/>
              <a:t>(язык </a:t>
            </a:r>
            <a:r>
              <a:rPr lang="en-US" dirty="0" smtClean="0"/>
              <a:t>Python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Изучим реальные кейсы анализа данных из разных областей знания</a:t>
            </a:r>
          </a:p>
          <a:p>
            <a:r>
              <a:rPr lang="ru-RU" dirty="0" smtClean="0"/>
              <a:t>Упор на практическом применении готовых алгоритмов к реальным данным, а </a:t>
            </a:r>
            <a:r>
              <a:rPr lang="ru-RU" i="1" dirty="0" smtClean="0"/>
              <a:t>не</a:t>
            </a:r>
            <a:r>
              <a:rPr lang="ru-RU" dirty="0" smtClean="0"/>
              <a:t> изучение самих алгоритмов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Пример: предсказание времени износа компонент изделия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входе: данные по ремонту компонент по месяцам, данные по отказам компонент по месяцам</a:t>
            </a:r>
          </a:p>
          <a:p>
            <a:r>
              <a:rPr lang="ru-RU" dirty="0" smtClean="0"/>
              <a:t>На выходе: прогноз количества отказов по месяцам в будущем</a:t>
            </a:r>
          </a:p>
          <a:p>
            <a:r>
              <a:rPr lang="ru-RU" dirty="0" smtClean="0"/>
              <a:t>Эффект: производитель может запланировать, сколько </a:t>
            </a:r>
            <a:r>
              <a:rPr lang="ru-RU" dirty="0"/>
              <a:t>запчастей </a:t>
            </a:r>
            <a:r>
              <a:rPr lang="ru-RU" dirty="0" smtClean="0"/>
              <a:t> нужно держать в сервисных центрах, улучшить качество обслуживания (ремонт без ожидания запчастей), </a:t>
            </a:r>
            <a:r>
              <a:rPr lang="ru-RU" dirty="0"/>
              <a:t>уменьшить издержки </a:t>
            </a:r>
            <a:endParaRPr lang="ru-RU" dirty="0" smtClean="0"/>
          </a:p>
          <a:p>
            <a:r>
              <a:rPr lang="ru-RU" dirty="0" smtClean="0"/>
              <a:t>Пример данных: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www.kaggle.com/c/pakdd-cup-2014/data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63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На входе: изображения с рукописными цифрами</a:t>
            </a:r>
            <a:r>
              <a:rPr lang="en-US" dirty="0" smtClean="0"/>
              <a:t>; </a:t>
            </a:r>
            <a:r>
              <a:rPr lang="ru-RU" dirty="0" smtClean="0"/>
              <a:t>имеется тренировочный набор данных</a:t>
            </a:r>
          </a:p>
          <a:p>
            <a:r>
              <a:rPr lang="ru-RU" dirty="0" smtClean="0"/>
              <a:t>На выходе: распознанные цифры</a:t>
            </a:r>
          </a:p>
          <a:p>
            <a:r>
              <a:rPr lang="ru-RU" dirty="0" smtClean="0"/>
              <a:t>Эффект: автоматизация труда, сокращение издержек</a:t>
            </a:r>
          </a:p>
          <a:p>
            <a:r>
              <a:rPr lang="ru-RU" dirty="0" smtClean="0"/>
              <a:t>Пример данных: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www.kaggle.com/c/digit-recognizer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применения </a:t>
            </a:r>
            <a:r>
              <a:rPr lang="en-US" dirty="0" smtClean="0"/>
              <a:t>Data Science</a:t>
            </a:r>
            <a:r>
              <a:rPr lang="ru-RU" dirty="0" smtClean="0"/>
              <a:t>: </a:t>
            </a:r>
            <a:r>
              <a:rPr lang="ru-RU" dirty="0" smtClean="0"/>
              <a:t>Р</a:t>
            </a:r>
            <a:r>
              <a:rPr lang="ru-RU" dirty="0" smtClean="0"/>
              <a:t>аспознавание </a:t>
            </a:r>
            <a:r>
              <a:rPr lang="ru-RU" dirty="0" smtClean="0"/>
              <a:t>рукописного текста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944496" cy="137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23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2344</TotalTime>
  <Words>589</Words>
  <Application>Microsoft Office PowerPoint</Application>
  <PresentationFormat>Экран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Инструментарий машинного обучения и анализа данных (Data Science Toolbox)  Пн. 15:20 ауд. 1509  III курс, I семестр </vt:lpstr>
      <vt:lpstr>Что такое Data Science и Big Data</vt:lpstr>
      <vt:lpstr>Где находит применение Data Science/Big Data</vt:lpstr>
      <vt:lpstr>Работа в Data Science/Big Data</vt:lpstr>
      <vt:lpstr>Работа в Data Science/Big Data</vt:lpstr>
      <vt:lpstr>Набор знаний и умений, необходимых Data Scientist’у</vt:lpstr>
      <vt:lpstr>Что мы будем изучать</vt:lpstr>
      <vt:lpstr>Пример: предсказание времени износа компонент изделия</vt:lpstr>
      <vt:lpstr>Пример применения Data Science: Распознавание рукописного текста</vt:lpstr>
      <vt:lpstr>Пример применения Data Science : Кардиология</vt:lpstr>
      <vt:lpstr>Пример применения Data Science : Search Engines</vt:lpstr>
      <vt:lpstr>Каких студентов мы ждем</vt:lpstr>
      <vt:lpstr>О преподавателе</vt:lpstr>
      <vt:lpstr>Ссылки</vt:lpstr>
      <vt:lpstr>Инструментарий машинного обучения и анализа данных (Data Science Toolbox)  Пн. 15:20 ауд. 1509  По документам: «Основы построения систем связи и передачи данных»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обработки и анализа больших данных</dc:title>
  <dc:creator>Petr Novikov</dc:creator>
  <cp:lastModifiedBy>Petr Novikov</cp:lastModifiedBy>
  <cp:revision>150</cp:revision>
  <dcterms:created xsi:type="dcterms:W3CDTF">2016-02-21T01:32:01Z</dcterms:created>
  <dcterms:modified xsi:type="dcterms:W3CDTF">2016-10-27T14:10:38Z</dcterms:modified>
</cp:coreProperties>
</file>