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0"/>
  </p:notesMasterIdLst>
  <p:sldIdLst>
    <p:sldId id="256" r:id="rId2"/>
    <p:sldId id="353" r:id="rId3"/>
    <p:sldId id="344" r:id="rId4"/>
    <p:sldId id="345" r:id="rId5"/>
    <p:sldId id="350" r:id="rId6"/>
    <p:sldId id="346" r:id="rId7"/>
    <p:sldId id="355" r:id="rId8"/>
    <p:sldId id="356" r:id="rId9"/>
    <p:sldId id="354" r:id="rId10"/>
    <p:sldId id="307" r:id="rId11"/>
    <p:sldId id="347" r:id="rId12"/>
    <p:sldId id="352" r:id="rId13"/>
    <p:sldId id="349" r:id="rId14"/>
    <p:sldId id="330" r:id="rId15"/>
    <p:sldId id="278" r:id="rId16"/>
    <p:sldId id="279" r:id="rId17"/>
    <p:sldId id="357" r:id="rId18"/>
    <p:sldId id="321" r:id="rId19"/>
    <p:sldId id="322" r:id="rId20"/>
    <p:sldId id="285" r:id="rId21"/>
    <p:sldId id="315" r:id="rId22"/>
    <p:sldId id="309" r:id="rId23"/>
    <p:sldId id="311" r:id="rId24"/>
    <p:sldId id="325" r:id="rId25"/>
    <p:sldId id="326" r:id="rId26"/>
    <p:sldId id="281" r:id="rId27"/>
    <p:sldId id="335" r:id="rId28"/>
    <p:sldId id="282" r:id="rId29"/>
    <p:sldId id="332" r:id="rId30"/>
    <p:sldId id="258" r:id="rId31"/>
    <p:sldId id="328" r:id="rId32"/>
    <p:sldId id="288" r:id="rId33"/>
    <p:sldId id="287" r:id="rId34"/>
    <p:sldId id="336" r:id="rId35"/>
    <p:sldId id="361" r:id="rId36"/>
    <p:sldId id="362" r:id="rId37"/>
    <p:sldId id="369" r:id="rId38"/>
    <p:sldId id="370" r:id="rId39"/>
    <p:sldId id="294" r:id="rId40"/>
    <p:sldId id="295" r:id="rId41"/>
    <p:sldId id="302" r:id="rId42"/>
    <p:sldId id="303" r:id="rId43"/>
    <p:sldId id="304" r:id="rId44"/>
    <p:sldId id="305" r:id="rId45"/>
    <p:sldId id="363" r:id="rId46"/>
    <p:sldId id="364" r:id="rId47"/>
    <p:sldId id="308" r:id="rId48"/>
    <p:sldId id="340" r:id="rId49"/>
    <p:sldId id="341" r:id="rId50"/>
    <p:sldId id="342" r:id="rId51"/>
    <p:sldId id="317" r:id="rId52"/>
    <p:sldId id="318" r:id="rId53"/>
    <p:sldId id="319" r:id="rId54"/>
    <p:sldId id="316" r:id="rId55"/>
    <p:sldId id="306" r:id="rId56"/>
    <p:sldId id="367" r:id="rId57"/>
    <p:sldId id="368" r:id="rId58"/>
    <p:sldId id="365" r:id="rId59"/>
    <p:sldId id="366" r:id="rId60"/>
    <p:sldId id="257" r:id="rId61"/>
    <p:sldId id="259" r:id="rId62"/>
    <p:sldId id="261" r:id="rId63"/>
    <p:sldId id="260" r:id="rId64"/>
    <p:sldId id="263" r:id="rId65"/>
    <p:sldId id="274" r:id="rId66"/>
    <p:sldId id="275" r:id="rId67"/>
    <p:sldId id="262" r:id="rId68"/>
    <p:sldId id="343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件" id="{E3CC2130-DC61-439C-8EA2-8762DC9D7B9C}">
          <p14:sldIdLst>
            <p14:sldId id="256"/>
            <p14:sldId id="353"/>
            <p14:sldId id="344"/>
            <p14:sldId id="345"/>
            <p14:sldId id="350"/>
            <p14:sldId id="346"/>
            <p14:sldId id="355"/>
            <p14:sldId id="356"/>
            <p14:sldId id="354"/>
            <p14:sldId id="307"/>
            <p14:sldId id="347"/>
            <p14:sldId id="352"/>
            <p14:sldId id="349"/>
            <p14:sldId id="330"/>
            <p14:sldId id="278"/>
            <p14:sldId id="279"/>
            <p14:sldId id="357"/>
            <p14:sldId id="321"/>
            <p14:sldId id="322"/>
            <p14:sldId id="285"/>
            <p14:sldId id="315"/>
            <p14:sldId id="309"/>
            <p14:sldId id="311"/>
            <p14:sldId id="325"/>
            <p14:sldId id="326"/>
            <p14:sldId id="281"/>
            <p14:sldId id="335"/>
            <p14:sldId id="282"/>
            <p14:sldId id="332"/>
            <p14:sldId id="258"/>
            <p14:sldId id="328"/>
            <p14:sldId id="288"/>
            <p14:sldId id="287"/>
            <p14:sldId id="336"/>
            <p14:sldId id="361"/>
            <p14:sldId id="362"/>
            <p14:sldId id="369"/>
            <p14:sldId id="370"/>
            <p14:sldId id="294"/>
            <p14:sldId id="295"/>
            <p14:sldId id="302"/>
            <p14:sldId id="303"/>
            <p14:sldId id="304"/>
            <p14:sldId id="305"/>
            <p14:sldId id="363"/>
            <p14:sldId id="364"/>
            <p14:sldId id="308"/>
            <p14:sldId id="340"/>
            <p14:sldId id="341"/>
            <p14:sldId id="342"/>
            <p14:sldId id="317"/>
            <p14:sldId id="318"/>
            <p14:sldId id="319"/>
            <p14:sldId id="316"/>
            <p14:sldId id="306"/>
            <p14:sldId id="367"/>
            <p14:sldId id="368"/>
            <p14:sldId id="365"/>
            <p14:sldId id="366"/>
            <p14:sldId id="257"/>
            <p14:sldId id="259"/>
            <p14:sldId id="261"/>
            <p14:sldId id="260"/>
            <p14:sldId id="263"/>
            <p14:sldId id="274"/>
            <p14:sldId id="275"/>
            <p14:sldId id="262"/>
            <p14:sldId id="343"/>
          </p14:sldIdLst>
        </p14:section>
        <p14:section name="附录" id="{D9F736C8-00FB-4AD6-8511-58FF13D347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1" autoAdjust="0"/>
    <p:restoredTop sz="86318" autoAdjust="0"/>
  </p:normalViewPr>
  <p:slideViewPr>
    <p:cSldViewPr>
      <p:cViewPr varScale="1">
        <p:scale>
          <a:sx n="76" d="100"/>
          <a:sy n="76" d="100"/>
        </p:scale>
        <p:origin x="8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75D-92DB-4AB8-8D8E-93AEB1848F5D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88BE1-C2E0-4FB3-9FB7-FC71596E8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7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8BE1-C2E0-4FB3-9FB7-FC71596E822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633A-FD7F-43A1-9661-91241301E2F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4C65-4DCB-403E-8A41-FF90C7B5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hyperlink" Target="http://photo.blog.sina.com.cn/showpi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photo.blog.sina.com.cn/showpi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2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problemset/problem/444/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692696"/>
            <a:ext cx="6477000" cy="1396752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4032448" cy="86409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北京大学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任路遥</a:t>
            </a:r>
            <a:endParaRPr lang="en-US" altLang="zh-CN" dirty="0">
              <a:solidFill>
                <a:schemeClr val="tx1"/>
              </a:solidFill>
            </a:endParaRPr>
          </a:p>
          <a:p>
            <a:pPr algn="r"/>
            <a:r>
              <a:rPr lang="en-US" altLang="zh-CN" sz="2200" dirty="0" err="1">
                <a:solidFill>
                  <a:schemeClr val="tx1"/>
                </a:solidFill>
              </a:rPr>
              <a:t>FancyCoder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后缀三姐妹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591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 suffix tree</a:t>
            </a:r>
          </a:p>
          <a:p>
            <a:r>
              <a:rPr lang="zh-CN" altLang="en-US" dirty="0"/>
              <a:t>后缀树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SA suffix array</a:t>
            </a:r>
          </a:p>
          <a:p>
            <a:r>
              <a:rPr lang="zh-CN" altLang="en-US" dirty="0"/>
              <a:t>后缀数组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SAM suffix auto machine</a:t>
            </a:r>
          </a:p>
          <a:p>
            <a:r>
              <a:rPr lang="zh-CN" altLang="en-US" dirty="0"/>
              <a:t>后缀自动机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5724128" y="5013176"/>
            <a:ext cx="1568827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SAM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1628800"/>
            <a:ext cx="974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ST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3284984"/>
            <a:ext cx="982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后缀数组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对原串所有后缀排序后的结果即后缀数组</a:t>
            </a:r>
            <a:endParaRPr lang="en-US" altLang="zh-CN" dirty="0"/>
          </a:p>
          <a:p>
            <a:r>
              <a:rPr lang="zh-CN" altLang="en-US" dirty="0"/>
              <a:t>也是后缀树的前序遍历</a:t>
            </a:r>
            <a:endParaRPr lang="en-US" altLang="zh-CN" dirty="0"/>
          </a:p>
          <a:p>
            <a:r>
              <a:rPr lang="zh-CN" altLang="zh-CN" dirty="0"/>
              <a:t>倍增算法</a:t>
            </a:r>
            <a:endParaRPr lang="en-US" altLang="zh-CN" dirty="0"/>
          </a:p>
          <a:p>
            <a:r>
              <a:rPr lang="en-US" altLang="zh-CN" dirty="0"/>
              <a:t>DC3</a:t>
            </a:r>
            <a:r>
              <a:rPr lang="zh-CN" altLang="zh-CN" dirty="0"/>
              <a:t>算法</a:t>
            </a:r>
            <a:endParaRPr lang="en-US" altLang="zh-CN" dirty="0"/>
          </a:p>
          <a:p>
            <a:r>
              <a:rPr lang="en-US" altLang="zh-CN" dirty="0"/>
              <a:t>Height</a:t>
            </a:r>
            <a:r>
              <a:rPr lang="zh-CN" altLang="zh-CN" dirty="0"/>
              <a:t>数组计算</a:t>
            </a:r>
            <a:endParaRPr lang="en-US" altLang="zh-CN" dirty="0"/>
          </a:p>
          <a:p>
            <a:r>
              <a:rPr lang="en-US" altLang="zh-CN" dirty="0"/>
              <a:t>Height</a:t>
            </a:r>
            <a:r>
              <a:rPr lang="zh-CN" altLang="zh-CN" dirty="0"/>
              <a:t>数组</a:t>
            </a:r>
            <a:r>
              <a:rPr lang="zh-CN" altLang="en-US" dirty="0"/>
              <a:t>的意义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22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后缀数组例题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子串个数</a:t>
            </a:r>
            <a:endParaRPr lang="en-US" dirty="0"/>
          </a:p>
          <a:p>
            <a:r>
              <a:rPr lang="zh-CN" altLang="en-US" dirty="0"/>
              <a:t>重复次数最多的连续子串</a:t>
            </a:r>
            <a:endParaRPr lang="en-US" altLang="zh-CN" dirty="0"/>
          </a:p>
          <a:p>
            <a:r>
              <a:rPr lang="zh-CN" altLang="en-US" dirty="0"/>
              <a:t>多个串的最长公共子串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可接受一个串的所有后缀的自动机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增量构造法</a:t>
            </a:r>
            <a:r>
              <a:rPr lang="en-US" altLang="zh-CN" dirty="0"/>
              <a:t>O(N)</a:t>
            </a:r>
          </a:p>
          <a:p>
            <a:r>
              <a:rPr lang="zh-CN" altLang="zh-CN" dirty="0"/>
              <a:t>拿转移边看</a:t>
            </a:r>
            <a:r>
              <a:rPr lang="en-US" altLang="zh-CN" dirty="0"/>
              <a:t>——DAG</a:t>
            </a:r>
          </a:p>
          <a:p>
            <a:r>
              <a:rPr lang="zh-CN" altLang="en-US" dirty="0"/>
              <a:t>拿</a:t>
            </a:r>
            <a:r>
              <a:rPr lang="en-US" altLang="zh-CN" dirty="0"/>
              <a:t>Fail</a:t>
            </a:r>
            <a:r>
              <a:rPr lang="zh-CN" altLang="en-US" dirty="0"/>
              <a:t>边看</a:t>
            </a:r>
            <a:r>
              <a:rPr lang="en-US" altLang="zh-CN" dirty="0"/>
              <a:t>——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和后缀树和后缀数组的关系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70986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9" name="Picture 11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501008"/>
            <a:ext cx="533400" cy="647700"/>
          </a:xfrm>
          <a:prstGeom prst="rect">
            <a:avLst/>
          </a:prstGeom>
          <a:noFill/>
        </p:spPr>
      </p:pic>
      <p:pic>
        <p:nvPicPr>
          <p:cNvPr id="63500" name="Picture 12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429000"/>
            <a:ext cx="1209675" cy="819150"/>
          </a:xfrm>
          <a:prstGeom prst="rect">
            <a:avLst/>
          </a:prstGeom>
          <a:noFill/>
        </p:spPr>
      </p:pic>
      <p:pic>
        <p:nvPicPr>
          <p:cNvPr id="63492" name="Picture 4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2232248" cy="48882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>
              <a:buNone/>
            </a:pPr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  <p:pic>
        <p:nvPicPr>
          <p:cNvPr id="63493" name="Picture 5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2132856"/>
            <a:ext cx="2286000" cy="3514700"/>
          </a:xfrm>
          <a:prstGeom prst="rect">
            <a:avLst/>
          </a:prstGeom>
          <a:noFill/>
        </p:spPr>
      </p:pic>
      <p:pic>
        <p:nvPicPr>
          <p:cNvPr id="63494" name="Picture 6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1772816"/>
            <a:ext cx="3443114" cy="3920934"/>
          </a:xfrm>
          <a:prstGeom prst="rect">
            <a:avLst/>
          </a:prstGeom>
          <a:noFill/>
        </p:spPr>
      </p:pic>
      <p:pic>
        <p:nvPicPr>
          <p:cNvPr id="63497" name="Picture 9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1340768"/>
            <a:ext cx="466725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</a:t>
            </a:r>
            <a:r>
              <a:rPr lang="zh-CN" altLang="zh-CN" dirty="0"/>
              <a:t>建</a:t>
            </a:r>
            <a:r>
              <a:rPr lang="en-US" altLang="zh-CN" dirty="0"/>
              <a:t>SAM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增量法。</a:t>
            </a:r>
          </a:p>
          <a:p>
            <a:r>
              <a:rPr lang="zh-CN" altLang="zh-CN" dirty="0"/>
              <a:t>详细如下：</a:t>
            </a:r>
          </a:p>
          <a:p>
            <a:r>
              <a:rPr lang="zh-CN" altLang="zh-CN" dirty="0"/>
              <a:t>对于当前的</a:t>
            </a:r>
            <a:r>
              <a:rPr lang="en-US" altLang="zh-CN" dirty="0"/>
              <a:t>S</a:t>
            </a:r>
            <a:r>
              <a:rPr lang="zh-CN" altLang="zh-CN" dirty="0"/>
              <a:t>串的</a:t>
            </a:r>
            <a:r>
              <a:rPr lang="en-US" altLang="zh-CN" dirty="0"/>
              <a:t>SAM</a:t>
            </a:r>
            <a:r>
              <a:rPr lang="zh-CN" altLang="zh-CN" dirty="0"/>
              <a:t>，考虑插入字符</a:t>
            </a:r>
            <a:r>
              <a:rPr lang="en-US" altLang="zh-CN" dirty="0"/>
              <a:t>x</a:t>
            </a:r>
            <a:r>
              <a:rPr lang="zh-CN" altLang="zh-CN" dirty="0"/>
              <a:t>，建出</a:t>
            </a:r>
            <a:r>
              <a:rPr lang="en-US" altLang="zh-CN" dirty="0" err="1"/>
              <a:t>Sx</a:t>
            </a:r>
            <a:r>
              <a:rPr lang="zh-CN" altLang="zh-CN" dirty="0"/>
              <a:t>的</a:t>
            </a:r>
            <a:r>
              <a:rPr lang="en-US" altLang="zh-CN" dirty="0"/>
              <a:t>SAM</a:t>
            </a:r>
            <a:r>
              <a:rPr lang="zh-CN" altLang="zh-CN" dirty="0"/>
              <a:t>。那么实际上就是需要将原先的后缀都加上</a:t>
            </a:r>
            <a:r>
              <a:rPr lang="en-US" altLang="zh-CN" dirty="0"/>
              <a:t>x</a:t>
            </a:r>
            <a:r>
              <a:rPr lang="zh-CN" altLang="zh-CN" dirty="0"/>
              <a:t>。那么我们先加入一个新节点</a:t>
            </a:r>
            <a:r>
              <a:rPr lang="en-US" altLang="zh-CN" dirty="0"/>
              <a:t>np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设上一次匹配的结束位置为</a:t>
            </a:r>
            <a:r>
              <a:rPr lang="en-US" altLang="zh-CN" dirty="0"/>
              <a:t>p</a:t>
            </a:r>
            <a:r>
              <a:rPr lang="zh-CN" altLang="zh-CN" dirty="0"/>
              <a:t>，从</a:t>
            </a:r>
            <a:r>
              <a:rPr lang="en-US" altLang="zh-CN" dirty="0"/>
              <a:t>p</a:t>
            </a:r>
            <a:r>
              <a:rPr lang="zh-CN" altLang="zh-CN" dirty="0"/>
              <a:t>不断按</a:t>
            </a:r>
            <a:r>
              <a:rPr lang="en-US" altLang="zh-CN" dirty="0"/>
              <a:t>pre</a:t>
            </a:r>
            <a:r>
              <a:rPr lang="zh-CN" altLang="zh-CN" dirty="0"/>
              <a:t>向前找，如果</a:t>
            </a:r>
            <a:r>
              <a:rPr lang="en-US" altLang="zh-CN" dirty="0"/>
              <a:t>p</a:t>
            </a:r>
            <a:r>
              <a:rPr lang="zh-CN" altLang="zh-CN" dirty="0"/>
              <a:t>没有儿子</a:t>
            </a:r>
            <a:r>
              <a:rPr lang="en-US" altLang="zh-CN" dirty="0"/>
              <a:t>x</a:t>
            </a:r>
            <a:r>
              <a:rPr lang="zh-CN" altLang="zh-CN" dirty="0"/>
              <a:t>，就将</a:t>
            </a:r>
            <a:r>
              <a:rPr lang="en-US" altLang="zh-CN" dirty="0" err="1"/>
              <a:t>ch</a:t>
            </a:r>
            <a:r>
              <a:rPr lang="en-US" altLang="zh-CN" dirty="0"/>
              <a:t>[p][x]</a:t>
            </a:r>
            <a:r>
              <a:rPr lang="zh-CN" altLang="zh-CN" dirty="0"/>
              <a:t>指向</a:t>
            </a:r>
            <a:r>
              <a:rPr lang="en-US" altLang="zh-CN" dirty="0"/>
              <a:t>np</a:t>
            </a:r>
            <a:r>
              <a:rPr lang="zh-CN" altLang="zh-CN" dirty="0"/>
              <a:t>，直到找到为止。</a:t>
            </a:r>
            <a:endParaRPr lang="en-US" altLang="zh-CN" dirty="0"/>
          </a:p>
          <a:p>
            <a:r>
              <a:rPr lang="zh-CN" altLang="zh-CN" dirty="0"/>
              <a:t>如果找不到，那这个字符</a:t>
            </a:r>
            <a:r>
              <a:rPr lang="en-US" altLang="zh-CN" dirty="0"/>
              <a:t>x</a:t>
            </a:r>
            <a:r>
              <a:rPr lang="zh-CN" altLang="zh-CN" dirty="0"/>
              <a:t>一定在之前没有出现过，直接将</a:t>
            </a:r>
            <a:r>
              <a:rPr lang="en-US" altLang="zh-CN" dirty="0"/>
              <a:t>np</a:t>
            </a:r>
            <a:r>
              <a:rPr lang="zh-CN" altLang="zh-CN" dirty="0"/>
              <a:t>的</a:t>
            </a:r>
            <a:r>
              <a:rPr lang="en-US" altLang="zh-CN" dirty="0"/>
              <a:t>pre</a:t>
            </a:r>
            <a:r>
              <a:rPr lang="zh-CN" altLang="zh-CN" dirty="0"/>
              <a:t>设为</a:t>
            </a:r>
            <a:r>
              <a:rPr lang="en-US" altLang="zh-CN" dirty="0"/>
              <a:t>root</a:t>
            </a:r>
            <a:r>
              <a:rPr lang="zh-CN" altLang="zh-CN" dirty="0"/>
              <a:t>即完成插入。若有，则设那个</a:t>
            </a:r>
            <a:r>
              <a:rPr lang="en-US" altLang="zh-CN" dirty="0" err="1"/>
              <a:t>ch</a:t>
            </a:r>
            <a:r>
              <a:rPr lang="en-US" altLang="zh-CN" dirty="0"/>
              <a:t>[p][x]</a:t>
            </a:r>
            <a:r>
              <a:rPr lang="zh-CN" altLang="zh-CN" dirty="0"/>
              <a:t>为</a:t>
            </a:r>
            <a:r>
              <a:rPr lang="en-US" altLang="zh-CN" dirty="0"/>
              <a:t>q</a:t>
            </a:r>
            <a:r>
              <a:rPr lang="zh-CN" altLang="zh-CN" dirty="0"/>
              <a:t>。这个时候考虑是否能将</a:t>
            </a:r>
            <a:r>
              <a:rPr lang="en-US" altLang="zh-CN" dirty="0"/>
              <a:t>q</a:t>
            </a:r>
            <a:r>
              <a:rPr lang="zh-CN" altLang="zh-CN" dirty="0"/>
              <a:t>代替</a:t>
            </a:r>
            <a:r>
              <a:rPr lang="en-US" altLang="zh-CN" dirty="0"/>
              <a:t>np</a:t>
            </a:r>
            <a:r>
              <a:rPr lang="zh-CN" altLang="zh-CN" dirty="0"/>
              <a:t>来压缩空间</a:t>
            </a:r>
            <a:r>
              <a:rPr lang="en-US" altLang="zh-CN" dirty="0"/>
              <a:t>(</a:t>
            </a:r>
            <a:r>
              <a:rPr lang="zh-CN" altLang="zh-CN" dirty="0"/>
              <a:t>因为</a:t>
            </a:r>
            <a:r>
              <a:rPr lang="en-US" altLang="zh-CN" dirty="0"/>
              <a:t>q</a:t>
            </a:r>
            <a:r>
              <a:rPr lang="zh-CN" altLang="zh-CN" dirty="0"/>
              <a:t>的存在说明之前某些串的末尾为</a:t>
            </a:r>
            <a:r>
              <a:rPr lang="en-US" altLang="zh-CN" dirty="0"/>
              <a:t>x)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考虑在</a:t>
            </a:r>
            <a:r>
              <a:rPr lang="en-US" altLang="zh-CN" dirty="0"/>
              <a:t>SAM</a:t>
            </a:r>
            <a:r>
              <a:rPr lang="zh-CN" altLang="zh-CN" dirty="0"/>
              <a:t>中引入</a:t>
            </a:r>
            <a:r>
              <a:rPr lang="en-US" altLang="zh-CN" dirty="0"/>
              <a:t>l</a:t>
            </a:r>
            <a:r>
              <a:rPr lang="zh-CN" altLang="zh-CN" dirty="0"/>
              <a:t>值，表示从</a:t>
            </a:r>
            <a:r>
              <a:rPr lang="en-US" altLang="zh-CN" dirty="0"/>
              <a:t>root</a:t>
            </a:r>
            <a:r>
              <a:rPr lang="zh-CN" altLang="zh-CN" dirty="0"/>
              <a:t>到</a:t>
            </a:r>
            <a:r>
              <a:rPr lang="en-US" altLang="zh-CN" dirty="0" err="1"/>
              <a:t>i</a:t>
            </a:r>
            <a:r>
              <a:rPr lang="zh-CN" altLang="zh-CN" dirty="0"/>
              <a:t>点的最长路为</a:t>
            </a:r>
            <a:r>
              <a:rPr lang="en-US" altLang="zh-CN" dirty="0"/>
              <a:t>l</a:t>
            </a:r>
            <a:r>
              <a:rPr lang="en-US" altLang="zh-CN" baseline="-25000" dirty="0"/>
              <a:t>i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我们发现</a:t>
            </a:r>
            <a:r>
              <a:rPr lang="en-US" altLang="zh-CN" dirty="0"/>
              <a:t>p</a:t>
            </a:r>
            <a:r>
              <a:rPr lang="zh-CN" altLang="zh-CN" dirty="0"/>
              <a:t>原先是作为某个串的接受状态存在的，我们就需要保证在</a:t>
            </a:r>
            <a:r>
              <a:rPr lang="en-US" altLang="zh-CN" dirty="0"/>
              <a:t>p</a:t>
            </a:r>
            <a:r>
              <a:rPr lang="zh-CN" altLang="zh-CN" dirty="0"/>
              <a:t>加上</a:t>
            </a:r>
            <a:r>
              <a:rPr lang="en-US" altLang="zh-CN" dirty="0"/>
              <a:t>x</a:t>
            </a:r>
            <a:r>
              <a:rPr lang="zh-CN" altLang="zh-CN" dirty="0"/>
              <a:t>后仍能被接受。那么若</a:t>
            </a:r>
            <a:r>
              <a:rPr lang="en-US" altLang="zh-CN" dirty="0"/>
              <a:t>l[p]+1=l[q]</a:t>
            </a:r>
            <a:r>
              <a:rPr lang="zh-CN" altLang="zh-CN" dirty="0"/>
              <a:t>则到达</a:t>
            </a:r>
            <a:r>
              <a:rPr lang="en-US" altLang="zh-CN" dirty="0"/>
              <a:t>p</a:t>
            </a:r>
            <a:r>
              <a:rPr lang="zh-CN" altLang="zh-CN" dirty="0"/>
              <a:t>后再以</a:t>
            </a:r>
            <a:r>
              <a:rPr lang="en-US" altLang="zh-CN" dirty="0"/>
              <a:t>x</a:t>
            </a:r>
            <a:r>
              <a:rPr lang="zh-CN" altLang="zh-CN" dirty="0"/>
              <a:t>结尾的话只能走</a:t>
            </a:r>
            <a:r>
              <a:rPr lang="en-US" altLang="zh-CN" dirty="0"/>
              <a:t>q</a:t>
            </a:r>
            <a:r>
              <a:rPr lang="zh-CN" altLang="zh-CN" dirty="0"/>
              <a:t>了，换句话说所有的</a:t>
            </a:r>
            <a:r>
              <a:rPr lang="en-US" altLang="zh-CN" dirty="0" err="1"/>
              <a:t>path</a:t>
            </a:r>
            <a:r>
              <a:rPr lang="en-US" altLang="zh-CN" baseline="-25000" dirty="0" err="1"/>
              <a:t>p</a:t>
            </a:r>
            <a:r>
              <a:rPr lang="zh-CN" altLang="zh-CN" dirty="0"/>
              <a:t>加一个</a:t>
            </a:r>
            <a:r>
              <a:rPr lang="en-US" altLang="zh-CN" dirty="0"/>
              <a:t>x</a:t>
            </a:r>
            <a:r>
              <a:rPr lang="zh-CN" altLang="zh-CN" dirty="0"/>
              <a:t>必定包含在</a:t>
            </a:r>
            <a:r>
              <a:rPr lang="en-US" altLang="zh-CN" dirty="0" err="1"/>
              <a:t>path</a:t>
            </a:r>
            <a:r>
              <a:rPr lang="en-US" altLang="zh-CN" baseline="-25000" dirty="0" err="1"/>
              <a:t>q</a:t>
            </a:r>
            <a:r>
              <a:rPr lang="zh-CN" altLang="zh-CN" dirty="0"/>
              <a:t>中，我们现在只需将</a:t>
            </a:r>
            <a:r>
              <a:rPr lang="en-US" altLang="zh-CN" dirty="0"/>
              <a:t>np</a:t>
            </a:r>
            <a:r>
              <a:rPr lang="zh-CN" altLang="zh-CN" dirty="0"/>
              <a:t>的</a:t>
            </a:r>
            <a:r>
              <a:rPr lang="en-US" altLang="zh-CN" dirty="0"/>
              <a:t>pre</a:t>
            </a:r>
            <a:r>
              <a:rPr lang="zh-CN" altLang="zh-CN" dirty="0"/>
              <a:t>指向</a:t>
            </a:r>
            <a:r>
              <a:rPr lang="en-US" altLang="zh-CN" dirty="0"/>
              <a:t>q</a:t>
            </a:r>
            <a:r>
              <a:rPr lang="zh-CN" altLang="zh-CN" dirty="0"/>
              <a:t>即可；若</a:t>
            </a:r>
            <a:r>
              <a:rPr lang="en-US" altLang="zh-CN" dirty="0"/>
              <a:t>l[p]+1&lt;l[q]</a:t>
            </a:r>
            <a:r>
              <a:rPr lang="zh-CN" altLang="zh-CN" dirty="0"/>
              <a:t>就不能直接按上面方法做，因为</a:t>
            </a:r>
            <a:r>
              <a:rPr lang="en-US" altLang="zh-CN" dirty="0"/>
              <a:t>p</a:t>
            </a:r>
            <a:r>
              <a:rPr lang="zh-CN" altLang="zh-CN" dirty="0"/>
              <a:t>有可能再走几步才到</a:t>
            </a:r>
            <a:r>
              <a:rPr lang="en-US" altLang="zh-CN" dirty="0"/>
              <a:t>q</a:t>
            </a:r>
            <a:r>
              <a:rPr lang="zh-CN" altLang="zh-CN" dirty="0"/>
              <a:t>，这样</a:t>
            </a:r>
            <a:r>
              <a:rPr lang="en-US" altLang="zh-CN" dirty="0" err="1"/>
              <a:t>path</a:t>
            </a:r>
            <a:r>
              <a:rPr lang="en-US" altLang="zh-CN" baseline="-25000" dirty="0" err="1"/>
              <a:t>p</a:t>
            </a:r>
            <a:r>
              <a:rPr lang="zh-CN" altLang="zh-CN" dirty="0"/>
              <a:t>加一个</a:t>
            </a:r>
            <a:r>
              <a:rPr lang="en-US" altLang="zh-CN" dirty="0"/>
              <a:t>x</a:t>
            </a:r>
            <a:r>
              <a:rPr lang="zh-CN" altLang="zh-CN" dirty="0"/>
              <a:t>就不能完全被</a:t>
            </a:r>
            <a:r>
              <a:rPr lang="en-US" altLang="zh-CN" dirty="0" err="1"/>
              <a:t>path</a:t>
            </a:r>
            <a:r>
              <a:rPr lang="en-US" altLang="zh-CN" baseline="-25000" dirty="0" err="1"/>
              <a:t>q</a:t>
            </a:r>
            <a:r>
              <a:rPr lang="zh-CN" altLang="zh-CN" dirty="0"/>
              <a:t>包含，此时我们考虑新建一个点</a:t>
            </a:r>
            <a:r>
              <a:rPr lang="en-US" altLang="zh-CN" dirty="0"/>
              <a:t>r</a:t>
            </a:r>
            <a:r>
              <a:rPr lang="zh-CN" altLang="zh-CN" dirty="0"/>
              <a:t>，令</a:t>
            </a:r>
            <a:r>
              <a:rPr lang="en-US" altLang="zh-CN" dirty="0"/>
              <a:t>l[r]=l[p]+1</a:t>
            </a:r>
            <a:r>
              <a:rPr lang="zh-CN" altLang="zh-CN" dirty="0"/>
              <a:t>，并将</a:t>
            </a:r>
            <a:r>
              <a:rPr lang="en-US" altLang="zh-CN" dirty="0"/>
              <a:t>q</a:t>
            </a:r>
            <a:r>
              <a:rPr lang="zh-CN" altLang="zh-CN" dirty="0"/>
              <a:t>的儿子和</a:t>
            </a:r>
            <a:r>
              <a:rPr lang="en-US" altLang="zh-CN" dirty="0"/>
              <a:t>pre</a:t>
            </a:r>
            <a:r>
              <a:rPr lang="zh-CN" altLang="zh-CN" dirty="0"/>
              <a:t>复制一份给</a:t>
            </a:r>
            <a:r>
              <a:rPr lang="en-US" altLang="zh-CN" dirty="0"/>
              <a:t>r</a:t>
            </a:r>
            <a:r>
              <a:rPr lang="zh-CN" altLang="zh-CN" dirty="0"/>
              <a:t>，此时我们就可以将</a:t>
            </a:r>
            <a:r>
              <a:rPr lang="en-US" altLang="zh-CN" dirty="0"/>
              <a:t>r</a:t>
            </a:r>
            <a:r>
              <a:rPr lang="zh-CN" altLang="zh-CN" dirty="0"/>
              <a:t>来代替</a:t>
            </a:r>
            <a:r>
              <a:rPr lang="en-US" altLang="zh-CN" dirty="0"/>
              <a:t>np</a:t>
            </a:r>
            <a:r>
              <a:rPr lang="zh-CN" altLang="zh-CN" dirty="0"/>
              <a:t>了，注意我们还需将</a:t>
            </a:r>
            <a:r>
              <a:rPr lang="en-US" altLang="zh-CN" dirty="0"/>
              <a:t>np</a:t>
            </a:r>
            <a:r>
              <a:rPr lang="zh-CN" altLang="zh-CN" dirty="0"/>
              <a:t>和</a:t>
            </a:r>
            <a:r>
              <a:rPr lang="en-US" altLang="zh-CN" dirty="0"/>
              <a:t>q</a:t>
            </a:r>
            <a:r>
              <a:rPr lang="zh-CN" altLang="zh-CN" dirty="0"/>
              <a:t>的</a:t>
            </a:r>
            <a:r>
              <a:rPr lang="en-US" altLang="zh-CN" dirty="0"/>
              <a:t>pre</a:t>
            </a:r>
            <a:r>
              <a:rPr lang="zh-CN" altLang="zh-CN" dirty="0"/>
              <a:t>连向</a:t>
            </a:r>
            <a:r>
              <a:rPr lang="en-US" altLang="zh-CN" dirty="0"/>
              <a:t>r(q</a:t>
            </a:r>
            <a:r>
              <a:rPr lang="zh-CN" altLang="zh-CN" dirty="0"/>
              <a:t>连向</a:t>
            </a:r>
            <a:r>
              <a:rPr lang="en-US" altLang="zh-CN" dirty="0"/>
              <a:t>r</a:t>
            </a:r>
            <a:r>
              <a:rPr lang="zh-CN" altLang="zh-CN" dirty="0"/>
              <a:t>，是因为</a:t>
            </a:r>
            <a:r>
              <a:rPr lang="en-US" altLang="zh-CN" dirty="0" err="1"/>
              <a:t>path</a:t>
            </a:r>
            <a:r>
              <a:rPr lang="en-US" altLang="zh-CN" baseline="-25000" dirty="0" err="1"/>
              <a:t>q</a:t>
            </a:r>
            <a:r>
              <a:rPr lang="zh-CN" altLang="zh-CN" dirty="0"/>
              <a:t>包含了</a:t>
            </a:r>
            <a:r>
              <a:rPr lang="en-US" altLang="zh-CN" dirty="0" err="1"/>
              <a:t>path</a:t>
            </a:r>
            <a:r>
              <a:rPr lang="en-US" altLang="zh-CN" baseline="-25000" dirty="0" err="1"/>
              <a:t>r</a:t>
            </a:r>
            <a:r>
              <a:rPr lang="en-US" altLang="zh-CN" dirty="0"/>
              <a:t>)</a:t>
            </a:r>
            <a:r>
              <a:rPr lang="zh-CN" altLang="zh-CN" dirty="0"/>
              <a:t>，最后再按</a:t>
            </a:r>
            <a:r>
              <a:rPr lang="en-US" altLang="zh-CN" dirty="0"/>
              <a:t>p</a:t>
            </a:r>
            <a:r>
              <a:rPr lang="zh-CN" altLang="zh-CN" dirty="0"/>
              <a:t>的</a:t>
            </a:r>
            <a:r>
              <a:rPr lang="en-US" altLang="zh-CN" dirty="0"/>
              <a:t>pre</a:t>
            </a:r>
            <a:r>
              <a:rPr lang="zh-CN" altLang="zh-CN" dirty="0"/>
              <a:t>中有儿子</a:t>
            </a:r>
            <a:r>
              <a:rPr lang="en-US" altLang="zh-CN" dirty="0"/>
              <a:t>q</a:t>
            </a:r>
            <a:r>
              <a:rPr lang="zh-CN" altLang="zh-CN" dirty="0"/>
              <a:t>的（即能转移过来的点）</a:t>
            </a:r>
            <a:r>
              <a:rPr lang="en-US" altLang="zh-CN" dirty="0"/>
              <a:t>q</a:t>
            </a:r>
            <a:r>
              <a:rPr lang="zh-CN" altLang="zh-CN" dirty="0"/>
              <a:t>都改为</a:t>
            </a:r>
            <a:r>
              <a:rPr lang="en-US" altLang="zh-CN" dirty="0"/>
              <a:t>r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说了那么多，代码特别短</a:t>
            </a:r>
            <a:endParaRPr lang="en-US" dirty="0"/>
          </a:p>
        </p:txBody>
      </p:sp>
      <p:pic>
        <p:nvPicPr>
          <p:cNvPr id="7170" name="Picture 2" descr="http://images.cnitblog.com/i/660613/201408/0816305213148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3762"/>
            <a:ext cx="43338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0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显然点数不超过</a:t>
            </a:r>
            <a:r>
              <a:rPr lang="en-US" altLang="zh-CN" dirty="0"/>
              <a:t>2N </a:t>
            </a:r>
            <a:r>
              <a:rPr lang="zh-CN" altLang="en-US" dirty="0"/>
              <a:t>边数？也是</a:t>
            </a:r>
            <a:r>
              <a:rPr lang="en-US" altLang="zh-CN" dirty="0"/>
              <a:t>O(N)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总体时空均为线性复杂度</a:t>
            </a:r>
            <a:r>
              <a:rPr lang="en-US" altLang="zh-CN" dirty="0"/>
              <a:t> </a:t>
            </a:r>
            <a:r>
              <a:rPr lang="zh-CN" altLang="en-US" dirty="0"/>
              <a:t>证明详见</a:t>
            </a:r>
            <a:r>
              <a:rPr lang="en-US" altLang="zh-CN" dirty="0"/>
              <a:t>CLJ	</a:t>
            </a:r>
            <a:r>
              <a:rPr lang="en-US" altLang="zh-CN" dirty="0" err="1"/>
              <a:t>ppt</a:t>
            </a:r>
            <a:endParaRPr lang="en-US" altLang="zh-CN" dirty="0"/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9" descr="后缀自动机初窥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536" y="2916932"/>
            <a:ext cx="3647654" cy="333499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95536" y="306896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从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SAM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根开始走到所有点的路径集合对应原串的所有不重复子串，且一条路径唯一对应一个子串。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能走到一个状态的路径称作可接受的状态，其互相成后缀包含关系且长度连续，这个长度为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fa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[p]]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l[p]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，相当于串在某个长度区间里的后缀。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 KMP</a:t>
            </a:r>
          </a:p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en-US" altLang="zh-CN" dirty="0"/>
          </a:p>
          <a:p>
            <a:r>
              <a:rPr lang="zh-CN" altLang="en-US" dirty="0"/>
              <a:t>后缀大家族</a:t>
            </a:r>
            <a:endParaRPr lang="en-US" altLang="zh-CN" dirty="0"/>
          </a:p>
          <a:p>
            <a:r>
              <a:rPr lang="zh-CN" altLang="en-US" dirty="0"/>
              <a:t>例题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统计子串</a:t>
            </a:r>
            <a:r>
              <a:rPr lang="zh-CN" altLang="en-US" dirty="0"/>
              <a:t>之类问题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本质是在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算第</a:t>
            </a:r>
            <a:r>
              <a:rPr lang="en-US" altLang="zh-CN" dirty="0"/>
              <a:t>K</a:t>
            </a:r>
            <a:r>
              <a:rPr lang="zh-CN" altLang="en-US" dirty="0"/>
              <a:t>小的子串</a:t>
            </a:r>
            <a:endParaRPr lang="en-US" altLang="zh-CN" dirty="0"/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匹配</a:t>
            </a:r>
            <a:r>
              <a:rPr lang="zh-CN" altLang="en-US" dirty="0"/>
              <a:t>之类问题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zh-CN" dirty="0"/>
          </a:p>
          <a:p>
            <a:r>
              <a:rPr lang="en-US" altLang="zh-CN" dirty="0"/>
              <a:t>SAM</a:t>
            </a:r>
            <a:r>
              <a:rPr lang="zh-CN" altLang="zh-CN" dirty="0"/>
              <a:t>做匹配</a:t>
            </a:r>
            <a:r>
              <a:rPr lang="zh-CN" altLang="en-US" dirty="0"/>
              <a:t>之类</a:t>
            </a:r>
            <a:r>
              <a:rPr lang="zh-CN" altLang="zh-CN" dirty="0"/>
              <a:t>的问题的本质是在（逆序）后缀树上</a:t>
            </a:r>
            <a:r>
              <a:rPr lang="zh-CN" altLang="en-US" dirty="0"/>
              <a:t>匹配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SAM</a:t>
            </a:r>
            <a:r>
              <a:rPr lang="zh-CN" altLang="zh-CN" dirty="0"/>
              <a:t>在匹配时最大好处是加一个字符可以转移到一个相应的状态。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for(;p&gt;1&amp;&amp;!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[p][c];p=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[p],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=l[p]);</a:t>
            </a:r>
            <a:endParaRPr lang="zh-CN" altLang="zh-C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[p][c])p=1,len=0;</a:t>
            </a:r>
          </a:p>
          <a:p>
            <a:pPr marL="457200" lvl="1" indent="0"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else p=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[p][c],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zh-CN" altLang="zh-C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zh-CN" dirty="0"/>
              <a:t>具体是这样，实际上第一句话是说失配了，然后跳到</a:t>
            </a:r>
            <a:r>
              <a:rPr lang="en-US" altLang="zh-CN" dirty="0"/>
              <a:t>fail</a:t>
            </a:r>
            <a:r>
              <a:rPr lang="zh-CN" altLang="zh-CN" dirty="0"/>
              <a:t>也就是后缀树的父亲上。</a:t>
            </a:r>
            <a:endParaRPr lang="en-US" altLang="zh-CN" dirty="0"/>
          </a:p>
          <a:p>
            <a:r>
              <a:rPr lang="zh-CN" altLang="zh-CN" dirty="0"/>
              <a:t>第二句话就是沿着</a:t>
            </a:r>
            <a:r>
              <a:rPr lang="en-US" altLang="zh-CN" dirty="0"/>
              <a:t>SAM</a:t>
            </a:r>
            <a:r>
              <a:rPr lang="zh-CN" altLang="zh-CN" dirty="0"/>
              <a:t>的</a:t>
            </a:r>
            <a:r>
              <a:rPr lang="en-US" altLang="zh-CN" dirty="0" err="1"/>
              <a:t>ch</a:t>
            </a:r>
            <a:r>
              <a:rPr lang="zh-CN" altLang="zh-CN" dirty="0"/>
              <a:t>去跑。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SAM</a:t>
            </a:r>
            <a:r>
              <a:rPr lang="zh-CN" altLang="zh-CN" dirty="0"/>
              <a:t>做匹配的题如：</a:t>
            </a:r>
            <a:r>
              <a:rPr lang="en-US" altLang="zh-CN" dirty="0"/>
              <a:t>CTSC2012 cheat</a:t>
            </a:r>
            <a:r>
              <a:rPr lang="zh-CN" altLang="zh-CN" dirty="0"/>
              <a:t>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子串统计：</a:t>
            </a:r>
            <a:r>
              <a:rPr lang="en-US" altLang="zh-CN" dirty="0"/>
              <a:t>hdu4436 str2int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个数字字符串，位数长度总和为</a:t>
            </a:r>
            <a:r>
              <a:rPr lang="en-US" altLang="zh-CN" dirty="0"/>
              <a:t>10^5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求这</a:t>
            </a:r>
            <a:r>
              <a:rPr lang="en-US" altLang="zh-CN" dirty="0"/>
              <a:t>n</a:t>
            </a:r>
            <a:r>
              <a:rPr lang="zh-CN" altLang="en-US" dirty="0"/>
              <a:t>个字符串的去掉前缀</a:t>
            </a:r>
            <a:r>
              <a:rPr lang="en-US" altLang="zh-CN" dirty="0"/>
              <a:t>0</a:t>
            </a:r>
            <a:r>
              <a:rPr lang="zh-CN" altLang="en-US" dirty="0"/>
              <a:t>后的所有不重复子串代表的数字的和（取模）。 </a:t>
            </a:r>
          </a:p>
        </p:txBody>
      </p:sp>
    </p:spTree>
    <p:extLst>
      <p:ext uri="{BB962C8B-B14F-4D97-AF65-F5344CB8AC3E}">
        <p14:creationId xmlns:p14="http://schemas.microsoft.com/office/powerpoint/2010/main" val="136162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回顾性质。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SAM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根开始走到所有点的路径集合对应原串的所有不重复子串，且路径唯一对应一个子串。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然后就可做了！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3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我们先把所有串连接起来，中间接一个</a:t>
            </a:r>
            <a:r>
              <a:rPr lang="en-US" altLang="zh-CN" dirty="0"/>
              <a:t>#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SAM</a:t>
            </a:r>
            <a:r>
              <a:rPr lang="zh-CN" altLang="en-US" dirty="0"/>
              <a:t>是个</a:t>
            </a:r>
            <a:r>
              <a:rPr lang="en-US" altLang="zh-CN" dirty="0"/>
              <a:t>DAG</a:t>
            </a:r>
            <a:r>
              <a:rPr lang="zh-CN" altLang="en-US" dirty="0"/>
              <a:t>，满足</a:t>
            </a:r>
            <a:r>
              <a:rPr lang="en-US" altLang="zh-CN" dirty="0"/>
              <a:t>DP</a:t>
            </a:r>
            <a:r>
              <a:rPr lang="zh-CN" altLang="en-US" dirty="0"/>
              <a:t>的拓扑性质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SAM</a:t>
            </a:r>
            <a:r>
              <a:rPr lang="zh-CN" altLang="en-US" dirty="0"/>
              <a:t>上按转移边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假设我们已经求出了所有按转移边</a:t>
            </a:r>
            <a:r>
              <a:rPr lang="en-US" altLang="zh-CN" dirty="0" err="1"/>
              <a:t>ch</a:t>
            </a:r>
            <a:r>
              <a:rPr lang="en-US" altLang="zh-CN" dirty="0"/>
              <a:t>[0..9]</a:t>
            </a:r>
          </a:p>
          <a:p>
            <a:r>
              <a:rPr lang="en-US" altLang="zh-CN" dirty="0"/>
              <a:t>DP</a:t>
            </a:r>
            <a:r>
              <a:rPr lang="zh-CN" altLang="en-US" dirty="0"/>
              <a:t>就相当于在每个数字前面加一个数字</a:t>
            </a:r>
            <a:endParaRPr lang="en-US" altLang="zh-CN" dirty="0"/>
          </a:p>
          <a:p>
            <a:r>
              <a:rPr lang="zh-CN" altLang="en-US" dirty="0"/>
              <a:t>除了维护和</a:t>
            </a:r>
            <a:r>
              <a:rPr lang="en-US" altLang="zh-CN" dirty="0"/>
              <a:t>sum</a:t>
            </a:r>
            <a:r>
              <a:rPr lang="zh-CN" altLang="en-US" dirty="0"/>
              <a:t>，还有维护一个增量</a:t>
            </a:r>
            <a:r>
              <a:rPr lang="en-US" altLang="zh-CN" dirty="0"/>
              <a:t>ten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321+1000*4=4321</a:t>
            </a:r>
          </a:p>
          <a:p>
            <a:r>
              <a:rPr lang="en-US" altLang="zh-CN" dirty="0"/>
              <a:t>321</a:t>
            </a:r>
            <a:r>
              <a:rPr lang="zh-CN" altLang="en-US" dirty="0"/>
              <a:t>是和，</a:t>
            </a:r>
            <a:r>
              <a:rPr lang="en-US" altLang="zh-CN" dirty="0"/>
              <a:t>1000</a:t>
            </a:r>
            <a:r>
              <a:rPr lang="zh-CN" altLang="en-US" dirty="0"/>
              <a:t>是增量，</a:t>
            </a:r>
            <a:r>
              <a:rPr lang="en-US" altLang="zh-CN" dirty="0"/>
              <a:t>4</a:t>
            </a:r>
            <a:r>
              <a:rPr lang="zh-CN" altLang="en-US" dirty="0"/>
              <a:t>是字符边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答案为根的和。</a:t>
            </a:r>
            <a:endParaRPr lang="en-US" altLang="zh-CN" dirty="0"/>
          </a:p>
          <a:p>
            <a:r>
              <a:rPr lang="zh-CN" altLang="en-US" dirty="0"/>
              <a:t>当然，还有一些细节。</a:t>
            </a:r>
            <a:endParaRPr lang="en-US" altLang="zh-CN" dirty="0"/>
          </a:p>
          <a:p>
            <a:r>
              <a:rPr lang="zh-CN" altLang="en-US" dirty="0"/>
              <a:t>由于答案不能跨越两个串。所以不转移</a:t>
            </a:r>
            <a:r>
              <a:rPr lang="en-US" altLang="zh-CN" dirty="0"/>
              <a:t>#</a:t>
            </a:r>
            <a:r>
              <a:rPr lang="zh-CN" altLang="en-US" dirty="0"/>
              <a:t>边。</a:t>
            </a:r>
            <a:endParaRPr lang="en-US" altLang="zh-CN" dirty="0"/>
          </a:p>
          <a:p>
            <a:r>
              <a:rPr lang="zh-CN" altLang="en-US" dirty="0"/>
              <a:t>由于不能有前缀</a:t>
            </a:r>
            <a:r>
              <a:rPr lang="en-US" altLang="zh-CN" dirty="0"/>
              <a:t>0</a:t>
            </a:r>
            <a:r>
              <a:rPr lang="zh-CN" altLang="en-US" dirty="0"/>
              <a:t>，所以根不能转移</a:t>
            </a:r>
            <a:r>
              <a:rPr lang="en-US" altLang="zh-CN" dirty="0"/>
              <a:t>0</a:t>
            </a:r>
            <a:r>
              <a:rPr lang="zh-CN" altLang="en-US" dirty="0"/>
              <a:t>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状态是线性的。</a:t>
            </a:r>
            <a:endParaRPr lang="en-US" altLang="zh-CN" dirty="0"/>
          </a:p>
          <a:p>
            <a:r>
              <a:rPr lang="zh-CN" altLang="en-US" dirty="0"/>
              <a:t>转移边数量是线性的。</a:t>
            </a:r>
            <a:endParaRPr lang="en-US" altLang="zh-CN" dirty="0"/>
          </a:p>
          <a:p>
            <a:r>
              <a:rPr lang="zh-CN" altLang="en-US" dirty="0"/>
              <a:t>所以复杂度是线性的。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姐妹情深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前面说道后缀三姐妹</a:t>
            </a:r>
            <a:endParaRPr lang="en-US" altLang="zh-CN" dirty="0"/>
          </a:p>
          <a:p>
            <a:r>
              <a:rPr lang="zh-CN" altLang="en-US" dirty="0"/>
              <a:t>后缀三姐妹？</a:t>
            </a:r>
            <a:endParaRPr lang="en-US" altLang="zh-CN" dirty="0"/>
          </a:p>
          <a:p>
            <a:r>
              <a:rPr lang="zh-CN" altLang="en-US" dirty="0"/>
              <a:t>总得有些特殊联系对吧。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其实之前提到的拿</a:t>
            </a:r>
            <a:r>
              <a:rPr lang="en-US" altLang="zh-CN" dirty="0"/>
              <a:t>pre</a:t>
            </a:r>
            <a:r>
              <a:rPr lang="zh-CN" altLang="en-US" dirty="0"/>
              <a:t>边看的树</a:t>
            </a:r>
            <a:endParaRPr lang="en-US" altLang="zh-CN" dirty="0"/>
          </a:p>
          <a:p>
            <a:r>
              <a:rPr lang="zh-CN" altLang="en-US" dirty="0"/>
              <a:t>就是原串逆序的后缀树</a:t>
            </a:r>
            <a:endParaRPr lang="en-US" altLang="zh-CN" dirty="0"/>
          </a:p>
          <a:p>
            <a:r>
              <a:rPr lang="en-US" altLang="zh-CN" dirty="0"/>
              <a:t>pre</a:t>
            </a:r>
            <a:r>
              <a:rPr lang="zh-CN" altLang="en-US" dirty="0"/>
              <a:t>边就是后缀树的</a:t>
            </a:r>
            <a:r>
              <a:rPr lang="en-US" altLang="zh-CN" dirty="0"/>
              <a:t>fail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我们不妨称作</a:t>
            </a:r>
            <a:r>
              <a:rPr lang="en-US" altLang="zh-CN" dirty="0"/>
              <a:t>RST</a:t>
            </a:r>
            <a:r>
              <a:rPr lang="zh-CN" altLang="en-US" dirty="0"/>
              <a:t>（</a:t>
            </a:r>
            <a:r>
              <a:rPr lang="en-US" altLang="zh-CN" dirty="0"/>
              <a:t> reverse suffix 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即原串逆序的</a:t>
            </a:r>
            <a:r>
              <a:rPr lang="en-US" altLang="zh-CN" dirty="0"/>
              <a:t>ST</a:t>
            </a:r>
          </a:p>
          <a:p>
            <a:r>
              <a:rPr lang="zh-CN" altLang="en-US" strike="sngStrike" dirty="0"/>
              <a:t>当然这个叫法好像并不正式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zh-CN" dirty="0"/>
              <a:t>转</a:t>
            </a:r>
            <a:r>
              <a:rPr lang="en-US" altLang="zh-CN" dirty="0"/>
              <a:t>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接下来说的</a:t>
            </a:r>
            <a:r>
              <a:rPr lang="en-US" altLang="zh-CN" dirty="0"/>
              <a:t>ST</a:t>
            </a:r>
            <a:r>
              <a:rPr lang="zh-CN" altLang="en-US" dirty="0"/>
              <a:t>指的实际上是</a:t>
            </a:r>
            <a:r>
              <a:rPr lang="en-US" altLang="zh-CN" dirty="0"/>
              <a:t>RST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SAM</a:t>
            </a:r>
            <a:r>
              <a:rPr lang="zh-CN" altLang="zh-CN" dirty="0"/>
              <a:t>的</a:t>
            </a:r>
            <a:r>
              <a:rPr lang="en-US" altLang="zh-CN" dirty="0"/>
              <a:t>pre</a:t>
            </a:r>
            <a:r>
              <a:rPr lang="zh-CN" altLang="zh-CN" dirty="0"/>
              <a:t>即</a:t>
            </a:r>
            <a:r>
              <a:rPr lang="en-US" altLang="zh-CN" dirty="0"/>
              <a:t>RST</a:t>
            </a:r>
            <a:r>
              <a:rPr lang="zh-CN" altLang="zh-CN" dirty="0"/>
              <a:t>上的父亲，难点是儿子边。我们对</a:t>
            </a:r>
            <a:r>
              <a:rPr lang="en-US" altLang="zh-CN" dirty="0"/>
              <a:t>SAM</a:t>
            </a:r>
            <a:r>
              <a:rPr lang="zh-CN" altLang="zh-CN" dirty="0"/>
              <a:t>上的点</a:t>
            </a:r>
            <a:r>
              <a:rPr lang="en-US" altLang="zh-CN" dirty="0"/>
              <a:t>p,</a:t>
            </a:r>
            <a:r>
              <a:rPr lang="zh-CN" altLang="zh-CN" dirty="0"/>
              <a:t>记</a:t>
            </a:r>
            <a:r>
              <a:rPr lang="en-US" altLang="zh-CN" dirty="0"/>
              <a:t>v=l[p],</a:t>
            </a:r>
            <a:r>
              <a:rPr lang="zh-CN" altLang="en-US" dirty="0"/>
              <a:t>然后</a:t>
            </a:r>
            <a:r>
              <a:rPr lang="en-US" altLang="zh-CN" dirty="0"/>
              <a:t>p</a:t>
            </a:r>
            <a:r>
              <a:rPr lang="zh-CN" altLang="zh-CN" dirty="0"/>
              <a:t>找到一个对应的原串</a:t>
            </a:r>
            <a:r>
              <a:rPr lang="en-US" altLang="zh-CN" dirty="0"/>
              <a:t>A</a:t>
            </a:r>
            <a:r>
              <a:rPr lang="zh-CN" altLang="zh-CN" dirty="0"/>
              <a:t>位置</a:t>
            </a:r>
            <a:r>
              <a:rPr lang="en-US" altLang="zh-CN" dirty="0"/>
              <a:t>w</a:t>
            </a:r>
            <a:r>
              <a:rPr lang="zh-CN" altLang="zh-CN" dirty="0"/>
              <a:t>，那么</a:t>
            </a:r>
            <a:r>
              <a:rPr lang="zh-CN" altLang="en-US" dirty="0"/>
              <a:t>有  </a:t>
            </a:r>
            <a:r>
              <a:rPr lang="en-US" altLang="zh-CN" dirty="0"/>
              <a:t>ST::e[v][A[w-l[v]]]=p</a:t>
            </a:r>
          </a:p>
          <a:p>
            <a:r>
              <a:rPr lang="zh-CN" altLang="zh-CN" dirty="0"/>
              <a:t>意思就是在实际</a:t>
            </a:r>
            <a:r>
              <a:rPr lang="en-US" altLang="zh-CN" dirty="0"/>
              <a:t>ST</a:t>
            </a:r>
            <a:r>
              <a:rPr lang="zh-CN" altLang="zh-CN" dirty="0"/>
              <a:t>中</a:t>
            </a:r>
            <a:r>
              <a:rPr lang="en-US" altLang="zh-CN" dirty="0"/>
              <a:t>p</a:t>
            </a:r>
            <a:r>
              <a:rPr lang="zh-CN" altLang="zh-CN" dirty="0"/>
              <a:t>点比</a:t>
            </a:r>
            <a:r>
              <a:rPr lang="en-US" altLang="zh-CN" dirty="0"/>
              <a:t>fail[p]</a:t>
            </a:r>
            <a:r>
              <a:rPr lang="zh-CN" altLang="zh-CN" dirty="0"/>
              <a:t>能多匹配这么一段</a:t>
            </a:r>
            <a:r>
              <a:rPr lang="en-US" altLang="zh-CN" dirty="0"/>
              <a:t>l[fail[p]]+1,l[p]</a:t>
            </a:r>
            <a:r>
              <a:rPr lang="zh-CN" altLang="zh-CN" dirty="0"/>
              <a:t>（可以理解为</a:t>
            </a:r>
            <a:r>
              <a:rPr lang="en-US" altLang="zh-CN" dirty="0"/>
              <a:t>ST</a:t>
            </a:r>
            <a:r>
              <a:rPr lang="zh-CN" altLang="zh-CN" dirty="0"/>
              <a:t>上边的长度），即那个字符就是原串上</a:t>
            </a:r>
            <a:r>
              <a:rPr lang="en-US" altLang="zh-CN" dirty="0"/>
              <a:t>w</a:t>
            </a:r>
            <a:r>
              <a:rPr lang="zh-CN" altLang="zh-CN" dirty="0"/>
              <a:t>往前</a:t>
            </a:r>
            <a:r>
              <a:rPr lang="en-US" altLang="zh-CN" dirty="0"/>
              <a:t>l[v]</a:t>
            </a:r>
            <a:r>
              <a:rPr lang="zh-CN" altLang="zh-CN" dirty="0"/>
              <a:t>个位置（若为</a:t>
            </a:r>
            <a:r>
              <a:rPr lang="en-US" altLang="zh-CN" dirty="0" err="1"/>
              <a:t>Trie</a:t>
            </a:r>
            <a:r>
              <a:rPr lang="zh-CN" altLang="zh-CN" dirty="0"/>
              <a:t>则找向上第</a:t>
            </a:r>
            <a:r>
              <a:rPr lang="en-US" altLang="zh-CN" dirty="0"/>
              <a:t>l[v]</a:t>
            </a:r>
            <a:r>
              <a:rPr lang="zh-CN" altLang="zh-CN" dirty="0"/>
              <a:t>个祖先）。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2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C:\Users\Administrator\Desktop\下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140968"/>
            <a:ext cx="4486275" cy="2867025"/>
          </a:xfrm>
          <a:prstGeom prst="rect">
            <a:avLst/>
          </a:prstGeom>
          <a:noFill/>
        </p:spPr>
      </p:pic>
      <p:pic>
        <p:nvPicPr>
          <p:cNvPr id="76803" name="Picture 3" descr="C:\Users\Administrator\Desktop\下载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788" y="692696"/>
            <a:ext cx="6840760" cy="2124901"/>
          </a:xfrm>
          <a:prstGeom prst="rect">
            <a:avLst/>
          </a:prstGeom>
          <a:noFill/>
        </p:spPr>
      </p:pic>
      <p:sp>
        <p:nvSpPr>
          <p:cNvPr id="9" name="上箭头 8"/>
          <p:cNvSpPr/>
          <p:nvPr/>
        </p:nvSpPr>
        <p:spPr>
          <a:xfrm>
            <a:off x="5292080" y="2241533"/>
            <a:ext cx="360040" cy="6834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995936" y="5428484"/>
            <a:ext cx="489204" cy="304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4537000" y="2241531"/>
            <a:ext cx="360040" cy="68341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403648" y="5408654"/>
            <a:ext cx="648072" cy="3047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常用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当作大数字处理</a:t>
            </a:r>
          </a:p>
          <a:p>
            <a:r>
              <a:rPr lang="zh-CN" altLang="en-US" dirty="0"/>
              <a:t>模数取值：模大质数　</a:t>
            </a:r>
            <a:r>
              <a:rPr lang="en-US" altLang="zh-CN" dirty="0"/>
              <a:t>or   </a:t>
            </a:r>
            <a:r>
              <a:rPr lang="zh-CN" altLang="en-US" dirty="0"/>
              <a:t>自然溢出</a:t>
            </a:r>
            <a:endParaRPr lang="en-US" altLang="zh-CN" dirty="0"/>
          </a:p>
          <a:p>
            <a:r>
              <a:rPr lang="zh-CN" altLang="zh-CN" dirty="0"/>
              <a:t>推广</a:t>
            </a:r>
            <a:r>
              <a:rPr lang="zh-CN" altLang="en-US" dirty="0"/>
              <a:t>到多</a:t>
            </a:r>
            <a:r>
              <a:rPr lang="zh-CN" altLang="zh-CN" dirty="0"/>
              <a:t>维</a:t>
            </a:r>
            <a:endParaRPr lang="en-US" altLang="zh-CN" dirty="0"/>
          </a:p>
          <a:p>
            <a:r>
              <a:rPr lang="zh-CN" altLang="en-US" dirty="0"/>
              <a:t>快速求出子串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动态维护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BZOJ</a:t>
            </a:r>
            <a:r>
              <a:rPr lang="zh-CN" altLang="en-US" dirty="0"/>
              <a:t>火星人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4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找对应位置的事可以这么干</a:t>
            </a:r>
            <a:r>
              <a:rPr lang="en-US" altLang="zh-CN" dirty="0"/>
              <a:t>:</a:t>
            </a:r>
          </a:p>
          <a:p>
            <a:r>
              <a:rPr lang="zh-CN" altLang="zh-CN" dirty="0"/>
              <a:t>记</a:t>
            </a:r>
            <a:r>
              <a:rPr lang="en-US" altLang="zh-CN" dirty="0"/>
              <a:t>r</a:t>
            </a:r>
            <a:r>
              <a:rPr lang="zh-CN" altLang="zh-CN" dirty="0"/>
              <a:t>为所求位置</a:t>
            </a:r>
            <a:endParaRPr lang="en-US" altLang="zh-CN" dirty="0"/>
          </a:p>
          <a:p>
            <a:r>
              <a:rPr lang="zh-CN" altLang="en-US" dirty="0"/>
              <a:t>记原串长为</a:t>
            </a:r>
            <a:r>
              <a:rPr lang="en-US" altLang="zh-CN" dirty="0"/>
              <a:t>L</a:t>
            </a:r>
          </a:p>
          <a:p>
            <a:r>
              <a:rPr lang="zh-CN" altLang="en-US" dirty="0"/>
              <a:t>原串</a:t>
            </a:r>
            <a:r>
              <a:rPr lang="en-US" altLang="zh-CN" dirty="0" err="1"/>
              <a:t>i</a:t>
            </a:r>
            <a:r>
              <a:rPr lang="zh-CN" altLang="zh-CN" dirty="0"/>
              <a:t>在</a:t>
            </a:r>
            <a:r>
              <a:rPr lang="en-US" altLang="zh-CN" dirty="0"/>
              <a:t>SAM</a:t>
            </a:r>
            <a:r>
              <a:rPr lang="zh-CN" altLang="zh-CN" dirty="0"/>
              <a:t>中对应位置</a:t>
            </a:r>
            <a:r>
              <a:rPr lang="en-US" altLang="zh-CN" dirty="0" err="1"/>
              <a:t>SAMid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L;i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&gt;=1;i--)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for(u=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SAMid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];u&gt;0&amp;&amp;r[u]==0;u=fail[u])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r[u]=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RST</a:t>
            </a:r>
            <a:r>
              <a:rPr lang="zh-CN" altLang="en-US" dirty="0"/>
              <a:t>一些性质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800" b="1" dirty="0">
                <a:solidFill>
                  <a:schemeClr val="accent1">
                    <a:lumMod val="75000"/>
                  </a:schemeClr>
                </a:solidFill>
              </a:rPr>
              <a:t>RST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上从</a:t>
            </a:r>
            <a:r>
              <a:rPr lang="en-US" altLang="zh-CN" sz="38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走到某个节点的路径对应了自动机里从某个节点走回起点的路径。</a:t>
            </a:r>
          </a:p>
          <a:p>
            <a:endParaRPr lang="en-US" altLang="zh-CN" dirty="0"/>
          </a:p>
          <a:p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对于</a:t>
            </a:r>
            <a:r>
              <a:rPr lang="en-US" altLang="zh-CN" sz="38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的父亲</a:t>
            </a:r>
            <a:r>
              <a:rPr lang="en-US" altLang="zh-CN" sz="3800" b="1" dirty="0" err="1">
                <a:solidFill>
                  <a:schemeClr val="accent1">
                    <a:lumMod val="75000"/>
                  </a:schemeClr>
                </a:solidFill>
              </a:rPr>
              <a:t>pre,pre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所能接受的所有子串都是</a:t>
            </a:r>
            <a:r>
              <a:rPr lang="en-US" altLang="zh-CN" sz="38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所能接受的所有子串的后缀。</a:t>
            </a:r>
            <a:endParaRPr lang="en-US" altLang="zh-CN" sz="3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也就是</a:t>
            </a:r>
            <a:r>
              <a:rPr lang="en-US" altLang="zh-CN" sz="3800" b="1" dirty="0">
                <a:solidFill>
                  <a:schemeClr val="accent1">
                    <a:lumMod val="75000"/>
                  </a:schemeClr>
                </a:solidFill>
              </a:rPr>
              <a:t>RST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的基本性质。</a:t>
            </a:r>
          </a:p>
          <a:p>
            <a:endParaRPr lang="zh-CN" altLang="en-US" dirty="0"/>
          </a:p>
          <a:p>
            <a:r>
              <a:rPr lang="en-US" altLang="zh-CN" sz="3800" b="1" dirty="0">
                <a:solidFill>
                  <a:schemeClr val="accent1">
                    <a:lumMod val="75000"/>
                  </a:schemeClr>
                </a:solidFill>
              </a:rPr>
              <a:t>RST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上的</a:t>
            </a:r>
            <a:r>
              <a:rPr lang="en-US" altLang="zh-CN" sz="38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所代表的是</a:t>
            </a:r>
            <a:r>
              <a:rPr lang="en-US" altLang="zh-CN" sz="38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</a:rPr>
              <a:t>所接受最长子串</a:t>
            </a:r>
            <a:endParaRPr lang="en-US" altLang="zh-CN" sz="3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也就是说</a:t>
            </a:r>
            <a:r>
              <a:rPr lang="en-US" altLang="zh-CN" dirty="0"/>
              <a:t>SAM</a:t>
            </a:r>
            <a:r>
              <a:rPr lang="zh-CN" altLang="en-US" dirty="0"/>
              <a:t>中的节点</a:t>
            </a:r>
            <a:r>
              <a:rPr lang="en-US" altLang="zh-CN" dirty="0" err="1"/>
              <a:t>i</a:t>
            </a:r>
            <a:r>
              <a:rPr lang="zh-CN" altLang="en-US" dirty="0"/>
              <a:t>，它在后缀树中一直沿父亲边走向根所代表的逆序后缀等价于节点</a:t>
            </a:r>
            <a:r>
              <a:rPr lang="en-US" altLang="zh-CN" dirty="0" err="1"/>
              <a:t>i</a:t>
            </a:r>
            <a:r>
              <a:rPr lang="zh-CN" altLang="en-US" dirty="0"/>
              <a:t>在自动机中接受到的最长子串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</a:t>
            </a:r>
            <a:r>
              <a:rPr lang="zh-CN" altLang="zh-CN" dirty="0"/>
              <a:t>可以从单串推广到</a:t>
            </a:r>
            <a:r>
              <a:rPr lang="en-US" altLang="zh-CN" dirty="0" err="1"/>
              <a:t>Trie</a:t>
            </a:r>
            <a:r>
              <a:rPr lang="zh-CN" altLang="zh-CN" dirty="0"/>
              <a:t>，把</a:t>
            </a:r>
            <a:r>
              <a:rPr lang="en-US" altLang="zh-CN" dirty="0"/>
              <a:t>SAM</a:t>
            </a:r>
            <a:r>
              <a:rPr lang="zh-CN" altLang="zh-CN" dirty="0"/>
              <a:t>中</a:t>
            </a:r>
            <a:r>
              <a:rPr lang="en-US" altLang="zh-CN" dirty="0" err="1"/>
              <a:t>newp</a:t>
            </a:r>
            <a:r>
              <a:rPr lang="zh-CN" altLang="zh-CN" dirty="0"/>
              <a:t>的</a:t>
            </a:r>
            <a:r>
              <a:rPr lang="en-US" altLang="zh-CN" dirty="0" err="1"/>
              <a:t>lastp</a:t>
            </a:r>
            <a:r>
              <a:rPr lang="zh-CN" altLang="zh-CN" dirty="0"/>
              <a:t>改成</a:t>
            </a:r>
            <a:r>
              <a:rPr lang="en-US" altLang="zh-CN" dirty="0" err="1"/>
              <a:t>Trie</a:t>
            </a:r>
            <a:r>
              <a:rPr lang="zh-CN" altLang="zh-CN" dirty="0"/>
              <a:t>上对应的父亲在</a:t>
            </a:r>
            <a:r>
              <a:rPr lang="en-US" altLang="zh-CN" dirty="0"/>
              <a:t>SAM</a:t>
            </a:r>
            <a:r>
              <a:rPr lang="zh-CN" altLang="zh-CN" dirty="0"/>
              <a:t>中的编号即可。</a:t>
            </a:r>
            <a:endParaRPr lang="en-US" altLang="zh-CN" dirty="0"/>
          </a:p>
          <a:p>
            <a:r>
              <a:rPr lang="en-US" altLang="zh-CN" dirty="0"/>
              <a:t>SAM</a:t>
            </a:r>
            <a:r>
              <a:rPr lang="zh-CN" altLang="zh-CN" dirty="0"/>
              <a:t>上所有可接受串是</a:t>
            </a:r>
            <a:r>
              <a:rPr lang="en-US" altLang="zh-CN" dirty="0" err="1"/>
              <a:t>Trie</a:t>
            </a:r>
            <a:r>
              <a:rPr lang="zh-CN" altLang="zh-CN" dirty="0"/>
              <a:t>上从所有点出发开始任意走的串。</a:t>
            </a:r>
            <a:endParaRPr lang="en-US" altLang="zh-CN" dirty="0"/>
          </a:p>
          <a:p>
            <a:r>
              <a:rPr lang="en-US" altLang="zh-CN" dirty="0"/>
              <a:t>SAM</a:t>
            </a:r>
            <a:r>
              <a:rPr lang="zh-CN" altLang="zh-CN" dirty="0"/>
              <a:t>转成</a:t>
            </a:r>
            <a:r>
              <a:rPr lang="en-US" altLang="zh-CN" dirty="0"/>
              <a:t>SA</a:t>
            </a:r>
            <a:r>
              <a:rPr lang="zh-CN" altLang="zh-CN" dirty="0"/>
              <a:t>的东西是逆序</a:t>
            </a:r>
            <a:r>
              <a:rPr lang="en-US" altLang="zh-CN" dirty="0" err="1"/>
              <a:t>Trie</a:t>
            </a:r>
            <a:r>
              <a:rPr lang="zh-CN" altLang="zh-CN" dirty="0"/>
              <a:t>（从所有点到根的路径）的</a:t>
            </a:r>
            <a:r>
              <a:rPr lang="en-US" altLang="zh-CN" dirty="0"/>
              <a:t>SA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sz="2200" dirty="0"/>
              <a:t>p.s.</a:t>
            </a:r>
            <a:r>
              <a:rPr lang="zh-CN" altLang="zh-CN" sz="2200" dirty="0"/>
              <a:t>注意在用</a:t>
            </a:r>
            <a:r>
              <a:rPr lang="en-US" altLang="zh-CN" sz="2200" dirty="0" err="1"/>
              <a:t>Trie</a:t>
            </a:r>
            <a:r>
              <a:rPr lang="zh-CN" altLang="zh-CN" sz="2200" dirty="0"/>
              <a:t>建</a:t>
            </a:r>
            <a:r>
              <a:rPr lang="en-US" altLang="zh-CN" sz="2200" dirty="0"/>
              <a:t>SAM</a:t>
            </a:r>
            <a:r>
              <a:rPr lang="zh-CN" altLang="zh-CN" sz="2200" dirty="0"/>
              <a:t>时这里最好</a:t>
            </a:r>
            <a:r>
              <a:rPr lang="en-US" altLang="zh-CN" sz="2200" dirty="0" err="1"/>
              <a:t>bfs</a:t>
            </a:r>
            <a:r>
              <a:rPr lang="zh-CN" altLang="zh-CN" sz="2200" dirty="0"/>
              <a:t>做，即按从浅到深来加，不然转</a:t>
            </a:r>
            <a:r>
              <a:rPr lang="en-US" altLang="zh-CN" sz="2200" dirty="0"/>
              <a:t>SA</a:t>
            </a:r>
            <a:r>
              <a:rPr lang="zh-CN" altLang="en-US" sz="2200" dirty="0"/>
              <a:t>后</a:t>
            </a:r>
            <a:r>
              <a:rPr lang="zh-CN" altLang="zh-CN" sz="2200" dirty="0"/>
              <a:t>一些</a:t>
            </a:r>
            <a:r>
              <a:rPr lang="en-US" altLang="zh-CN" sz="2200" dirty="0" err="1"/>
              <a:t>Trie</a:t>
            </a:r>
            <a:r>
              <a:rPr lang="zh-CN" altLang="zh-CN" sz="2200" dirty="0"/>
              <a:t>上有对应的点会被建</a:t>
            </a:r>
            <a:r>
              <a:rPr lang="en-US" altLang="zh-CN" sz="2200" dirty="0"/>
              <a:t>SAM</a:t>
            </a:r>
            <a:r>
              <a:rPr lang="zh-CN" altLang="zh-CN" sz="2200" dirty="0"/>
              <a:t>的新建点冲掉。</a:t>
            </a: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6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再看后缀三姐妹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其实我们发现是这么一个关系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的确还是方便的。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599434" y="2636912"/>
            <a:ext cx="129614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可建出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205290" y="2636912"/>
            <a:ext cx="1296144" cy="5760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可建出</a:t>
            </a:r>
          </a:p>
        </p:txBody>
      </p:sp>
      <p:sp>
        <p:nvSpPr>
          <p:cNvPr id="16" name="矩形 15"/>
          <p:cNvSpPr/>
          <p:nvPr/>
        </p:nvSpPr>
        <p:spPr>
          <a:xfrm>
            <a:off x="953539" y="2391841"/>
            <a:ext cx="1568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SAM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7414" y="2463279"/>
            <a:ext cx="974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ST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02676" y="2463279"/>
            <a:ext cx="982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等差子序列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个数的一个排列，问是否存在长度为</a:t>
            </a:r>
            <a:r>
              <a:rPr lang="en-US" altLang="zh-CN" dirty="0"/>
              <a:t>3</a:t>
            </a:r>
            <a:r>
              <a:rPr lang="zh-CN" altLang="en-US" dirty="0"/>
              <a:t>的等差子序列。</a:t>
            </a:r>
            <a:endParaRPr lang="en-US" dirty="0"/>
          </a:p>
          <a:p>
            <a:r>
              <a:rPr lang="en-US" dirty="0">
                <a:hlinkClick r:id="rId2"/>
              </a:rPr>
              <a:t>http://www.lydsy.com/JudgeOnline/problem.php?id=2124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90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用类似离线的算法，从左到右依次加入数字，并且查询这个数字</a:t>
            </a:r>
            <a:r>
              <a:rPr lang="en-US" altLang="zh-CN" dirty="0"/>
              <a:t>x</a:t>
            </a:r>
            <a:r>
              <a:rPr lang="zh-CN" altLang="en-US" dirty="0"/>
              <a:t>是否可以作为等差中项。假设公差的绝对值是</a:t>
            </a:r>
            <a:r>
              <a:rPr lang="en-US" altLang="zh-CN" dirty="0"/>
              <a:t>k</a:t>
            </a:r>
            <a:r>
              <a:rPr lang="zh-CN" altLang="en-US" dirty="0"/>
              <a:t>，则三个数字分别是：</a:t>
            </a:r>
            <a:r>
              <a:rPr lang="en-US" altLang="zh-CN" dirty="0" err="1"/>
              <a:t>x-k,x,x+k</a:t>
            </a:r>
            <a:r>
              <a:rPr lang="zh-CN" altLang="en-US" dirty="0"/>
              <a:t>。如果此时，</a:t>
            </a:r>
            <a:r>
              <a:rPr lang="en-US" altLang="zh-CN" dirty="0"/>
              <a:t>x-k</a:t>
            </a:r>
            <a:r>
              <a:rPr lang="zh-CN" altLang="en-US" dirty="0"/>
              <a:t>与</a:t>
            </a:r>
            <a:r>
              <a:rPr lang="en-US" altLang="zh-CN" dirty="0" err="1"/>
              <a:t>x+k</a:t>
            </a:r>
            <a:r>
              <a:rPr lang="zh-CN" altLang="en-US" dirty="0"/>
              <a:t>两数一个已经出现过了，另一个没有出现过，则</a:t>
            </a:r>
            <a:r>
              <a:rPr lang="en-US" altLang="zh-CN" dirty="0"/>
              <a:t>TAK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分析一下，比较的那些数字的状态分别是：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只要这些状态上下有一组不同（即一个出现过，一个没有出现过）则</a:t>
            </a:r>
            <a:r>
              <a:rPr lang="en-US" altLang="zh-CN" dirty="0"/>
              <a:t>TAK</a:t>
            </a:r>
            <a:r>
              <a:rPr lang="zh-CN" altLang="en-US" dirty="0"/>
              <a:t>。可以发现当将这串</a:t>
            </a:r>
            <a:r>
              <a:rPr lang="en-US" altLang="zh-CN" dirty="0"/>
              <a:t>01</a:t>
            </a:r>
            <a:r>
              <a:rPr lang="zh-CN" altLang="en-US" dirty="0"/>
              <a:t>状态看成二进制数字时，</a:t>
            </a:r>
            <a:r>
              <a:rPr lang="en-US" altLang="zh-CN" dirty="0"/>
              <a:t>NIE</a:t>
            </a:r>
            <a:r>
              <a:rPr lang="zh-CN" altLang="en-US" dirty="0"/>
              <a:t>的充要条件是两数相等。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87624" y="3944425"/>
          <a:ext cx="3571878" cy="455296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3829054643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150852402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421205668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16933609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3888812613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1525596894"/>
                    </a:ext>
                  </a:extLst>
                </a:gridCol>
              </a:tblGrid>
              <a:tr h="220028">
                <a:tc>
                  <a:txBody>
                    <a:bodyPr/>
                    <a:lstStyle/>
                    <a:p>
                      <a:r>
                        <a:rPr lang="en-US" sz="1400"/>
                        <a:t>x-1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x-2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x-3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x-4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x-5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13613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r>
                        <a:rPr lang="en-US" sz="1400"/>
                        <a:t>x+1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x+2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x+3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x+4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x+5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 marL="7144" marR="7144" marT="7144" marB="7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8974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26828" y="3277115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350">
                <a:latin typeface="Arial" panose="020B0604020202020204" pitchFamily="34" charset="0"/>
              </a:rPr>
            </a:br>
            <a:endParaRPr lang="en-US" altLang="en-US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07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China-Final 2016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个串，求出第一个串的一个长度最小（相同比较字典序）的子串，且它没有在别的串中作为子串出现</a:t>
            </a:r>
            <a:endParaRPr lang="en-US" altLang="zh-CN" dirty="0"/>
          </a:p>
          <a:p>
            <a:r>
              <a:rPr lang="zh-CN" altLang="en-US" dirty="0"/>
              <a:t>长度和</a:t>
            </a:r>
            <a:r>
              <a:rPr lang="en-US" altLang="zh-CN" dirty="0"/>
              <a:t>&lt;=250000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75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后缀数组分组</a:t>
            </a:r>
            <a:endParaRPr lang="en-US" altLang="zh-CN" dirty="0"/>
          </a:p>
          <a:p>
            <a:r>
              <a:rPr lang="zh-CN" altLang="en-US" dirty="0"/>
              <a:t>扫描求</a:t>
            </a:r>
            <a:r>
              <a:rPr lang="en-US" altLang="zh-CN" dirty="0"/>
              <a:t>h</a:t>
            </a:r>
            <a:r>
              <a:rPr lang="zh-CN" altLang="en-US" dirty="0"/>
              <a:t>的最小值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40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Bzoj3145    [</a:t>
            </a:r>
            <a:r>
              <a:rPr lang="en-US" altLang="zh-CN" dirty="0" err="1"/>
              <a:t>Feyat</a:t>
            </a:r>
            <a:r>
              <a:rPr lang="en-US" altLang="zh-CN" dirty="0"/>
              <a:t> cup 1.5]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hza</a:t>
            </a:r>
            <a:r>
              <a:rPr lang="en-US" altLang="zh-CN" dirty="0"/>
              <a:t>(</a:t>
            </a:r>
            <a:r>
              <a:rPr lang="zh-CN" altLang="en-US" dirty="0"/>
              <a:t>法法塔</a:t>
            </a:r>
            <a:r>
              <a:rPr lang="en-US" altLang="zh-CN" dirty="0"/>
              <a:t>)</a:t>
            </a:r>
            <a:r>
              <a:rPr lang="zh-CN" altLang="en-US" dirty="0"/>
              <a:t>出的一道题。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题意：给出两串。求最多允许一个字符不同的最长公共字串。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22108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Sample Input</a:t>
            </a:r>
          </a:p>
          <a:p>
            <a:r>
              <a:rPr lang="en-US" altLang="zh-CN" sz="2400" dirty="0" err="1"/>
              <a:t>aabbe</a:t>
            </a:r>
            <a:endParaRPr lang="en-US" altLang="zh-CN" sz="2400" dirty="0"/>
          </a:p>
          <a:p>
            <a:r>
              <a:rPr lang="en-US" altLang="zh-CN" sz="2400" dirty="0" err="1"/>
              <a:t>acbbc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37321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Sample Output</a:t>
            </a:r>
          </a:p>
          <a:p>
            <a:r>
              <a:rPr lang="en-US" altLang="zh-CN" sz="2400" dirty="0"/>
              <a:t> 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2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单串匹配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大法</a:t>
            </a:r>
            <a:endParaRPr lang="en-US" altLang="zh-CN" dirty="0"/>
          </a:p>
          <a:p>
            <a:r>
              <a:rPr lang="en-US" altLang="zh-CN" dirty="0"/>
              <a:t>KMP</a:t>
            </a:r>
          </a:p>
          <a:p>
            <a:pPr lvl="1"/>
            <a:r>
              <a:rPr lang="en-US" altLang="zh-CN" dirty="0"/>
              <a:t>Next</a:t>
            </a:r>
            <a:r>
              <a:rPr lang="zh-CN" altLang="en-US" dirty="0"/>
              <a:t>数组的应用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 dirty="0"/>
              <a:t>KMP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本题最初想法由主席在</a:t>
            </a:r>
            <a:r>
              <a:rPr lang="en-US" altLang="zh-CN" sz="2400" dirty="0"/>
              <a:t>NOIP</a:t>
            </a:r>
            <a:r>
              <a:rPr lang="zh-CN" altLang="en-US" sz="2400" dirty="0"/>
              <a:t>吧某贴中提出</a:t>
            </a:r>
            <a:endParaRPr lang="en-US" altLang="zh-CN" sz="2400" dirty="0"/>
          </a:p>
          <a:p>
            <a:r>
              <a:rPr lang="zh-CN" altLang="en-US" sz="2400" dirty="0"/>
              <a:t>基本想法是考虑答案构成：</a:t>
            </a:r>
            <a:endParaRPr lang="en-US" altLang="zh-CN" sz="2400" dirty="0"/>
          </a:p>
          <a:p>
            <a:r>
              <a:rPr lang="zh-CN" altLang="en-US" sz="2400" dirty="0"/>
              <a:t>往前匹配极大值</a:t>
            </a:r>
            <a:r>
              <a:rPr lang="en-US" altLang="zh-CN" sz="2400" dirty="0"/>
              <a:t>+</a:t>
            </a:r>
            <a:r>
              <a:rPr lang="zh-CN" altLang="en-US" sz="2400" dirty="0"/>
              <a:t>不同的那个字符</a:t>
            </a:r>
            <a:r>
              <a:rPr lang="en-US" altLang="zh-CN" sz="2400" dirty="0"/>
              <a:t>+</a:t>
            </a:r>
            <a:r>
              <a:rPr lang="zh-CN" altLang="en-US" sz="2400" dirty="0"/>
              <a:t>往后匹配极大值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我们首先把两串并在一起（中间用</a:t>
            </a:r>
            <a:r>
              <a:rPr lang="en-US" altLang="zh-CN" sz="2400" dirty="0"/>
              <a:t>#</a:t>
            </a:r>
            <a:r>
              <a:rPr lang="zh-CN" altLang="en-US" sz="2400" dirty="0"/>
              <a:t>隔开）</a:t>
            </a:r>
            <a:endParaRPr lang="en-US" altLang="zh-CN" sz="2400" dirty="0"/>
          </a:p>
          <a:p>
            <a:r>
              <a:rPr lang="zh-CN" altLang="en-US" sz="2400" dirty="0"/>
              <a:t>求这个串的</a:t>
            </a:r>
            <a:r>
              <a:rPr lang="en-US" altLang="zh-CN" sz="2400" dirty="0"/>
              <a:t>SAM	</a:t>
            </a:r>
            <a:r>
              <a:rPr lang="zh-CN" altLang="en-US" sz="2400" dirty="0"/>
              <a:t>顺便求出</a:t>
            </a:r>
            <a:r>
              <a:rPr lang="en-US" altLang="zh-CN" sz="2400" dirty="0"/>
              <a:t>SA</a:t>
            </a:r>
            <a:r>
              <a:rPr lang="zh-CN" altLang="en-US" sz="2400" dirty="0"/>
              <a:t>（为什么接下来说）</a:t>
            </a:r>
            <a:endParaRPr lang="en-US" altLang="zh-CN" sz="2400" dirty="0"/>
          </a:p>
          <a:p>
            <a:r>
              <a:rPr lang="zh-CN" altLang="en-US" sz="2400" dirty="0"/>
              <a:t>考虑</a:t>
            </a:r>
            <a:r>
              <a:rPr lang="zh-CN" altLang="zh-CN" sz="2400" dirty="0"/>
              <a:t>后缀包含关系性质</a:t>
            </a:r>
            <a:endParaRPr lang="en-US" altLang="zh-CN" sz="2400" dirty="0"/>
          </a:p>
          <a:p>
            <a:r>
              <a:rPr lang="en-US" altLang="zh-CN" sz="2400" dirty="0"/>
              <a:t>ST</a:t>
            </a:r>
            <a:r>
              <a:rPr lang="zh-CN" altLang="en-US" sz="2400" dirty="0"/>
              <a:t>上某个点的子树代表着匹配到这个点所有后缀的集合</a:t>
            </a:r>
            <a:endParaRPr lang="en-US" altLang="zh-CN" sz="2400" dirty="0"/>
          </a:p>
          <a:p>
            <a:r>
              <a:rPr lang="en-US" altLang="zh-CN" sz="2400" dirty="0"/>
              <a:t>l</a:t>
            </a:r>
            <a:r>
              <a:rPr lang="zh-CN" altLang="en-US" sz="2400" dirty="0"/>
              <a:t>的值就是往后匹配的极大值</a:t>
            </a:r>
            <a:endParaRPr lang="en-US" altLang="zh-CN" sz="2400" dirty="0"/>
          </a:p>
          <a:p>
            <a:r>
              <a:rPr lang="zh-CN" altLang="en-US" sz="2400" dirty="0"/>
              <a:t>现在关键是求往后匹配极大值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91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S</a:t>
            </a:r>
            <a:r>
              <a:rPr lang="zh-CN" altLang="en-US" sz="3000" dirty="0"/>
              <a:t>表示原串</a:t>
            </a:r>
            <a:endParaRPr lang="en-US" altLang="zh-CN" sz="3000" dirty="0"/>
          </a:p>
          <a:p>
            <a:r>
              <a:rPr lang="zh-CN" altLang="en-US" sz="3000" dirty="0"/>
              <a:t>对于</a:t>
            </a:r>
            <a:r>
              <a:rPr lang="en-US" altLang="zh-CN" sz="3000" dirty="0"/>
              <a:t>ST</a:t>
            </a:r>
            <a:r>
              <a:rPr lang="zh-CN" altLang="en-US" sz="3000" dirty="0"/>
              <a:t>上某个点</a:t>
            </a:r>
            <a:r>
              <a:rPr lang="en-US" altLang="zh-CN" sz="3000" dirty="0"/>
              <a:t>p</a:t>
            </a:r>
            <a:r>
              <a:rPr lang="zh-CN" altLang="en-US" sz="3000" dirty="0"/>
              <a:t>对应原串位置</a:t>
            </a:r>
            <a:r>
              <a:rPr lang="en-US" altLang="zh-CN" sz="3000" dirty="0"/>
              <a:t>w</a:t>
            </a:r>
          </a:p>
          <a:p>
            <a:r>
              <a:rPr lang="zh-CN" altLang="en-US" sz="3000" dirty="0"/>
              <a:t>那么从</a:t>
            </a:r>
            <a:r>
              <a:rPr lang="en-US" altLang="zh-CN" sz="3000" dirty="0"/>
              <a:t>S[w+2]</a:t>
            </a:r>
            <a:r>
              <a:rPr lang="zh-CN" altLang="en-US" sz="3000" dirty="0"/>
              <a:t>往后就是这个点往后的那个字符串了</a:t>
            </a:r>
            <a:endParaRPr lang="en-US" altLang="zh-CN" sz="3000" dirty="0"/>
          </a:p>
          <a:p>
            <a:r>
              <a:rPr lang="zh-CN" altLang="en-US" sz="3000" dirty="0"/>
              <a:t>记做</a:t>
            </a:r>
            <a:r>
              <a:rPr lang="en-US" altLang="zh-CN" sz="3000" dirty="0"/>
              <a:t>SUF(p)</a:t>
            </a:r>
          </a:p>
          <a:p>
            <a:r>
              <a:rPr lang="zh-CN" altLang="en-US" sz="3000" dirty="0"/>
              <a:t>考虑暴力做</a:t>
            </a:r>
            <a:endParaRPr lang="en-US" altLang="zh-CN" sz="3000" dirty="0"/>
          </a:p>
          <a:p>
            <a:r>
              <a:rPr lang="zh-CN" altLang="en-US" sz="3000" dirty="0"/>
              <a:t>枚举子树里所有点，两两将</a:t>
            </a:r>
            <a:r>
              <a:rPr lang="en-US" altLang="zh-CN" sz="3000" dirty="0"/>
              <a:t>SUF</a:t>
            </a:r>
            <a:r>
              <a:rPr lang="zh-CN" altLang="en-US" sz="3000" dirty="0"/>
              <a:t>暴力</a:t>
            </a:r>
            <a:r>
              <a:rPr lang="en-US" altLang="zh-CN" sz="3000" dirty="0"/>
              <a:t>LCP</a:t>
            </a:r>
            <a:r>
              <a:rPr lang="zh-CN" altLang="en-US" sz="3000" dirty="0"/>
              <a:t>匹配取最大值</a:t>
            </a:r>
            <a:endParaRPr lang="en-US" altLang="zh-CN" sz="3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451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优化？</a:t>
            </a:r>
            <a:endParaRPr lang="en-US" altLang="zh-CN" dirty="0"/>
          </a:p>
          <a:p>
            <a:r>
              <a:rPr lang="zh-CN" altLang="en-US" dirty="0"/>
              <a:t>首先，干嘛要两两做？</a:t>
            </a:r>
            <a:endParaRPr lang="en-US" altLang="zh-CN" dirty="0"/>
          </a:p>
          <a:p>
            <a:r>
              <a:rPr lang="zh-CN" altLang="en-US" dirty="0"/>
              <a:t>最大值一定是按字典序的相邻两个串构成的嘛</a:t>
            </a:r>
            <a:endParaRPr lang="en-US" altLang="zh-CN" dirty="0"/>
          </a:p>
          <a:p>
            <a:r>
              <a:rPr lang="zh-CN" altLang="en-US" dirty="0"/>
              <a:t>然后子树枚举？</a:t>
            </a:r>
            <a:endParaRPr lang="en-US" altLang="zh-CN" dirty="0"/>
          </a:p>
          <a:p>
            <a:r>
              <a:rPr lang="zh-CN" altLang="en-US" dirty="0"/>
              <a:t>由于在树上做，是否可以考虑合并？</a:t>
            </a:r>
            <a:endParaRPr lang="en-US" altLang="zh-CN" dirty="0"/>
          </a:p>
          <a:p>
            <a:r>
              <a:rPr lang="zh-CN" altLang="en-US" dirty="0"/>
              <a:t>注意到序是按</a:t>
            </a:r>
            <a:r>
              <a:rPr lang="en-US" altLang="zh-CN" dirty="0"/>
              <a:t>SUF</a:t>
            </a:r>
            <a:r>
              <a:rPr lang="zh-CN" altLang="en-US" dirty="0"/>
              <a:t>字典序的</a:t>
            </a:r>
            <a:endParaRPr lang="en-US" altLang="zh-CN" dirty="0"/>
          </a:p>
          <a:p>
            <a:r>
              <a:rPr lang="zh-CN" altLang="en-US" dirty="0"/>
              <a:t>我们合并的是</a:t>
            </a:r>
            <a:r>
              <a:rPr lang="en-US" altLang="zh-CN" dirty="0"/>
              <a:t>SUF</a:t>
            </a:r>
          </a:p>
          <a:p>
            <a:r>
              <a:rPr lang="zh-CN" altLang="en-US" dirty="0"/>
              <a:t>查询的是相邻两个</a:t>
            </a:r>
            <a:r>
              <a:rPr lang="en-US" altLang="zh-CN" dirty="0"/>
              <a:t>SUF</a:t>
            </a:r>
            <a:r>
              <a:rPr lang="zh-CN" altLang="en-US" dirty="0"/>
              <a:t>的</a:t>
            </a:r>
            <a:r>
              <a:rPr lang="en-US" altLang="zh-CN" dirty="0"/>
              <a:t>LCP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7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合并两堆有序字符串？</a:t>
            </a:r>
            <a:endParaRPr lang="en-US" altLang="zh-CN" dirty="0"/>
          </a:p>
          <a:p>
            <a:r>
              <a:rPr lang="zh-CN" altLang="en-US" dirty="0"/>
              <a:t>启发式合并！</a:t>
            </a:r>
            <a:endParaRPr lang="en-US" altLang="zh-CN" dirty="0"/>
          </a:p>
          <a:p>
            <a:r>
              <a:rPr lang="zh-CN" altLang="en-US" dirty="0"/>
              <a:t>每次小的所有点暴力加到大的里。可以证明均摊复杂度</a:t>
            </a:r>
            <a:r>
              <a:rPr lang="en-US" altLang="zh-CN" dirty="0"/>
              <a:t>O(Nlog^2N)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转换成插入一个字符串</a:t>
            </a:r>
            <a:endParaRPr lang="en-US" altLang="zh-CN" dirty="0"/>
          </a:p>
          <a:p>
            <a:r>
              <a:rPr lang="zh-CN" altLang="en-US" dirty="0"/>
              <a:t>查询前驱、后继</a:t>
            </a:r>
            <a:endParaRPr lang="en-US" altLang="zh-CN" dirty="0"/>
          </a:p>
          <a:p>
            <a:r>
              <a:rPr lang="zh-CN" altLang="en-US" dirty="0"/>
              <a:t>求相邻两个字符串的</a:t>
            </a:r>
            <a:r>
              <a:rPr lang="en-US" altLang="zh-CN" dirty="0"/>
              <a:t>LCP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维护集合</a:t>
            </a:r>
            <a:endParaRPr lang="en-US" altLang="zh-CN" dirty="0"/>
          </a:p>
          <a:p>
            <a:r>
              <a:rPr lang="zh-CN" altLang="zh-CN" dirty="0"/>
              <a:t>快速求</a:t>
            </a:r>
            <a:r>
              <a:rPr lang="en-US" altLang="zh-CN" dirty="0"/>
              <a:t>LCP?</a:t>
            </a:r>
          </a:p>
          <a:p>
            <a:r>
              <a:rPr lang="zh-CN" altLang="en-US" dirty="0"/>
              <a:t>之前的</a:t>
            </a:r>
            <a:r>
              <a:rPr lang="en-US" altLang="zh-CN" dirty="0"/>
              <a:t>SA</a:t>
            </a:r>
            <a:r>
              <a:rPr lang="zh-CN" altLang="en-US" dirty="0"/>
              <a:t>！</a:t>
            </a:r>
            <a:r>
              <a:rPr lang="en-US" altLang="zh-CN" dirty="0"/>
              <a:t>RMQ</a:t>
            </a:r>
            <a:r>
              <a:rPr lang="zh-CN" altLang="en-US" dirty="0"/>
              <a:t>预处理后查询</a:t>
            </a:r>
            <a:r>
              <a:rPr lang="en-US" altLang="zh-CN" dirty="0"/>
              <a:t>O(1)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0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复杂度分析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/>
              <a:t>SAM	O(N)</a:t>
            </a:r>
          </a:p>
          <a:p>
            <a:r>
              <a:rPr lang="zh-CN" altLang="en-US" dirty="0"/>
              <a:t>预处理</a:t>
            </a:r>
            <a:r>
              <a:rPr lang="en-US" altLang="zh-CN" dirty="0"/>
              <a:t>SA+RMQ	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</a:t>
            </a:r>
            <a:r>
              <a:rPr lang="zh-CN" altLang="en-US" dirty="0"/>
              <a:t>上计算</a:t>
            </a:r>
            <a:r>
              <a:rPr lang="en-US" altLang="zh-CN" dirty="0"/>
              <a:t>	 O(Nlog^2N)</a:t>
            </a:r>
          </a:p>
          <a:p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SA</a:t>
            </a:r>
            <a:r>
              <a:rPr lang="zh-CN" altLang="en-US" dirty="0"/>
              <a:t>可以</a:t>
            </a:r>
            <a:r>
              <a:rPr lang="en-US" altLang="zh-CN" dirty="0"/>
              <a:t>O(N)</a:t>
            </a:r>
            <a:r>
              <a:rPr lang="zh-CN" altLang="en-US" dirty="0"/>
              <a:t>，</a:t>
            </a:r>
            <a:r>
              <a:rPr lang="en-US" altLang="zh-CN" dirty="0"/>
              <a:t>RMQ</a:t>
            </a:r>
            <a:r>
              <a:rPr lang="zh-CN" altLang="en-US" dirty="0"/>
              <a:t>可以</a:t>
            </a:r>
            <a:r>
              <a:rPr lang="en-US" altLang="zh-CN" dirty="0"/>
              <a:t>O(N)-O(1)</a:t>
            </a:r>
            <a:r>
              <a:rPr lang="zh-CN" altLang="en-US" dirty="0"/>
              <a:t>，启发式合并用</a:t>
            </a:r>
            <a:r>
              <a:rPr lang="en-US" altLang="zh-CN" dirty="0"/>
              <a:t>Splay</a:t>
            </a:r>
            <a:r>
              <a:rPr lang="zh-CN" altLang="en-US" dirty="0"/>
              <a:t>维护均摊是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所以存在</a:t>
            </a:r>
            <a:r>
              <a:rPr lang="en-US" altLang="zh-CN" dirty="0"/>
              <a:t>O(N)/O(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的做法。</a:t>
            </a:r>
          </a:p>
        </p:txBody>
      </p:sp>
    </p:spTree>
    <p:extLst>
      <p:ext uri="{BB962C8B-B14F-4D97-AF65-F5344CB8AC3E}">
        <p14:creationId xmlns:p14="http://schemas.microsoft.com/office/powerpoint/2010/main" val="25225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Dzy</a:t>
            </a:r>
            <a:r>
              <a:rPr lang="en-US" altLang="zh-CN" dirty="0"/>
              <a:t> Loves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给你一个小写字符组成的字符串，若干询问，每次给两个长度不超过</a:t>
            </a:r>
            <a:r>
              <a:rPr lang="en-US" altLang="zh-CN" dirty="0"/>
              <a:t>4</a:t>
            </a:r>
            <a:r>
              <a:rPr lang="zh-CN" altLang="en-US" dirty="0"/>
              <a:t>的人名缩写，问最短的包含两个人名的字符串的长度。</a:t>
            </a:r>
            <a:endParaRPr lang="en-US" dirty="0"/>
          </a:p>
          <a:p>
            <a:r>
              <a:rPr lang="en-US" dirty="0">
                <a:hlinkClick r:id="rId2"/>
              </a:rPr>
              <a:t>http://codeforces.com/problemset/problem/444/D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2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按询问的串分类</a:t>
            </a:r>
            <a:endParaRPr lang="en-US" altLang="zh-CN" dirty="0"/>
          </a:p>
          <a:p>
            <a:r>
              <a:rPr lang="zh-CN" altLang="en-US" dirty="0"/>
              <a:t>出现次数多的暴力</a:t>
            </a:r>
            <a:endParaRPr lang="en-US" altLang="zh-CN" dirty="0"/>
          </a:p>
          <a:p>
            <a:r>
              <a:rPr lang="zh-CN" altLang="en-US" dirty="0"/>
              <a:t>出现次数少的并起来一起做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45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pty</a:t>
            </a:r>
            <a:r>
              <a:rPr lang="zh-CN" altLang="en-US" b="1" dirty="0"/>
              <a:t>的字符串</a:t>
            </a:r>
            <a:r>
              <a:rPr lang="en-US" altLang="zh-CN" b="1" dirty="0"/>
              <a:t>(string)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给一颗</a:t>
            </a:r>
            <a:r>
              <a:rPr lang="en-US" altLang="zh-CN" dirty="0"/>
              <a:t>N</a:t>
            </a:r>
            <a:r>
              <a:rPr lang="zh-CN" altLang="en-US" dirty="0"/>
              <a:t>个节点的</a:t>
            </a:r>
            <a:r>
              <a:rPr lang="en-US" altLang="zh-CN" dirty="0" err="1"/>
              <a:t>Trie</a:t>
            </a:r>
            <a:r>
              <a:rPr lang="zh-CN" altLang="en-US" dirty="0"/>
              <a:t>。根为</a:t>
            </a:r>
            <a:r>
              <a:rPr lang="en-US" altLang="zh-CN" dirty="0"/>
              <a:t>1</a:t>
            </a:r>
            <a:r>
              <a:rPr lang="zh-CN" altLang="en-US" dirty="0"/>
              <a:t>。写下</a:t>
            </a:r>
            <a:r>
              <a:rPr lang="en-US" altLang="zh-CN" dirty="0" err="1"/>
              <a:t>Trie</a:t>
            </a:r>
            <a:r>
              <a:rPr lang="zh-CN" altLang="en-US" dirty="0"/>
              <a:t>上从任意一个点出发，然后沿着远离根的边往下行走，在任意一个节点停止所得到的路径形成的字符串列表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给母串</a:t>
            </a:r>
            <a:r>
              <a:rPr lang="en-US" altLang="zh-CN" dirty="0"/>
              <a:t>S</a:t>
            </a:r>
            <a:r>
              <a:rPr lang="zh-CN" altLang="en-US" dirty="0"/>
              <a:t>，问</a:t>
            </a:r>
            <a:r>
              <a:rPr lang="en-US" altLang="zh-CN" dirty="0"/>
              <a:t>S</a:t>
            </a:r>
            <a:r>
              <a:rPr lang="zh-CN" altLang="en-US" dirty="0"/>
              <a:t>所有字串（可重复）在</a:t>
            </a:r>
            <a:r>
              <a:rPr lang="en-US" altLang="zh-CN" dirty="0"/>
              <a:t>T</a:t>
            </a:r>
            <a:r>
              <a:rPr lang="zh-CN" altLang="en-US" dirty="0"/>
              <a:t>里出现的次数。</a:t>
            </a:r>
            <a:endParaRPr lang="en-US" altLang="zh-CN" dirty="0"/>
          </a:p>
          <a:p>
            <a:r>
              <a:rPr lang="en-US" altLang="zh-CN" dirty="0"/>
              <a:t>N&lt;=800000	|S|&lt;=8000000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24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先来看这么一个问题</a:t>
            </a:r>
            <a:endParaRPr lang="en-US" altLang="zh-CN" dirty="0"/>
          </a:p>
          <a:p>
            <a:r>
              <a:rPr lang="zh-CN" altLang="en-US" dirty="0"/>
              <a:t>给一个字符串</a:t>
            </a:r>
            <a:r>
              <a:rPr lang="en-US" altLang="zh-CN" dirty="0"/>
              <a:t>S</a:t>
            </a:r>
            <a:r>
              <a:rPr lang="zh-CN" altLang="en-US" dirty="0"/>
              <a:t>，开始为空</a:t>
            </a:r>
            <a:endParaRPr lang="en-US" altLang="zh-CN" dirty="0"/>
          </a:p>
          <a:p>
            <a:r>
              <a:rPr lang="zh-CN" altLang="en-US" dirty="0"/>
              <a:t>支持最后加一个字符</a:t>
            </a:r>
            <a:endParaRPr lang="en-US" altLang="zh-CN" dirty="0"/>
          </a:p>
          <a:p>
            <a:r>
              <a:rPr lang="zh-CN" altLang="en-US" dirty="0"/>
              <a:t>询问当前不同子串数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10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SAM</a:t>
            </a:r>
            <a:r>
              <a:rPr lang="zh-CN" altLang="en-US" dirty="0"/>
              <a:t>中</a:t>
            </a:r>
            <a:r>
              <a:rPr lang="en-US" altLang="zh-CN" dirty="0"/>
              <a:t>l</a:t>
            </a:r>
            <a:r>
              <a:rPr lang="zh-CN" altLang="en-US" dirty="0"/>
              <a:t>的性质</a:t>
            </a:r>
            <a:endParaRPr lang="en-US" altLang="zh-CN" dirty="0"/>
          </a:p>
          <a:p>
            <a:r>
              <a:rPr lang="zh-CN" altLang="en-US" dirty="0"/>
              <a:t>回顾一下性质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表示从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到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点的最长路为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] 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RST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上的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所代表的是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所接受最长子串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能走到一个状态的路径称作可接受的状态，其互相成后缀包含关系且长度连续，这个长度为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fa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[p]]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l[p]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。</a:t>
            </a:r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求回文半径</a:t>
            </a:r>
            <a:endParaRPr lang="en-US" altLang="zh-CN" dirty="0"/>
          </a:p>
          <a:p>
            <a:r>
              <a:rPr lang="zh-CN" altLang="en-US" dirty="0"/>
              <a:t>本质不同的回文串数量</a:t>
            </a:r>
          </a:p>
        </p:txBody>
      </p:sp>
    </p:spTree>
    <p:extLst>
      <p:ext uri="{BB962C8B-B14F-4D97-AF65-F5344CB8AC3E}">
        <p14:creationId xmlns:p14="http://schemas.microsoft.com/office/powerpoint/2010/main" val="4128060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所以答案就是每次加入的字符对应的位置</a:t>
            </a:r>
            <a:r>
              <a:rPr lang="en-US" altLang="zh-CN" dirty="0"/>
              <a:t>p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+=l[p]-l[</a:t>
            </a:r>
            <a:r>
              <a:rPr lang="en-US" altLang="zh-CN" dirty="0" err="1"/>
              <a:t>fa</a:t>
            </a:r>
            <a:r>
              <a:rPr lang="en-US" altLang="zh-CN" dirty="0"/>
              <a:t>[p]]</a:t>
            </a:r>
          </a:p>
          <a:p>
            <a:r>
              <a:rPr lang="zh-CN" altLang="en-US" dirty="0"/>
              <a:t>没了。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其实就是</a:t>
            </a:r>
            <a:r>
              <a:rPr lang="en-US" altLang="zh-CN" dirty="0"/>
              <a:t>ST</a:t>
            </a:r>
            <a:r>
              <a:rPr lang="zh-CN" altLang="en-US" dirty="0"/>
              <a:t>的边长度和。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4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建出</a:t>
            </a:r>
            <a:r>
              <a:rPr lang="en-US" altLang="zh-CN" dirty="0" err="1"/>
              <a:t>Trie</a:t>
            </a:r>
            <a:r>
              <a:rPr lang="zh-CN" altLang="en-US" dirty="0"/>
              <a:t>的</a:t>
            </a:r>
            <a:r>
              <a:rPr lang="en-US" altLang="zh-CN" dirty="0"/>
              <a:t>SAM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注意到是一个匹配问题。与</a:t>
            </a:r>
            <a:r>
              <a:rPr lang="en-US" altLang="zh-CN" dirty="0"/>
              <a:t>RST</a:t>
            </a:r>
            <a:r>
              <a:rPr lang="zh-CN" altLang="en-US" dirty="0"/>
              <a:t>有关系。</a:t>
            </a:r>
            <a:endParaRPr lang="en-US" altLang="zh-CN" dirty="0"/>
          </a:p>
          <a:p>
            <a:r>
              <a:rPr lang="zh-CN" altLang="en-US" dirty="0"/>
              <a:t>建出</a:t>
            </a:r>
            <a:r>
              <a:rPr lang="en-US" altLang="zh-CN" dirty="0"/>
              <a:t>RST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回顾性质：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RST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上节点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所代表的是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SAM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中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所接受的最长子串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预处理出</a:t>
            </a:r>
            <a:r>
              <a:rPr lang="en-US" altLang="zh-CN" dirty="0"/>
              <a:t>RST</a:t>
            </a:r>
            <a:r>
              <a:rPr lang="zh-CN" altLang="en-US" dirty="0"/>
              <a:t>上每个节点的</a:t>
            </a:r>
            <a:r>
              <a:rPr lang="en-US" altLang="zh-CN" dirty="0"/>
              <a:t>size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意为以这个点所接受的最长子串为后缀的所有可匹配串数量。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能走到一个状态的路径称作可接受的状态，其互相成后缀包含关系且长度连续，这个长度为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fa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[p]]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l[p]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。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i</a:t>
            </a:r>
            <a:r>
              <a:rPr lang="zh-CN" altLang="en-US" dirty="0"/>
              <a:t>点为后缀的字符串总数是</a:t>
            </a:r>
            <a:r>
              <a:rPr lang="en-US" altLang="zh-CN" dirty="0"/>
              <a:t>tot[</a:t>
            </a:r>
            <a:r>
              <a:rPr lang="en-US" altLang="zh-CN" dirty="0" err="1"/>
              <a:t>i</a:t>
            </a:r>
            <a:r>
              <a:rPr lang="en-US" altLang="zh-CN" dirty="0"/>
              <a:t>]=size[</a:t>
            </a:r>
            <a:r>
              <a:rPr lang="en-US" altLang="zh-CN" dirty="0" err="1"/>
              <a:t>i</a:t>
            </a:r>
            <a:r>
              <a:rPr lang="en-US" altLang="zh-CN" dirty="0"/>
              <a:t>]*(l[</a:t>
            </a:r>
            <a:r>
              <a:rPr lang="en-US" altLang="zh-CN" dirty="0" err="1"/>
              <a:t>i</a:t>
            </a:r>
            <a:r>
              <a:rPr lang="en-US" altLang="zh-CN" dirty="0"/>
              <a:t>]-l[</a:t>
            </a:r>
            <a:r>
              <a:rPr lang="en-US" altLang="zh-CN" dirty="0" err="1"/>
              <a:t>fa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RST</a:t>
            </a:r>
            <a:r>
              <a:rPr lang="zh-CN" altLang="en-US" dirty="0"/>
              <a:t>上对</a:t>
            </a:r>
            <a:r>
              <a:rPr lang="en-US" altLang="zh-CN" dirty="0"/>
              <a:t>tot</a:t>
            </a:r>
            <a:r>
              <a:rPr lang="zh-CN" altLang="en-US" dirty="0"/>
              <a:t>进行子树求和。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串拿到</a:t>
            </a:r>
            <a:r>
              <a:rPr lang="en-US" altLang="zh-CN" dirty="0"/>
              <a:t>SAM</a:t>
            </a:r>
            <a:r>
              <a:rPr lang="zh-CN" altLang="en-US" dirty="0"/>
              <a:t>里跑。</a:t>
            </a:r>
            <a:br>
              <a:rPr lang="en-US" altLang="zh-CN" dirty="0"/>
            </a:br>
            <a:r>
              <a:rPr lang="zh-CN" altLang="en-US" dirty="0"/>
              <a:t>对于</a:t>
            </a:r>
            <a:r>
              <a:rPr lang="en-US" altLang="zh-CN" dirty="0"/>
              <a:t>S</a:t>
            </a:r>
            <a:r>
              <a:rPr lang="zh-CN" altLang="en-US" dirty="0"/>
              <a:t>的每个前缀，求出了在</a:t>
            </a:r>
            <a:r>
              <a:rPr lang="en-US" altLang="zh-CN" dirty="0"/>
              <a:t>RST</a:t>
            </a:r>
            <a:r>
              <a:rPr lang="zh-CN" altLang="en-US" dirty="0"/>
              <a:t>上的匹配长度</a:t>
            </a:r>
            <a:r>
              <a:rPr lang="en-US" altLang="zh-CN" dirty="0" err="1"/>
              <a:t>len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比如当前做到串</a:t>
            </a:r>
            <a:r>
              <a:rPr lang="en-US" altLang="zh-CN" dirty="0"/>
              <a:t>S </a:t>
            </a:r>
            <a:r>
              <a:rPr lang="en-US" altLang="zh-CN" dirty="0" err="1"/>
              <a:t>cabba</a:t>
            </a:r>
            <a:r>
              <a:rPr lang="zh-CN" altLang="en-US" dirty="0"/>
              <a:t>这个前缀</a:t>
            </a:r>
          </a:p>
          <a:p>
            <a:r>
              <a:rPr lang="zh-CN" altLang="en-US" dirty="0"/>
              <a:t>我们跑到了点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=4	</a:t>
            </a:r>
            <a:r>
              <a:rPr lang="zh-CN" altLang="en-US" dirty="0"/>
              <a:t>其可接受的状态为</a:t>
            </a:r>
            <a:endParaRPr lang="en-US" altLang="zh-CN" dirty="0" err="1"/>
          </a:p>
          <a:p>
            <a:r>
              <a:rPr lang="en-US" altLang="zh-CN" dirty="0" err="1"/>
              <a:t>abba,bba,ba</a:t>
            </a:r>
            <a:r>
              <a:rPr lang="en-US" altLang="zh-CN" dirty="0"/>
              <a:t>  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Fail</a:t>
            </a:r>
            <a:r>
              <a:rPr lang="zh-CN" altLang="en-US" dirty="0"/>
              <a:t>节点</a:t>
            </a:r>
            <a:r>
              <a:rPr lang="en-US" altLang="zh-CN" dirty="0"/>
              <a:t>p</a:t>
            </a:r>
            <a:r>
              <a:rPr lang="zh-CN" altLang="en-US" dirty="0"/>
              <a:t>可接受的状态为</a:t>
            </a:r>
            <a:r>
              <a:rPr lang="en-US" altLang="zh-CN" dirty="0" err="1"/>
              <a:t>ba,a</a:t>
            </a:r>
            <a:endParaRPr lang="en-US" altLang="zh-CN" dirty="0"/>
          </a:p>
          <a:p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]=4,l[fail[</a:t>
            </a:r>
            <a:r>
              <a:rPr lang="en-US" altLang="zh-CN" dirty="0" err="1"/>
              <a:t>i</a:t>
            </a:r>
            <a:r>
              <a:rPr lang="en-US" altLang="zh-CN" dirty="0"/>
              <a:t>]]=2</a:t>
            </a:r>
          </a:p>
          <a:p>
            <a:r>
              <a:rPr lang="zh-CN" altLang="en-US" dirty="0"/>
              <a:t>显然以</a:t>
            </a:r>
            <a:r>
              <a:rPr lang="en-US" altLang="zh-CN" dirty="0" err="1"/>
              <a:t>ba,a</a:t>
            </a:r>
            <a:r>
              <a:rPr lang="zh-CN" altLang="en-US" dirty="0"/>
              <a:t>为后缀的匹配答案就是</a:t>
            </a:r>
            <a:r>
              <a:rPr lang="en-US" altLang="zh-CN" dirty="0"/>
              <a:t>tot[p]</a:t>
            </a:r>
          </a:p>
          <a:p>
            <a:r>
              <a:rPr lang="zh-CN" altLang="en-US" dirty="0"/>
              <a:t>我们还要算</a:t>
            </a:r>
            <a:r>
              <a:rPr lang="en-US" altLang="zh-CN" dirty="0" err="1"/>
              <a:t>Abba,bba</a:t>
            </a:r>
            <a:r>
              <a:rPr lang="en-US" altLang="zh-CN" dirty="0"/>
              <a:t>	</a:t>
            </a:r>
            <a:r>
              <a:rPr lang="zh-CN" altLang="en-US" dirty="0"/>
              <a:t>这部分为</a:t>
            </a:r>
            <a:r>
              <a:rPr lang="en-US" altLang="zh-CN" dirty="0" err="1"/>
              <a:t>sz</a:t>
            </a:r>
            <a:r>
              <a:rPr lang="en-US" altLang="zh-CN" dirty="0"/>
              <a:t>[p]*(</a:t>
            </a:r>
            <a:r>
              <a:rPr lang="en-US" altLang="zh-CN" dirty="0" err="1"/>
              <a:t>len</a:t>
            </a:r>
            <a:r>
              <a:rPr lang="en-US" altLang="zh-CN" dirty="0"/>
              <a:t>-l[</a:t>
            </a:r>
            <a:r>
              <a:rPr lang="en-US" altLang="zh-CN" dirty="0" err="1"/>
              <a:t>fa</a:t>
            </a:r>
            <a:r>
              <a:rPr lang="en-US" altLang="zh-CN" dirty="0"/>
              <a:t>[p]])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zh-CN" dirty="0"/>
              <a:t>    </a:t>
            </a:r>
            <a:r>
              <a:rPr lang="zh-CN" altLang="en-US" dirty="0"/>
              <a:t>匹配部分</a:t>
            </a:r>
            <a:endParaRPr lang="en-US" altLang="zh-CN" dirty="0"/>
          </a:p>
          <a:p>
            <a:pPr fontAlgn="base"/>
            <a:r>
              <a:rPr lang="en-US" altLang="zh-CN" dirty="0"/>
              <a:t>    p=1;len=0;</a:t>
            </a:r>
          </a:p>
          <a:p>
            <a:pPr fontAlgn="base"/>
            <a:r>
              <a:rPr lang="en-US" altLang="zh-CN" dirty="0"/>
              <a:t>    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lenS;i</a:t>
            </a:r>
            <a:r>
              <a:rPr lang="en-US" altLang="zh-CN" dirty="0"/>
              <a:t>++)</a:t>
            </a:r>
          </a:p>
          <a:p>
            <a:pPr fontAlgn="base"/>
            <a:r>
              <a:rPr lang="en-US" altLang="zh-CN" dirty="0"/>
              <a:t>    {</a:t>
            </a:r>
          </a:p>
          <a:p>
            <a:pPr fontAlgn="base"/>
            <a:r>
              <a:rPr lang="en-US" altLang="zh-CN" dirty="0"/>
              <a:t>        </a:t>
            </a:r>
            <a:r>
              <a:rPr lang="en-US" altLang="zh-CN" dirty="0" err="1"/>
              <a:t>int</a:t>
            </a:r>
            <a:r>
              <a:rPr lang="en-US" altLang="zh-CN" dirty="0"/>
              <a:t> c=S[</a:t>
            </a:r>
            <a:r>
              <a:rPr lang="en-US" altLang="zh-CN" dirty="0" err="1"/>
              <a:t>i</a:t>
            </a:r>
            <a:r>
              <a:rPr lang="en-US" altLang="zh-CN" dirty="0"/>
              <a:t>]-'a';</a:t>
            </a:r>
          </a:p>
          <a:p>
            <a:pPr fontAlgn="base"/>
            <a:r>
              <a:rPr lang="en-US" altLang="zh-CN" dirty="0"/>
              <a:t>        for(;p&gt;1&amp;&amp;!</a:t>
            </a:r>
            <a:r>
              <a:rPr lang="en-US" altLang="zh-CN" dirty="0" err="1"/>
              <a:t>ch</a:t>
            </a:r>
            <a:r>
              <a:rPr lang="en-US" altLang="zh-CN" dirty="0"/>
              <a:t>[p][c];p=</a:t>
            </a:r>
            <a:r>
              <a:rPr lang="en-US" altLang="zh-CN" dirty="0" err="1"/>
              <a:t>fa</a:t>
            </a:r>
            <a:r>
              <a:rPr lang="en-US" altLang="zh-CN" dirty="0"/>
              <a:t>[p],</a:t>
            </a:r>
            <a:r>
              <a:rPr lang="en-US" altLang="zh-CN" dirty="0" err="1"/>
              <a:t>len</a:t>
            </a:r>
            <a:r>
              <a:rPr lang="en-US" altLang="zh-CN" dirty="0"/>
              <a:t>=l[p]);</a:t>
            </a:r>
          </a:p>
          <a:p>
            <a:pPr fontAlgn="base"/>
            <a:r>
              <a:rPr lang="en-US" altLang="zh-CN" dirty="0"/>
              <a:t>        if(!</a:t>
            </a:r>
            <a:r>
              <a:rPr lang="en-US" altLang="zh-CN" dirty="0" err="1"/>
              <a:t>ch</a:t>
            </a:r>
            <a:r>
              <a:rPr lang="en-US" altLang="zh-CN" dirty="0"/>
              <a:t>[p][c])p=1,len=0;</a:t>
            </a:r>
          </a:p>
          <a:p>
            <a:pPr fontAlgn="base"/>
            <a:r>
              <a:rPr lang="en-US" altLang="zh-CN" dirty="0"/>
              <a:t>        	else p=</a:t>
            </a:r>
            <a:r>
              <a:rPr lang="en-US" altLang="zh-CN" dirty="0" err="1"/>
              <a:t>ch</a:t>
            </a:r>
            <a:r>
              <a:rPr lang="en-US" altLang="zh-CN" dirty="0"/>
              <a:t>[p][c],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pPr fontAlgn="base"/>
            <a:r>
              <a:rPr lang="en-US" altLang="zh-CN" dirty="0"/>
              <a:t>        if(p&gt;1)</a:t>
            </a:r>
            <a:r>
              <a:rPr lang="en-US" altLang="zh-CN" dirty="0" err="1"/>
              <a:t>ans</a:t>
            </a:r>
            <a:r>
              <a:rPr lang="en-US" altLang="zh-CN" dirty="0"/>
              <a:t>+=</a:t>
            </a:r>
            <a:r>
              <a:rPr lang="en-US" altLang="zh-CN" dirty="0" err="1"/>
              <a:t>ss</a:t>
            </a:r>
            <a:r>
              <a:rPr lang="en-US" altLang="zh-CN" dirty="0"/>
              <a:t>[</a:t>
            </a:r>
            <a:r>
              <a:rPr lang="en-US" altLang="zh-CN" dirty="0" err="1"/>
              <a:t>fa</a:t>
            </a:r>
            <a:r>
              <a:rPr lang="en-US" altLang="zh-CN" dirty="0"/>
              <a:t>[p]]+</a:t>
            </a:r>
            <a:r>
              <a:rPr lang="en-US" altLang="zh-CN" dirty="0" err="1"/>
              <a:t>sz</a:t>
            </a:r>
            <a:r>
              <a:rPr lang="en-US" altLang="zh-CN" dirty="0"/>
              <a:t>[p]*(</a:t>
            </a:r>
            <a:r>
              <a:rPr lang="en-US" altLang="zh-CN" dirty="0" err="1"/>
              <a:t>len</a:t>
            </a:r>
            <a:r>
              <a:rPr lang="en-US" altLang="zh-CN" dirty="0"/>
              <a:t>-l[</a:t>
            </a:r>
            <a:r>
              <a:rPr lang="en-US" altLang="zh-CN" dirty="0" err="1"/>
              <a:t>fa</a:t>
            </a:r>
            <a:r>
              <a:rPr lang="en-US" altLang="zh-CN" dirty="0"/>
              <a:t>[p]]);</a:t>
            </a:r>
          </a:p>
          <a:p>
            <a:pPr fontAlgn="base"/>
            <a:r>
              <a:rPr lang="en-US" altLang="zh-CN" dirty="0"/>
              <a:t>    }</a:t>
            </a:r>
            <a:endParaRPr lang="en-US" altLang="zh-CN" strike="sngStrike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然后这题就解决了。</a:t>
            </a:r>
            <a:endParaRPr lang="en-US" altLang="zh-CN" dirty="0"/>
          </a:p>
          <a:p>
            <a:r>
              <a:rPr lang="zh-CN" altLang="en-US" dirty="0"/>
              <a:t>复杂度是线性的。</a:t>
            </a:r>
            <a:endParaRPr lang="en-US" altLang="zh-CN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0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阿狸的打字机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阿狸喜欢收藏各种稀奇古怪的东西，最近他淘到一台老式的打字机。打字机上只有</a:t>
            </a:r>
            <a:r>
              <a:rPr lang="en-US" altLang="zh-CN" dirty="0"/>
              <a:t>28</a:t>
            </a:r>
            <a:r>
              <a:rPr lang="zh-CN" altLang="en-US" dirty="0"/>
              <a:t>个按键，分别印有</a:t>
            </a:r>
            <a:r>
              <a:rPr lang="en-US" altLang="zh-CN" dirty="0"/>
              <a:t>26</a:t>
            </a:r>
            <a:r>
              <a:rPr lang="zh-CN" altLang="en-US" dirty="0"/>
              <a:t>个小写英文字母和’</a:t>
            </a:r>
            <a:r>
              <a:rPr lang="en-US" altLang="zh-CN" dirty="0"/>
              <a:t>B’</a:t>
            </a:r>
            <a:r>
              <a:rPr lang="zh-CN" altLang="en-US" dirty="0"/>
              <a:t>、’</a:t>
            </a:r>
            <a:r>
              <a:rPr lang="en-US" altLang="zh-CN" dirty="0"/>
              <a:t>P’</a:t>
            </a:r>
            <a:r>
              <a:rPr lang="zh-CN" altLang="en-US" dirty="0"/>
              <a:t>两个字母。</a:t>
            </a:r>
            <a:br>
              <a:rPr lang="zh-CN" altLang="en-US" dirty="0"/>
            </a:br>
            <a:r>
              <a:rPr lang="zh-CN" altLang="en-US" dirty="0"/>
              <a:t>经阿狸研究发现，这个打字机是这样工作的：</a:t>
            </a:r>
            <a:br>
              <a:rPr lang="zh-CN" altLang="en-US" dirty="0"/>
            </a:br>
            <a:r>
              <a:rPr lang="en-US" altLang="zh-CN" dirty="0"/>
              <a:t>l </a:t>
            </a:r>
            <a:r>
              <a:rPr lang="zh-CN" altLang="en-US" dirty="0"/>
              <a:t>输入小写字母，打字机的一个凹槽中会加入这个字母</a:t>
            </a:r>
            <a:r>
              <a:rPr lang="en-US" altLang="zh-CN" dirty="0"/>
              <a:t>(</a:t>
            </a:r>
            <a:r>
              <a:rPr lang="zh-CN" altLang="en-US" dirty="0"/>
              <a:t>这个字母加在凹槽的最后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l </a:t>
            </a:r>
            <a:r>
              <a:rPr lang="zh-CN" altLang="en-US" dirty="0"/>
              <a:t>按一下印有’</a:t>
            </a:r>
            <a:r>
              <a:rPr lang="en-US" altLang="zh-CN" dirty="0"/>
              <a:t>B’</a:t>
            </a:r>
            <a:r>
              <a:rPr lang="zh-CN" altLang="en-US" dirty="0"/>
              <a:t>的按键，打字机凹槽中最后一个字母会消失。</a:t>
            </a:r>
            <a:br>
              <a:rPr lang="zh-CN" altLang="en-US" dirty="0"/>
            </a:br>
            <a:r>
              <a:rPr lang="en-US" altLang="zh-CN" dirty="0"/>
              <a:t>l </a:t>
            </a:r>
            <a:r>
              <a:rPr lang="zh-CN" altLang="en-US" dirty="0"/>
              <a:t>按一下印有’</a:t>
            </a:r>
            <a:r>
              <a:rPr lang="en-US" altLang="zh-CN" dirty="0"/>
              <a:t>P’</a:t>
            </a:r>
            <a:r>
              <a:rPr lang="zh-CN" altLang="en-US" dirty="0"/>
              <a:t>的按键，打字机会在纸上打印出凹槽中现有的所有字母并换行，但凹槽中的字母不会消失。</a:t>
            </a:r>
            <a:br>
              <a:rPr lang="zh-CN" altLang="en-US" dirty="0"/>
            </a:br>
            <a:r>
              <a:rPr lang="zh-CN" altLang="en-US" dirty="0"/>
              <a:t>例如，阿狸输入</a:t>
            </a:r>
            <a:r>
              <a:rPr lang="en-US" altLang="zh-CN" dirty="0" err="1"/>
              <a:t>aPaPBbP</a:t>
            </a:r>
            <a:r>
              <a:rPr lang="zh-CN" altLang="en-US" dirty="0"/>
              <a:t>，纸上被打印的字符如下：</a:t>
            </a:r>
            <a:br>
              <a:rPr lang="zh-CN" altLang="en-US" dirty="0"/>
            </a:br>
            <a:r>
              <a:rPr lang="en-US" altLang="zh-CN" dirty="0"/>
              <a:t>a</a:t>
            </a:r>
            <a:br>
              <a:rPr lang="zh-CN" altLang="en-US" dirty="0"/>
            </a:br>
            <a:r>
              <a:rPr lang="en-US" altLang="zh-CN" dirty="0"/>
              <a:t>aa</a:t>
            </a:r>
            <a:br>
              <a:rPr lang="zh-CN" altLang="en-US" dirty="0"/>
            </a:br>
            <a:r>
              <a:rPr lang="en-US" altLang="zh-CN" dirty="0"/>
              <a:t>ab</a:t>
            </a:r>
            <a:br>
              <a:rPr lang="zh-CN" altLang="en-US" dirty="0"/>
            </a:br>
            <a:r>
              <a:rPr lang="zh-CN" altLang="en-US" dirty="0"/>
              <a:t>我们把纸上打印出来的字符串从</a:t>
            </a:r>
            <a:r>
              <a:rPr lang="en-US" altLang="zh-CN" dirty="0"/>
              <a:t>1</a:t>
            </a:r>
            <a:r>
              <a:rPr lang="zh-CN" altLang="en-US" dirty="0"/>
              <a:t>开始顺序编号，一直到</a:t>
            </a:r>
            <a:r>
              <a:rPr lang="en-US" altLang="zh-CN" dirty="0"/>
              <a:t>n</a:t>
            </a:r>
            <a:r>
              <a:rPr lang="zh-CN" altLang="en-US" dirty="0"/>
              <a:t>。打字机有一个非常有趣的功能，在打字机中暗藏一个带数字的小键盘，在小键盘上输入两个数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（其中</a:t>
            </a:r>
            <a:r>
              <a:rPr lang="en-US" altLang="zh-CN" dirty="0"/>
              <a:t>1≤x,y≤n</a:t>
            </a:r>
            <a:r>
              <a:rPr lang="zh-CN" altLang="en-US" dirty="0"/>
              <a:t>），打字机会显示第</a:t>
            </a:r>
            <a:r>
              <a:rPr lang="en-US" altLang="zh-CN" dirty="0"/>
              <a:t>x</a:t>
            </a:r>
            <a:r>
              <a:rPr lang="zh-CN" altLang="en-US" dirty="0"/>
              <a:t>个打印的字符串在第</a:t>
            </a:r>
            <a:r>
              <a:rPr lang="en-US" altLang="zh-CN" dirty="0"/>
              <a:t>y</a:t>
            </a:r>
            <a:r>
              <a:rPr lang="zh-CN" altLang="en-US" dirty="0"/>
              <a:t>个打印的字符串中出现了多少次。</a:t>
            </a:r>
            <a:br>
              <a:rPr lang="zh-CN" altLang="en-US" dirty="0"/>
            </a:br>
            <a:r>
              <a:rPr lang="zh-CN" altLang="en-US" dirty="0"/>
              <a:t>阿狸发现了这个功能以后很兴奋，他想写个程序完成同样的功能，你能帮助他么？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8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kern="100" dirty="0">
                <a:latin typeface="Courier New"/>
                <a:ea typeface="宋体"/>
              </a:rPr>
              <a:t>AC</a:t>
            </a:r>
            <a:r>
              <a:rPr lang="zh-CN" altLang="en-US" kern="100" dirty="0">
                <a:latin typeface="Courier New"/>
                <a:ea typeface="宋体"/>
                <a:cs typeface="Courier New"/>
              </a:rPr>
              <a:t>自动机建树</a:t>
            </a:r>
            <a:r>
              <a:rPr lang="zh-CN" altLang="en-US" kern="100" dirty="0">
                <a:latin typeface="Times New Roman"/>
                <a:ea typeface="Courier New"/>
              </a:rPr>
              <a:t> </a:t>
            </a:r>
            <a:r>
              <a:rPr lang="zh-CN" altLang="en-US" kern="100" dirty="0">
                <a:latin typeface="Courier New"/>
                <a:ea typeface="宋体"/>
                <a:cs typeface="Courier New"/>
              </a:rPr>
              <a:t>对</a:t>
            </a:r>
            <a:r>
              <a:rPr lang="en-US" kern="100" dirty="0">
                <a:latin typeface="Courier New"/>
                <a:ea typeface="宋体"/>
              </a:rPr>
              <a:t>fail</a:t>
            </a:r>
            <a:r>
              <a:rPr lang="zh-CN" altLang="en-US" kern="100" dirty="0">
                <a:latin typeface="Courier New"/>
                <a:ea typeface="宋体"/>
                <a:cs typeface="Courier New"/>
              </a:rPr>
              <a:t>指针反向</a:t>
            </a:r>
            <a:r>
              <a:rPr lang="zh-CN" altLang="en-US" kern="100" dirty="0">
                <a:latin typeface="Times New Roman"/>
                <a:ea typeface="Courier New"/>
              </a:rPr>
              <a:t> </a:t>
            </a:r>
            <a:r>
              <a:rPr lang="zh-CN" altLang="en-US" kern="100" dirty="0">
                <a:latin typeface="Courier New"/>
                <a:ea typeface="宋体"/>
                <a:cs typeface="Courier New"/>
              </a:rPr>
              <a:t>问题转化为求子树和</a:t>
            </a:r>
            <a:endParaRPr lang="zh-CN" altLang="en-US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Courier New"/>
                <a:ea typeface="宋体"/>
                <a:cs typeface="Courier New"/>
              </a:rPr>
              <a:t>由于询问在同一根链上，所以可以通过</a:t>
            </a:r>
            <a:r>
              <a:rPr lang="en-US" kern="100" dirty="0" err="1">
                <a:latin typeface="Courier New"/>
                <a:ea typeface="宋体"/>
              </a:rPr>
              <a:t>dfs</a:t>
            </a:r>
            <a:r>
              <a:rPr lang="zh-CN" altLang="en-US" kern="100" dirty="0">
                <a:latin typeface="Courier New"/>
                <a:ea typeface="宋体"/>
                <a:cs typeface="Courier New"/>
              </a:rPr>
              <a:t>序</a:t>
            </a:r>
            <a:r>
              <a:rPr lang="en-US" kern="100" dirty="0">
                <a:latin typeface="Courier New"/>
                <a:ea typeface="宋体"/>
              </a:rPr>
              <a:t>+</a:t>
            </a:r>
            <a:r>
              <a:rPr lang="zh-CN" altLang="en-US" kern="100" dirty="0">
                <a:latin typeface="Courier New"/>
                <a:ea typeface="宋体"/>
                <a:cs typeface="Courier New"/>
              </a:rPr>
              <a:t>树状数组解决</a:t>
            </a:r>
            <a:endParaRPr lang="zh-CN" altLang="en-US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Courier New"/>
                <a:ea typeface="宋体"/>
                <a:cs typeface="Courier New"/>
              </a:rPr>
              <a:t>离线</a:t>
            </a:r>
            <a:r>
              <a:rPr lang="en-US" kern="100" dirty="0">
                <a:latin typeface="Courier New"/>
                <a:ea typeface="宋体"/>
              </a:rPr>
              <a:t>O(N*kind(26)+</a:t>
            </a:r>
            <a:r>
              <a:rPr lang="en-US" kern="100" dirty="0" err="1">
                <a:latin typeface="Courier New"/>
                <a:ea typeface="宋体"/>
              </a:rPr>
              <a:t>MlogN</a:t>
            </a:r>
            <a:r>
              <a:rPr lang="en-US" kern="100" dirty="0">
                <a:latin typeface="Courier New"/>
                <a:ea typeface="宋体"/>
              </a:rPr>
              <a:t>)</a:t>
            </a:r>
            <a:endParaRPr lang="zh-CN" altLang="en-US" kern="100" dirty="0">
              <a:latin typeface="Times New Roman"/>
              <a:ea typeface="宋体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那些年，我们一起讲的故事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有两棵</a:t>
            </a:r>
            <a:r>
              <a:rPr lang="en-US" altLang="zh-CN" dirty="0" err="1"/>
              <a:t>Trie</a:t>
            </a:r>
            <a:r>
              <a:rPr lang="zh-CN" altLang="en-US" dirty="0"/>
              <a:t>树，树上各放着一颗棋子</a:t>
            </a:r>
            <a:endParaRPr lang="en-US" altLang="zh-CN" dirty="0"/>
          </a:p>
          <a:p>
            <a:r>
              <a:rPr lang="zh-CN" altLang="en-US" dirty="0"/>
              <a:t>两位玩家玩一个游戏，轮流移动棋子，每次只能选一个往孩子移动一步，且要保证</a:t>
            </a:r>
            <a:r>
              <a:rPr lang="en-US" altLang="zh-CN" dirty="0" err="1"/>
              <a:t>Trie</a:t>
            </a:r>
            <a:r>
              <a:rPr lang="zh-CN" altLang="en-US" dirty="0"/>
              <a:t>上从根到这个点的路径对应的字符串不能在之前出现过</a:t>
            </a:r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大的初始必胜态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58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不重复子串的表示？</a:t>
            </a:r>
            <a:endParaRPr lang="en-US" altLang="zh-CN" dirty="0"/>
          </a:p>
          <a:p>
            <a:r>
              <a:rPr lang="en-US" altLang="zh-CN" dirty="0"/>
              <a:t>SAM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游戏的计算？</a:t>
            </a:r>
            <a:endParaRPr lang="en-US" altLang="zh-CN" dirty="0"/>
          </a:p>
          <a:p>
            <a:r>
              <a:rPr lang="en-US" altLang="zh-CN" dirty="0"/>
              <a:t>SG</a:t>
            </a:r>
            <a:r>
              <a:rPr lang="zh-CN" altLang="en-US" dirty="0"/>
              <a:t>函数！</a:t>
            </a:r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大？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上的递推！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zh-CN" dirty="0"/>
              <a:t>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多串匹配</a:t>
            </a:r>
            <a:endParaRPr lang="en-US" altLang="zh-CN" dirty="0"/>
          </a:p>
          <a:p>
            <a:r>
              <a:rPr lang="en-US" altLang="zh-CN" dirty="0"/>
              <a:t>Fail</a:t>
            </a:r>
            <a:r>
              <a:rPr lang="zh-CN" altLang="zh-CN" dirty="0"/>
              <a:t>指针</a:t>
            </a:r>
            <a:endParaRPr lang="en-US" altLang="zh-CN" dirty="0"/>
          </a:p>
          <a:p>
            <a:r>
              <a:rPr lang="zh-CN" altLang="en-US" dirty="0"/>
              <a:t>优化</a:t>
            </a:r>
            <a:r>
              <a:rPr lang="en-US" altLang="zh-CN" dirty="0" err="1"/>
              <a:t>Dp</a:t>
            </a:r>
            <a:r>
              <a:rPr lang="zh-CN" altLang="en-US" dirty="0"/>
              <a:t>转移</a:t>
            </a:r>
          </a:p>
        </p:txBody>
      </p:sp>
      <p:pic>
        <p:nvPicPr>
          <p:cNvPr id="5124" name="Picture 4" descr="Image result for AC自动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0200"/>
            <a:ext cx="49339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COT4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维护两个字符串集合</a:t>
            </a:r>
            <a:r>
              <a:rPr lang="en-US" altLang="zh-CN" dirty="0"/>
              <a:t>S,T</a:t>
            </a:r>
            <a:r>
              <a:rPr lang="zh-CN" altLang="en-US" dirty="0"/>
              <a:t>，一开始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都只有一个空串</a:t>
            </a:r>
          </a:p>
          <a:p>
            <a:r>
              <a:rPr lang="zh-CN" altLang="en-US" dirty="0"/>
              <a:t>要求支持操作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的某一个串后添加一个字符，加入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的某一个串的前面或后面添加一个字符，加入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将</a:t>
            </a:r>
            <a:r>
              <a:rPr lang="en-US" altLang="zh-CN" dirty="0"/>
              <a:t>T</a:t>
            </a:r>
            <a:r>
              <a:rPr lang="zh-CN" altLang="en-US" dirty="0"/>
              <a:t>的两个串首尾相接形成一个新串，加入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询问</a:t>
            </a:r>
            <a:r>
              <a:rPr lang="en-US" altLang="zh-CN" dirty="0"/>
              <a:t>T</a:t>
            </a:r>
            <a:r>
              <a:rPr lang="zh-CN" altLang="en-US" dirty="0"/>
              <a:t>中的某个串在</a:t>
            </a:r>
            <a:r>
              <a:rPr lang="en-US" altLang="zh-CN" dirty="0"/>
              <a:t>S</a:t>
            </a:r>
            <a:r>
              <a:rPr lang="zh-CN" altLang="en-US" dirty="0"/>
              <a:t>中某个串的出现次数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数据范围</a:t>
            </a:r>
            <a:endParaRPr lang="en-US" altLang="zh-CN" dirty="0"/>
          </a:p>
          <a:p>
            <a:r>
              <a:rPr lang="zh-CN" altLang="en-US" dirty="0"/>
              <a:t>操作数</a:t>
            </a:r>
            <a:r>
              <a:rPr lang="en-US" altLang="zh-CN" dirty="0"/>
              <a:t>&lt;=300000</a:t>
            </a:r>
            <a:endParaRPr lang="zh-CN" altLang="en-US" dirty="0"/>
          </a:p>
          <a:p>
            <a:r>
              <a:rPr lang="zh-CN" altLang="en-US" dirty="0"/>
              <a:t>操作</a:t>
            </a:r>
            <a:r>
              <a:rPr lang="en-US" altLang="zh-CN" dirty="0"/>
              <a:t>1,4</a:t>
            </a:r>
            <a:r>
              <a:rPr lang="zh-CN" altLang="en-US" dirty="0"/>
              <a:t>不超过</a:t>
            </a:r>
            <a:r>
              <a:rPr lang="en-US" altLang="zh-CN" dirty="0"/>
              <a:t>100000</a:t>
            </a:r>
          </a:p>
          <a:p>
            <a:r>
              <a:rPr lang="zh-CN" altLang="en-US" dirty="0"/>
              <a:t>操作</a:t>
            </a:r>
            <a:r>
              <a:rPr lang="en-US" altLang="zh-CN" dirty="0"/>
              <a:t>3</a:t>
            </a:r>
            <a:r>
              <a:rPr lang="zh-CN" altLang="en-US" dirty="0"/>
              <a:t>不超过</a:t>
            </a:r>
            <a:r>
              <a:rPr lang="en-US" altLang="zh-CN" dirty="0"/>
              <a:t>30000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我的做法是比较暴力的。</a:t>
            </a:r>
            <a:endParaRPr lang="en-US" altLang="zh-CN" dirty="0"/>
          </a:p>
          <a:p>
            <a:r>
              <a:rPr lang="zh-CN" altLang="en-US" dirty="0"/>
              <a:t>当然，也比较好想。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操作</a:t>
            </a:r>
            <a:r>
              <a:rPr lang="en-US" altLang="zh-CN" dirty="0"/>
              <a:t>1</a:t>
            </a:r>
            <a:r>
              <a:rPr lang="zh-CN" altLang="en-US" dirty="0"/>
              <a:t>是建出</a:t>
            </a:r>
            <a:r>
              <a:rPr lang="en-US" altLang="zh-CN" dirty="0" err="1"/>
              <a:t>Trie</a:t>
            </a:r>
            <a:r>
              <a:rPr lang="zh-CN" altLang="en-US" dirty="0"/>
              <a:t>，对后面询问没有影响。</a:t>
            </a:r>
          </a:p>
          <a:p>
            <a:r>
              <a:rPr lang="zh-CN" altLang="en-US" dirty="0"/>
              <a:t>操作</a:t>
            </a:r>
            <a:r>
              <a:rPr lang="en-US" altLang="zh-CN" dirty="0"/>
              <a:t>2,3</a:t>
            </a:r>
            <a:r>
              <a:rPr lang="zh-CN" altLang="en-US" dirty="0"/>
              <a:t>可以归结为知道串</a:t>
            </a:r>
            <a:r>
              <a:rPr lang="en-US" altLang="zh-CN" dirty="0" err="1"/>
              <a:t>Sa,Sb</a:t>
            </a:r>
            <a:r>
              <a:rPr lang="zh-CN" altLang="en-US" dirty="0"/>
              <a:t>的匹配状态，然后求出</a:t>
            </a:r>
            <a:r>
              <a:rPr lang="en-US" altLang="zh-CN" dirty="0" err="1"/>
              <a:t>Sa+Sb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操作</a:t>
            </a:r>
            <a:r>
              <a:rPr lang="en-US" altLang="zh-CN" dirty="0"/>
              <a:t>4</a:t>
            </a:r>
            <a:r>
              <a:rPr lang="zh-CN" altLang="en-US" dirty="0"/>
              <a:t>是询问，可以离线。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按上述</a:t>
            </a:r>
            <a:r>
              <a:rPr lang="en-US" altLang="zh-CN" dirty="0"/>
              <a:t>SAM-&gt;ST-&gt;SA</a:t>
            </a:r>
            <a:r>
              <a:rPr lang="zh-CN" altLang="en-US" dirty="0"/>
              <a:t>方法建出</a:t>
            </a:r>
            <a:r>
              <a:rPr lang="en-US" altLang="zh-CN" dirty="0" err="1"/>
              <a:t>Trie</a:t>
            </a:r>
            <a:r>
              <a:rPr lang="zh-CN" altLang="en-US" dirty="0"/>
              <a:t>的</a:t>
            </a:r>
            <a:r>
              <a:rPr lang="en-US" altLang="zh-CN" dirty="0"/>
              <a:t>SA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对于每一个题中的</a:t>
            </a:r>
            <a:r>
              <a:rPr lang="en-US" altLang="zh-CN" dirty="0"/>
              <a:t>T</a:t>
            </a:r>
            <a:r>
              <a:rPr lang="zh-CN" altLang="en-US" dirty="0"/>
              <a:t>，我们记下以</a:t>
            </a:r>
            <a:r>
              <a:rPr lang="en-US" altLang="zh-CN" dirty="0"/>
              <a:t>Ti</a:t>
            </a:r>
            <a:r>
              <a:rPr lang="zh-CN" altLang="en-US" dirty="0"/>
              <a:t>为前缀的那些串在</a:t>
            </a:r>
            <a:r>
              <a:rPr lang="en-US" altLang="zh-CN" dirty="0"/>
              <a:t>SA</a:t>
            </a:r>
            <a:r>
              <a:rPr lang="zh-CN" altLang="en-US" dirty="0"/>
              <a:t>中的位置，这显然是一个区间，记做</a:t>
            </a:r>
            <a:r>
              <a:rPr lang="en-US" altLang="zh-CN" dirty="0"/>
              <a:t>[</a:t>
            </a:r>
            <a:r>
              <a:rPr lang="en-US" altLang="zh-CN" dirty="0" err="1"/>
              <a:t>Ti.st,Ti.ed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长度</a:t>
            </a:r>
            <a:r>
              <a:rPr lang="en-US" altLang="zh-CN" dirty="0"/>
              <a:t>Ti.len</a:t>
            </a:r>
            <a:r>
              <a:rPr lang="zh-CN" altLang="en-US" dirty="0"/>
              <a:t>也记下。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然后对于</a:t>
            </a:r>
            <a:r>
              <a:rPr lang="en-US" altLang="zh-CN" dirty="0" err="1"/>
              <a:t>i,j</a:t>
            </a:r>
            <a:r>
              <a:rPr lang="zh-CN" altLang="en-US" dirty="0"/>
              <a:t>我们相当于在</a:t>
            </a:r>
            <a:r>
              <a:rPr lang="en-US" altLang="zh-CN" dirty="0" err="1"/>
              <a:t>i</a:t>
            </a:r>
            <a:r>
              <a:rPr lang="zh-CN" altLang="en-US" dirty="0"/>
              <a:t>上接一个</a:t>
            </a:r>
            <a:r>
              <a:rPr lang="en-US" altLang="zh-CN" dirty="0"/>
              <a:t>j</a:t>
            </a:r>
            <a:r>
              <a:rPr lang="zh-CN" altLang="en-US" dirty="0"/>
              <a:t>，也就是在</a:t>
            </a:r>
            <a:r>
              <a:rPr lang="en-US" altLang="zh-CN" dirty="0"/>
              <a:t>[</a:t>
            </a:r>
            <a:r>
              <a:rPr lang="en-US" altLang="zh-CN" dirty="0" err="1"/>
              <a:t>Ti.st,Ti.ed</a:t>
            </a:r>
            <a:r>
              <a:rPr lang="en-US" altLang="zh-CN" dirty="0"/>
              <a:t>]</a:t>
            </a:r>
            <a:r>
              <a:rPr lang="zh-CN" altLang="en-US" dirty="0"/>
              <a:t>中二分出新区间。</a:t>
            </a:r>
          </a:p>
          <a:p>
            <a:r>
              <a:rPr lang="zh-CN" altLang="en-US" dirty="0"/>
              <a:t>对于两个串</a:t>
            </a:r>
            <a:r>
              <a:rPr lang="en-US" altLang="zh-CN" dirty="0"/>
              <a:t>A,B</a:t>
            </a:r>
            <a:r>
              <a:rPr lang="zh-CN" altLang="en-US" dirty="0"/>
              <a:t>比较的方法是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往后</a:t>
            </a:r>
            <a:r>
              <a:rPr lang="en-US" altLang="zh-CN" dirty="0"/>
              <a:t>Ti.len</a:t>
            </a:r>
            <a:r>
              <a:rPr lang="zh-CN" altLang="en-US" dirty="0"/>
              <a:t>个字符（也就是在</a:t>
            </a:r>
            <a:r>
              <a:rPr lang="en-US" altLang="zh-CN" dirty="0" err="1"/>
              <a:t>Trie</a:t>
            </a:r>
            <a:r>
              <a:rPr lang="zh-CN" altLang="en-US" dirty="0"/>
              <a:t>中向上</a:t>
            </a:r>
            <a:r>
              <a:rPr lang="en-US" altLang="zh-CN" dirty="0" err="1"/>
              <a:t>Ti.len</a:t>
            </a:r>
            <a:r>
              <a:rPr lang="zh-CN" altLang="en-US" dirty="0"/>
              <a:t>步）后对应的</a:t>
            </a:r>
            <a:r>
              <a:rPr lang="en-US" altLang="zh-CN" dirty="0"/>
              <a:t>rank</a:t>
            </a:r>
            <a:r>
              <a:rPr lang="zh-CN" altLang="en-US" dirty="0"/>
              <a:t>和分别</a:t>
            </a:r>
            <a:r>
              <a:rPr lang="en-US" altLang="zh-CN" dirty="0"/>
              <a:t>T[j].</a:t>
            </a:r>
            <a:r>
              <a:rPr lang="en-US" altLang="zh-CN" dirty="0" err="1"/>
              <a:t>st,T</a:t>
            </a:r>
            <a:r>
              <a:rPr lang="en-US" altLang="zh-CN" dirty="0"/>
              <a:t>[j].</a:t>
            </a:r>
            <a:r>
              <a:rPr lang="en-US" altLang="zh-CN" dirty="0" err="1"/>
              <a:t>ed</a:t>
            </a:r>
            <a:r>
              <a:rPr lang="zh-CN" altLang="en-US" dirty="0"/>
              <a:t>的</a:t>
            </a:r>
            <a:r>
              <a:rPr lang="en-US" altLang="zh-CN" dirty="0"/>
              <a:t>rank</a:t>
            </a:r>
            <a:r>
              <a:rPr lang="zh-CN" altLang="en-US" dirty="0"/>
              <a:t>比较。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比如有一些后缀</a:t>
            </a:r>
            <a:endParaRPr lang="en-US" altLang="zh-CN" dirty="0"/>
          </a:p>
          <a:p>
            <a:r>
              <a:rPr lang="en-US" altLang="zh-CN" dirty="0"/>
              <a:t>0	Ø</a:t>
            </a:r>
          </a:p>
          <a:p>
            <a:r>
              <a:rPr lang="en-US" altLang="zh-CN" dirty="0"/>
              <a:t>1	</a:t>
            </a:r>
            <a:r>
              <a:rPr lang="en-US" altLang="zh-CN" dirty="0" err="1"/>
              <a:t>aba</a:t>
            </a:r>
            <a:endParaRPr lang="en-US" altLang="zh-CN" dirty="0"/>
          </a:p>
          <a:p>
            <a:r>
              <a:rPr lang="en-US" altLang="zh-CN" dirty="0"/>
              <a:t>2	</a:t>
            </a:r>
            <a:r>
              <a:rPr lang="en-US" altLang="zh-CN" dirty="0" err="1"/>
              <a:t>abab</a:t>
            </a:r>
            <a:endParaRPr lang="en-US" altLang="zh-CN" dirty="0"/>
          </a:p>
          <a:p>
            <a:r>
              <a:rPr lang="en-US" altLang="zh-CN" dirty="0"/>
              <a:t>3	</a:t>
            </a:r>
            <a:r>
              <a:rPr lang="en-US" altLang="zh-CN" dirty="0" err="1"/>
              <a:t>ababa</a:t>
            </a:r>
            <a:endParaRPr lang="en-US" altLang="zh-CN" dirty="0"/>
          </a:p>
          <a:p>
            <a:r>
              <a:rPr lang="en-US" altLang="zh-CN" dirty="0"/>
              <a:t>4	</a:t>
            </a:r>
            <a:r>
              <a:rPr lang="en-US" altLang="zh-CN" dirty="0" err="1"/>
              <a:t>abac</a:t>
            </a:r>
            <a:endParaRPr lang="en-US" altLang="zh-CN" dirty="0"/>
          </a:p>
          <a:p>
            <a:r>
              <a:rPr lang="en-US" altLang="zh-CN" dirty="0"/>
              <a:t>5	b</a:t>
            </a:r>
          </a:p>
          <a:p>
            <a:r>
              <a:rPr lang="en-US" altLang="zh-CN" dirty="0"/>
              <a:t>6 	</a:t>
            </a:r>
            <a:r>
              <a:rPr lang="en-US" altLang="zh-CN" dirty="0" err="1"/>
              <a:t>ba</a:t>
            </a:r>
            <a:endParaRPr lang="en-US" altLang="zh-CN" dirty="0"/>
          </a:p>
          <a:p>
            <a:r>
              <a:rPr lang="en-US" altLang="zh-CN" dirty="0"/>
              <a:t>7	</a:t>
            </a:r>
            <a:r>
              <a:rPr lang="en-US" altLang="zh-CN" dirty="0" err="1"/>
              <a:t>bab</a:t>
            </a:r>
            <a:endParaRPr lang="en-US" altLang="zh-CN" dirty="0"/>
          </a:p>
          <a:p>
            <a:r>
              <a:rPr lang="en-US" altLang="zh-CN" dirty="0"/>
              <a:t>8	c</a:t>
            </a:r>
          </a:p>
          <a:p>
            <a:r>
              <a:rPr lang="en-US" altLang="zh-CN" dirty="0"/>
              <a:t>Ti=</a:t>
            </a:r>
            <a:r>
              <a:rPr lang="en-US" altLang="zh-CN" dirty="0" err="1"/>
              <a:t>aba</a:t>
            </a:r>
            <a:r>
              <a:rPr lang="en-US" altLang="zh-CN" dirty="0"/>
              <a:t>	</a:t>
            </a:r>
            <a:r>
              <a:rPr lang="en-US" altLang="zh-CN" dirty="0" err="1"/>
              <a:t>Tj</a:t>
            </a:r>
            <a:r>
              <a:rPr lang="en-US" altLang="zh-CN" dirty="0"/>
              <a:t>=b</a:t>
            </a:r>
          </a:p>
          <a:p>
            <a:r>
              <a:rPr lang="en-US" altLang="zh-CN" dirty="0"/>
              <a:t>Ti</a:t>
            </a:r>
            <a:r>
              <a:rPr lang="zh-CN" altLang="en-US" dirty="0"/>
              <a:t>对应区间</a:t>
            </a:r>
            <a:r>
              <a:rPr lang="en-US" altLang="zh-CN" dirty="0"/>
              <a:t>1-4	 </a:t>
            </a:r>
            <a:r>
              <a:rPr lang="en-US" altLang="zh-CN" dirty="0" err="1"/>
              <a:t>Ti+Tj</a:t>
            </a:r>
            <a:r>
              <a:rPr lang="zh-CN" altLang="en-US" dirty="0"/>
              <a:t>二分出来的区间也就是</a:t>
            </a:r>
            <a:r>
              <a:rPr lang="en-US" altLang="zh-CN" dirty="0"/>
              <a:t>2-3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两次二分即可找出最左和最优。</a:t>
            </a:r>
            <a:endParaRPr lang="en-US" altLang="zh-CN" dirty="0"/>
          </a:p>
          <a:p>
            <a:r>
              <a:rPr lang="zh-CN" altLang="en-US" dirty="0"/>
              <a:t>其中找第</a:t>
            </a:r>
            <a:r>
              <a:rPr lang="en-US" altLang="zh-CN" dirty="0"/>
              <a:t>k</a:t>
            </a:r>
            <a:r>
              <a:rPr lang="zh-CN" altLang="en-US" dirty="0"/>
              <a:t>祖先用朴素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倍增。</a:t>
            </a:r>
            <a:endParaRPr lang="en-US" altLang="zh-CN" dirty="0"/>
          </a:p>
          <a:p>
            <a:r>
              <a:rPr lang="zh-CN" altLang="en-US" dirty="0"/>
              <a:t>当然找第</a:t>
            </a:r>
            <a:r>
              <a:rPr lang="en-US" altLang="zh-CN" dirty="0"/>
              <a:t>k</a:t>
            </a:r>
            <a:r>
              <a:rPr lang="zh-CN" altLang="en-US" dirty="0"/>
              <a:t>祖先有期望常数的做法。</a:t>
            </a:r>
            <a:endParaRPr lang="en-US" altLang="zh-CN" dirty="0"/>
          </a:p>
          <a:p>
            <a:r>
              <a:rPr lang="zh-CN" altLang="en-US" strike="sngStrike" dirty="0"/>
              <a:t>什么。。。这个还可以常数</a:t>
            </a:r>
          </a:p>
          <a:p>
            <a:r>
              <a:rPr lang="zh-CN" altLang="en-US" dirty="0"/>
              <a:t>那么朴素实现，二分复杂度是</a:t>
            </a:r>
            <a:r>
              <a:rPr lang="en-US" altLang="zh-CN" dirty="0"/>
              <a:t>O(log^2N)</a:t>
            </a:r>
            <a:r>
              <a:rPr lang="zh-CN" altLang="en-US" dirty="0"/>
              <a:t>的。注意到常数较小。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最后每个询问在</a:t>
            </a:r>
            <a:r>
              <a:rPr lang="en-US" altLang="zh-CN" dirty="0" err="1"/>
              <a:t>Trie</a:t>
            </a:r>
            <a:r>
              <a:rPr lang="zh-CN" altLang="en-US" dirty="0"/>
              <a:t>上打上标记。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上</a:t>
            </a:r>
            <a:r>
              <a:rPr lang="en-US" altLang="zh-CN" dirty="0" err="1"/>
              <a:t>dfs</a:t>
            </a:r>
            <a:r>
              <a:rPr lang="zh-CN" altLang="en-US" dirty="0"/>
              <a:t>跑一遍，入栈和出栈分别在对应在</a:t>
            </a:r>
            <a:r>
              <a:rPr lang="en-US" altLang="zh-CN" dirty="0"/>
              <a:t>SA</a:t>
            </a:r>
            <a:r>
              <a:rPr lang="zh-CN" altLang="en-US" dirty="0"/>
              <a:t>上的位置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注意到，到某点时只有所有祖先都是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直接求和。</a:t>
            </a:r>
            <a:endParaRPr lang="en-US" altLang="zh-CN" dirty="0"/>
          </a:p>
          <a:p>
            <a:r>
              <a:rPr lang="en-US" altLang="zh-CN" dirty="0"/>
              <a:t>BIT</a:t>
            </a:r>
            <a:r>
              <a:rPr lang="zh-CN" altLang="en-US" dirty="0"/>
              <a:t>维护即可。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O(1)/O(log^2n)/O(log^2n)/O(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总复杂度</a:t>
            </a:r>
            <a:r>
              <a:rPr lang="en-US" altLang="zh-CN" dirty="0"/>
              <a:t>O(nlog^2n)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不过常数小，数据也比较和谐。</a:t>
            </a:r>
          </a:p>
          <a:p>
            <a:r>
              <a:rPr lang="zh-CN" altLang="en-US" dirty="0"/>
              <a:t>然后</a:t>
            </a:r>
            <a:r>
              <a:rPr lang="en-US" altLang="zh-CN" dirty="0"/>
              <a:t>….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这题其他更优秀的做法还有很多。</a:t>
            </a:r>
            <a:endParaRPr lang="en-US" altLang="zh-CN" dirty="0"/>
          </a:p>
          <a:p>
            <a:r>
              <a:rPr lang="zh-CN" altLang="en-US" dirty="0"/>
              <a:t>目前我所知存在</a:t>
            </a:r>
            <a:r>
              <a:rPr lang="en-US" altLang="zh-CN" dirty="0"/>
              <a:t>O(1)/O(1)/O(</a:t>
            </a:r>
            <a:r>
              <a:rPr lang="en-US" altLang="zh-CN" dirty="0" err="1"/>
              <a:t>logn</a:t>
            </a:r>
            <a:r>
              <a:rPr lang="en-US" altLang="zh-CN" dirty="0"/>
              <a:t>)/O(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的做法。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4149080"/>
            <a:ext cx="7086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谢谢大家！</a:t>
            </a:r>
            <a:endParaRPr lang="en-US" altLang="zh-CN" sz="2800" dirty="0"/>
          </a:p>
          <a:p>
            <a:r>
              <a:rPr lang="zh-CN" altLang="en-US" sz="2800" dirty="0"/>
              <a:t>还有什么问题直接问即可。</a:t>
            </a:r>
            <a:endParaRPr lang="en-US" altLang="zh-CN" sz="2800" dirty="0"/>
          </a:p>
          <a:p>
            <a:r>
              <a:rPr lang="zh-CN" altLang="en-US" sz="2800" dirty="0"/>
              <a:t>其他问题也可以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41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先构造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构造失败指针：设这个节点上的字母为</a:t>
            </a:r>
            <a:r>
              <a:rPr lang="en-US" altLang="zh-CN" dirty="0"/>
              <a:t>C</a:t>
            </a:r>
            <a:r>
              <a:rPr lang="zh-CN" altLang="en-US" dirty="0"/>
              <a:t>，沿着他父亲的失败指针走，直到走到一个节点，他的儿子中也有字母为</a:t>
            </a:r>
            <a:r>
              <a:rPr lang="en-US" altLang="zh-CN" dirty="0"/>
              <a:t>C</a:t>
            </a:r>
            <a:r>
              <a:rPr lang="zh-CN" altLang="en-US" dirty="0"/>
              <a:t>的节点。然后把当前节点的失败指针指向那个字母也为</a:t>
            </a:r>
            <a:r>
              <a:rPr lang="en-US" altLang="zh-CN" dirty="0"/>
              <a:t>C</a:t>
            </a:r>
            <a:r>
              <a:rPr lang="zh-CN" altLang="en-US" dirty="0"/>
              <a:t>的儿子。如果一直走到了</a:t>
            </a:r>
            <a:r>
              <a:rPr lang="en-US" altLang="zh-CN" dirty="0"/>
              <a:t>root</a:t>
            </a:r>
            <a:r>
              <a:rPr lang="zh-CN" altLang="en-US" dirty="0"/>
              <a:t>都没找到，那就把失败指针指向</a:t>
            </a:r>
            <a:r>
              <a:rPr lang="en-US" altLang="zh-CN" dirty="0"/>
              <a:t>root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具体操作起来使用队列比较方便。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8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自动机建树代码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aseline="-25000" dirty="0"/>
              <a:t>void </a:t>
            </a:r>
            <a:r>
              <a:rPr lang="en-US" sz="1600" baseline="-25000" dirty="0" err="1"/>
              <a:t>BuildFailPoint</a:t>
            </a:r>
            <a:r>
              <a:rPr lang="en-US" sz="1600" baseline="-25000" dirty="0"/>
              <a:t>(){</a:t>
            </a:r>
          </a:p>
          <a:p>
            <a:r>
              <a:rPr lang="en-US" sz="1600" baseline="-25000" dirty="0"/>
              <a:t>    </a:t>
            </a:r>
            <a:r>
              <a:rPr lang="en-US" sz="1600" baseline="-25000" dirty="0" err="1"/>
              <a:t>int</a:t>
            </a:r>
            <a:r>
              <a:rPr lang="en-US" sz="1600" baseline="-25000" dirty="0"/>
              <a:t> </a:t>
            </a:r>
            <a:r>
              <a:rPr lang="en-US" sz="1600" baseline="-25000" dirty="0" err="1"/>
              <a:t>Qh</a:t>
            </a:r>
            <a:r>
              <a:rPr lang="en-US" sz="1600" baseline="-25000" dirty="0"/>
              <a:t>=0,Qt=1;</a:t>
            </a:r>
            <a:r>
              <a:rPr lang="en-US" sz="1600" dirty="0"/>
              <a:t>  </a:t>
            </a:r>
            <a:r>
              <a:rPr lang="en-US" sz="1600" baseline="-25000" dirty="0"/>
              <a:t>Q[1]=Root;</a:t>
            </a:r>
          </a:p>
          <a:p>
            <a:r>
              <a:rPr lang="en-US" sz="1600" baseline="-25000" dirty="0"/>
              <a:t>    while (</a:t>
            </a:r>
            <a:r>
              <a:rPr lang="en-US" sz="1600" baseline="-25000" dirty="0" err="1"/>
              <a:t>Qh</a:t>
            </a:r>
            <a:r>
              <a:rPr lang="en-US" sz="1600" baseline="-25000" dirty="0"/>
              <a:t>&lt;</a:t>
            </a:r>
            <a:r>
              <a:rPr lang="en-US" sz="1600" baseline="-25000" dirty="0" err="1"/>
              <a:t>Qt</a:t>
            </a:r>
            <a:r>
              <a:rPr lang="en-US" sz="1600" baseline="-25000" dirty="0"/>
              <a:t>){</a:t>
            </a:r>
          </a:p>
          <a:p>
            <a:r>
              <a:rPr lang="en-US" sz="1600" baseline="-25000" dirty="0"/>
              <a:t>        node *now=Q[++</a:t>
            </a:r>
            <a:r>
              <a:rPr lang="en-US" sz="1600" baseline="-25000" dirty="0" err="1"/>
              <a:t>Qh</a:t>
            </a:r>
            <a:r>
              <a:rPr lang="en-US" sz="1600" baseline="-25000" dirty="0"/>
              <a:t>];</a:t>
            </a:r>
          </a:p>
          <a:p>
            <a:r>
              <a:rPr lang="en-US" sz="1600" baseline="-25000" dirty="0"/>
              <a:t>        for (</a:t>
            </a:r>
            <a:r>
              <a:rPr lang="en-US" sz="1600" baseline="-25000" dirty="0" err="1"/>
              <a:t>int</a:t>
            </a:r>
            <a:r>
              <a:rPr lang="en-US" sz="1600" baseline="-25000" dirty="0"/>
              <a:t> 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=0;i&lt;CHAR_SET_SIZE;++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){</a:t>
            </a:r>
          </a:p>
          <a:p>
            <a:r>
              <a:rPr lang="en-US" sz="1600" baseline="-25000" dirty="0"/>
              <a:t>            if (now-&gt;child[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]!=NULL) {</a:t>
            </a:r>
          </a:p>
          <a:p>
            <a:r>
              <a:rPr lang="en-US" sz="1600" baseline="-25000" dirty="0"/>
              <a:t>                if (now==Root) now-&gt;child[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]-&gt;fail=Root;</a:t>
            </a:r>
          </a:p>
          <a:p>
            <a:r>
              <a:rPr lang="en-US" sz="1600" baseline="-25000" dirty="0"/>
              <a:t>                else{</a:t>
            </a:r>
          </a:p>
          <a:p>
            <a:r>
              <a:rPr lang="en-US" sz="1600" baseline="-25000" dirty="0"/>
              <a:t>                    node *p=now-&gt;fail;</a:t>
            </a:r>
          </a:p>
          <a:p>
            <a:r>
              <a:rPr lang="en-US" sz="1600" baseline="-25000" dirty="0"/>
              <a:t>                    while (p!=NULL) {</a:t>
            </a:r>
          </a:p>
          <a:p>
            <a:r>
              <a:rPr lang="en-US" sz="1600" baseline="-25000" dirty="0"/>
              <a:t>                        if (p-&gt;child[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]!=NULL){</a:t>
            </a:r>
          </a:p>
          <a:p>
            <a:r>
              <a:rPr lang="en-US" sz="1600" baseline="-25000" dirty="0"/>
              <a:t>                            now-&gt;child[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]-&gt;fail=p-&gt;child[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];</a:t>
            </a:r>
          </a:p>
          <a:p>
            <a:r>
              <a:rPr lang="en-US" sz="1600" baseline="-25000" dirty="0"/>
              <a:t>                            break;</a:t>
            </a:r>
          </a:p>
          <a:p>
            <a:r>
              <a:rPr lang="en-US" sz="1600" baseline="-25000" dirty="0"/>
              <a:t>                        }</a:t>
            </a:r>
          </a:p>
          <a:p>
            <a:r>
              <a:rPr lang="en-US" sz="1600" baseline="-25000" dirty="0"/>
              <a:t>                        p=p-&gt;fail;</a:t>
            </a:r>
          </a:p>
          <a:p>
            <a:r>
              <a:rPr lang="en-US" sz="1600" baseline="-25000" dirty="0"/>
              <a:t>                    }</a:t>
            </a:r>
          </a:p>
          <a:p>
            <a:r>
              <a:rPr lang="en-US" sz="1600" baseline="-25000" dirty="0"/>
              <a:t>                    if (p==NULL) now-&gt;child[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]-&gt;fail=Root;</a:t>
            </a:r>
          </a:p>
          <a:p>
            <a:r>
              <a:rPr lang="en-US" sz="1600" baseline="-25000" dirty="0"/>
              <a:t>                }</a:t>
            </a:r>
          </a:p>
          <a:p>
            <a:r>
              <a:rPr lang="en-US" sz="1600" baseline="-25000" dirty="0"/>
              <a:t>                Q[++</a:t>
            </a:r>
            <a:r>
              <a:rPr lang="en-US" sz="1600" baseline="-25000" dirty="0" err="1"/>
              <a:t>Qt</a:t>
            </a:r>
            <a:r>
              <a:rPr lang="en-US" sz="1600" baseline="-25000" dirty="0"/>
              <a:t>]=now-&gt;child[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];</a:t>
            </a:r>
          </a:p>
          <a:p>
            <a:r>
              <a:rPr lang="en-US" sz="1600" baseline="-25000" dirty="0"/>
              <a:t>            }</a:t>
            </a:r>
          </a:p>
          <a:p>
            <a:r>
              <a:rPr lang="en-US" sz="1600" baseline="-25000" dirty="0"/>
              <a:t>        }</a:t>
            </a:r>
          </a:p>
          <a:p>
            <a:r>
              <a:rPr lang="en-US" sz="1600" baseline="-25000" dirty="0"/>
              <a:t>    }</a:t>
            </a:r>
          </a:p>
          <a:p>
            <a:r>
              <a:rPr lang="en-US" sz="1600" baseline="-25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8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多个串在全文出现的次数</a:t>
            </a:r>
            <a:endParaRPr lang="en-US" altLang="zh-CN" dirty="0"/>
          </a:p>
          <a:p>
            <a:pPr lvl="1"/>
            <a:r>
              <a:rPr lang="zh-CN" altLang="en-US" dirty="0"/>
              <a:t>注意包含情况</a:t>
            </a:r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小的不包含给定</a:t>
            </a:r>
            <a:r>
              <a:rPr lang="en-US" altLang="zh-CN" dirty="0"/>
              <a:t>N</a:t>
            </a:r>
            <a:r>
              <a:rPr lang="zh-CN" altLang="en-US" dirty="0"/>
              <a:t>个串的串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470</TotalTime>
  <Words>4284</Words>
  <Application>Microsoft Office PowerPoint</Application>
  <PresentationFormat>On-screen Show (4:3)</PresentationFormat>
  <Paragraphs>408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隶书</vt:lpstr>
      <vt:lpstr>宋体</vt:lpstr>
      <vt:lpstr>华文楷体</vt:lpstr>
      <vt:lpstr>Arial</vt:lpstr>
      <vt:lpstr>Calibri</vt:lpstr>
      <vt:lpstr>Cambria</vt:lpstr>
      <vt:lpstr>Courier New</vt:lpstr>
      <vt:lpstr>Maiandra GD</vt:lpstr>
      <vt:lpstr>Times New Roman</vt:lpstr>
      <vt:lpstr>Wingdings 2</vt:lpstr>
      <vt:lpstr>龙腾四海</vt:lpstr>
      <vt:lpstr>字符串</vt:lpstr>
      <vt:lpstr>PowerPoint Presentation</vt:lpstr>
      <vt:lpstr>Hash</vt:lpstr>
      <vt:lpstr>单串匹配</vt:lpstr>
      <vt:lpstr>Manacher</vt:lpstr>
      <vt:lpstr>AC自动机</vt:lpstr>
      <vt:lpstr>建AC自动机</vt:lpstr>
      <vt:lpstr>AC自动机建树代码</vt:lpstr>
      <vt:lpstr>AC自动机应用</vt:lpstr>
      <vt:lpstr>后缀三姐妹</vt:lpstr>
      <vt:lpstr>后缀数组</vt:lpstr>
      <vt:lpstr>后缀数组例题</vt:lpstr>
      <vt:lpstr>后缀自动机</vt:lpstr>
      <vt:lpstr>看图</vt:lpstr>
      <vt:lpstr>构建SAM</vt:lpstr>
      <vt:lpstr>PowerPoint Presentation</vt:lpstr>
      <vt:lpstr>SAM代码</vt:lpstr>
      <vt:lpstr>一些性质</vt:lpstr>
      <vt:lpstr>PowerPoint Presentation</vt:lpstr>
      <vt:lpstr>统计子串之类问题</vt:lpstr>
      <vt:lpstr>匹配之类问题</vt:lpstr>
      <vt:lpstr>子串统计：hdu4436 str2int</vt:lpstr>
      <vt:lpstr>PowerPoint Presentation</vt:lpstr>
      <vt:lpstr>PowerPoint Presentation</vt:lpstr>
      <vt:lpstr>PowerPoint Presentation</vt:lpstr>
      <vt:lpstr>姐妹情深</vt:lpstr>
      <vt:lpstr>PowerPoint Presentation</vt:lpstr>
      <vt:lpstr>SAM转ST</vt:lpstr>
      <vt:lpstr>PowerPoint Presentation</vt:lpstr>
      <vt:lpstr>PowerPoint Presentation</vt:lpstr>
      <vt:lpstr>RST一些性质</vt:lpstr>
      <vt:lpstr>推广</vt:lpstr>
      <vt:lpstr>再看后缀三姐妹</vt:lpstr>
      <vt:lpstr>例题</vt:lpstr>
      <vt:lpstr>等差子序列</vt:lpstr>
      <vt:lpstr>PowerPoint Presentation</vt:lpstr>
      <vt:lpstr>China-Final 2016 F</vt:lpstr>
      <vt:lpstr>PowerPoint Presentation</vt:lpstr>
      <vt:lpstr>Bzoj3145    [Feyat cup 1.5]Str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Dzy Loves Strings</vt:lpstr>
      <vt:lpstr>PowerPoint Presentation</vt:lpstr>
      <vt:lpstr>pty的字符串(string)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阿狸的打字机</vt:lpstr>
      <vt:lpstr>PowerPoint Presentation</vt:lpstr>
      <vt:lpstr>那些年，我们一起讲的故事</vt:lpstr>
      <vt:lpstr>PowerPoint Presentation</vt:lpstr>
      <vt:lpstr>COT4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</dc:title>
  <dc:creator>FancyCoder</dc:creator>
  <cp:lastModifiedBy>Luyao Ren (PERSON CONSULTING)</cp:lastModifiedBy>
  <cp:revision>56</cp:revision>
  <dcterms:created xsi:type="dcterms:W3CDTF">2014-03-18T10:08:17Z</dcterms:created>
  <dcterms:modified xsi:type="dcterms:W3CDTF">2016-12-13T03:43:27Z</dcterms:modified>
</cp:coreProperties>
</file>