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8" r:id="rId9"/>
    <p:sldId id="270" r:id="rId10"/>
    <p:sldId id="271" r:id="rId11"/>
    <p:sldId id="272" r:id="rId12"/>
    <p:sldId id="273" r:id="rId13"/>
    <p:sldId id="269"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a:t>A small number of abnormal brain connections </a:t>
            </a:r>
            <a:r>
              <a:rPr lang="en-US" b="1" dirty="0"/>
              <a:t/>
            </a:r>
            <a:br>
              <a:rPr lang="en-US" b="1" dirty="0"/>
            </a:br>
            <a:r>
              <a:rPr lang="en-US" b="1" i="1" dirty="0"/>
              <a:t>predicts adult autism spectrum disorder</a:t>
            </a:r>
            <a:r>
              <a:rPr lang="en-US" dirty="0"/>
              <a:t> </a:t>
            </a:r>
          </a:p>
        </p:txBody>
      </p:sp>
      <p:sp>
        <p:nvSpPr>
          <p:cNvPr id="3" name="Subtitle 2"/>
          <p:cNvSpPr>
            <a:spLocks noGrp="1"/>
          </p:cNvSpPr>
          <p:nvPr>
            <p:ph type="subTitle" idx="1"/>
          </p:nvPr>
        </p:nvSpPr>
        <p:spPr/>
        <p:txBody>
          <a:bodyPr/>
          <a:lstStyle/>
          <a:p>
            <a:r>
              <a:rPr lang="en-US" dirty="0" smtClean="0"/>
              <a:t>PRESENT BY LUYAN AND ELLEN</a:t>
            </a:r>
            <a:endParaRPr lang="en-US" dirty="0"/>
          </a:p>
        </p:txBody>
      </p:sp>
    </p:spTree>
    <p:extLst>
      <p:ext uri="{BB962C8B-B14F-4D97-AF65-F5344CB8AC3E}">
        <p14:creationId xmlns:p14="http://schemas.microsoft.com/office/powerpoint/2010/main" val="77553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(CONT.): Cross-validation</a:t>
            </a:r>
            <a:endParaRPr lang="en-US" dirty="0"/>
          </a:p>
        </p:txBody>
      </p:sp>
      <p:sp>
        <p:nvSpPr>
          <p:cNvPr id="3" name="Content Placeholder 2"/>
          <p:cNvSpPr>
            <a:spLocks noGrp="1"/>
          </p:cNvSpPr>
          <p:nvPr>
            <p:ph idx="1"/>
          </p:nvPr>
        </p:nvSpPr>
        <p:spPr>
          <a:xfrm>
            <a:off x="685801" y="2353083"/>
            <a:ext cx="11060722" cy="3649133"/>
          </a:xfrm>
        </p:spPr>
        <p:txBody>
          <a:bodyPr>
            <a:noAutofit/>
          </a:bodyPr>
          <a:lstStyle/>
          <a:p>
            <a:r>
              <a:rPr lang="en-US" sz="2400" dirty="0" smtClean="0"/>
              <a:t>In </a:t>
            </a:r>
            <a:r>
              <a:rPr lang="en-US" sz="2400" dirty="0"/>
              <a:t>each iteration of the inner loop feature selection (FS), 8/9 of the outer loop training set is used to train </a:t>
            </a:r>
            <a:r>
              <a:rPr lang="en-US" sz="2400" i="1" dirty="0"/>
              <a:t>L</a:t>
            </a:r>
            <a:r>
              <a:rPr lang="en-US" sz="2400" dirty="0"/>
              <a:t>1-SCCA with different hyper-parameters. Functional connectivity features (FCs) that are associated with the canonical variables connected only with the label “Diagnosis” are retained. </a:t>
            </a:r>
            <a:endParaRPr lang="en-US" sz="2400" dirty="0" smtClean="0"/>
          </a:p>
          <a:p>
            <a:r>
              <a:rPr lang="en-US" sz="2400" dirty="0" smtClean="0"/>
              <a:t>In </a:t>
            </a:r>
            <a:r>
              <a:rPr lang="en-US" sz="2400" dirty="0"/>
              <a:t>the outer loop FS, 1/9 of the samples is retained as testing pool for leave-one-out cross-validation (LOOCV), and the union of the FCs selected throughout the inner loop is derived. </a:t>
            </a:r>
            <a:endParaRPr lang="en-US" sz="2400" dirty="0" smtClean="0"/>
          </a:p>
          <a:p>
            <a:r>
              <a:rPr lang="en-US" sz="2400" dirty="0" smtClean="0"/>
              <a:t>One </a:t>
            </a:r>
            <a:r>
              <a:rPr lang="en-US" sz="2400" dirty="0"/>
              <a:t>sample is taken from the testing pool of the outer loop, and used as test set of LOOCV. The remaining samples are used to train SLR on the union of the FCs retained during the inner loop. This procedure is repeated for every sample in the testing pool of the outer loop. In this way, the test set of LOOCV is always independent from the dataset used to select features. </a:t>
            </a:r>
          </a:p>
        </p:txBody>
      </p:sp>
    </p:spTree>
    <p:extLst>
      <p:ext uri="{BB962C8B-B14F-4D97-AF65-F5344CB8AC3E}">
        <p14:creationId xmlns:p14="http://schemas.microsoft.com/office/powerpoint/2010/main" val="111155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(CONT.): Classification</a:t>
            </a:r>
            <a:endParaRPr lang="en-US" dirty="0"/>
          </a:p>
        </p:txBody>
      </p:sp>
      <p:sp>
        <p:nvSpPr>
          <p:cNvPr id="3" name="Content Placeholder 2"/>
          <p:cNvSpPr>
            <a:spLocks noGrp="1"/>
          </p:cNvSpPr>
          <p:nvPr>
            <p:ph idx="1"/>
          </p:nvPr>
        </p:nvSpPr>
        <p:spPr/>
        <p:txBody>
          <a:bodyPr/>
          <a:lstStyle/>
          <a:p>
            <a:r>
              <a:rPr lang="en-US" sz="2400" dirty="0" smtClean="0"/>
              <a:t>The </a:t>
            </a:r>
            <a:r>
              <a:rPr lang="en-US" sz="2400" dirty="0"/>
              <a:t>union of the FCs selected across the outer loop is used to train the final SLR on the whole Japanese dataset, and validated using an external cohort dataset (e.g. the US ABIDE dataset). In conclusion, nested feature selection is used to remove nuisance FCs, LOOCV is used to quantify generalizability on the Japanese dataset, and the external validation is used to quantify generalizability on the independent dataset. </a:t>
            </a:r>
          </a:p>
          <a:p>
            <a:endParaRPr lang="en-US" dirty="0"/>
          </a:p>
        </p:txBody>
      </p:sp>
    </p:spTree>
    <p:extLst>
      <p:ext uri="{BB962C8B-B14F-4D97-AF65-F5344CB8AC3E}">
        <p14:creationId xmlns:p14="http://schemas.microsoft.com/office/powerpoint/2010/main" val="9700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a:t>
            </a:r>
            <a:endParaRPr lang="en-US" dirty="0"/>
          </a:p>
        </p:txBody>
      </p:sp>
      <p:sp>
        <p:nvSpPr>
          <p:cNvPr id="3" name="Content Placeholder 2"/>
          <p:cNvSpPr>
            <a:spLocks noGrp="1"/>
          </p:cNvSpPr>
          <p:nvPr>
            <p:ph idx="1"/>
          </p:nvPr>
        </p:nvSpPr>
        <p:spPr/>
        <p:txBody>
          <a:bodyPr>
            <a:noAutofit/>
          </a:bodyPr>
          <a:lstStyle/>
          <a:p>
            <a:pPr lvl="0"/>
            <a:r>
              <a:rPr lang="en-US" sz="2400" dirty="0"/>
              <a:t>The classifier separated ASD- from TD-populations with an accuracy of 85%</a:t>
            </a:r>
          </a:p>
          <a:p>
            <a:pPr lvl="0"/>
            <a:r>
              <a:rPr lang="en-US" sz="2400" dirty="0"/>
              <a:t>The corresponding area under the curve (AUC) was 0.93, indicating high discriminatory ability. </a:t>
            </a:r>
          </a:p>
          <a:p>
            <a:pPr lvl="0"/>
            <a:r>
              <a:rPr lang="en-US" sz="2400" dirty="0"/>
              <a:t>The sensitivity was 80% and specificity was 89%. This leads to a high diagnostic odds ratio (DOR) of 31.1, which indicates that the effect size is very large.</a:t>
            </a:r>
          </a:p>
          <a:p>
            <a:pPr lvl="0"/>
            <a:r>
              <a:rPr lang="en-US" sz="2400" dirty="0"/>
              <a:t>For this US-independent validation cohort located across the Pacific from Japan, the present classifier, trained only with Japanese labelled samples, achieved a high performance with an accuracy of 75% (AUC=0.76) and a DOR of 9.0</a:t>
            </a:r>
            <a:r>
              <a:rPr lang="en-US" sz="2400" dirty="0" smtClean="0"/>
              <a:t>.</a:t>
            </a:r>
            <a:endParaRPr lang="en-US" sz="2400" dirty="0"/>
          </a:p>
        </p:txBody>
      </p:sp>
    </p:spTree>
    <p:extLst>
      <p:ext uri="{BB962C8B-B14F-4D97-AF65-F5344CB8AC3E}">
        <p14:creationId xmlns:p14="http://schemas.microsoft.com/office/powerpoint/2010/main" val="123336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595" y="2065867"/>
            <a:ext cx="6191153" cy="3649662"/>
          </a:xfrm>
        </p:spPr>
      </p:pic>
      <p:sp>
        <p:nvSpPr>
          <p:cNvPr id="5" name="TextBox 4"/>
          <p:cNvSpPr txBox="1"/>
          <p:nvPr/>
        </p:nvSpPr>
        <p:spPr>
          <a:xfrm>
            <a:off x="685801" y="2091919"/>
            <a:ext cx="4266027" cy="4154984"/>
          </a:xfrm>
          <a:prstGeom prst="rect">
            <a:avLst/>
          </a:prstGeom>
          <a:noFill/>
        </p:spPr>
        <p:txBody>
          <a:bodyPr wrap="square" rtlCol="0">
            <a:spAutoFit/>
          </a:bodyPr>
          <a:lstStyle/>
          <a:p>
            <a:r>
              <a:rPr lang="en-US" sz="2400" dirty="0" smtClean="0"/>
              <a:t>Applying </a:t>
            </a:r>
            <a:r>
              <a:rPr lang="en-US" sz="2400" dirty="0"/>
              <a:t>such a measure to other disorders (such as schizophrenia, attention deficit hyperactivity disorder, major depressive disorder, etc.) may lead to a new possibility of quantifying spectral relationships among them, thereby bridging the categorical and biological dimension views of psychiatric disorders. </a:t>
            </a:r>
          </a:p>
        </p:txBody>
      </p:sp>
    </p:spTree>
    <p:extLst>
      <p:ext uri="{BB962C8B-B14F-4D97-AF65-F5344CB8AC3E}">
        <p14:creationId xmlns:p14="http://schemas.microsoft.com/office/powerpoint/2010/main" val="211219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03.jpg" descr="ncomms11254-f5.jpg"/>
          <p:cNvPicPr>
            <a:picLocks noGrp="1"/>
          </p:cNvPicPr>
          <p:nvPr>
            <p:ph idx="1"/>
          </p:nvPr>
        </p:nvPicPr>
        <p:blipFill>
          <a:blip r:embed="rId2"/>
          <a:srcRect/>
          <a:stretch>
            <a:fillRect/>
          </a:stretch>
        </p:blipFill>
        <p:spPr>
          <a:xfrm>
            <a:off x="5455410" y="819173"/>
            <a:ext cx="6206708" cy="5651965"/>
          </a:xfrm>
          <a:prstGeom prst="rect">
            <a:avLst/>
          </a:prstGeom>
          <a:ln/>
        </p:spPr>
      </p:pic>
      <p:sp>
        <p:nvSpPr>
          <p:cNvPr id="5" name="Rectangle 4"/>
          <p:cNvSpPr/>
          <p:nvPr/>
        </p:nvSpPr>
        <p:spPr>
          <a:xfrm>
            <a:off x="783102" y="819173"/>
            <a:ext cx="4281268" cy="4893647"/>
          </a:xfrm>
          <a:prstGeom prst="rect">
            <a:avLst/>
          </a:prstGeom>
        </p:spPr>
        <p:txBody>
          <a:bodyPr wrap="square">
            <a:spAutoFit/>
          </a:bodyPr>
          <a:lstStyle/>
          <a:p>
            <a:r>
              <a:rPr lang="en-US" sz="2400" dirty="0" smtClean="0"/>
              <a:t>This shows </a:t>
            </a:r>
            <a:r>
              <a:rPr lang="en-US" sz="2400" dirty="0"/>
              <a:t>the density distributions of the WLS that resulted from the application of the ASD classifier to data sets for other disorders, SCZ, MDD and ADHD. The results raise the intriguing possibility that the degree of generalizability and specificity of the ASD classifier to these other disorders reflect their spectral structure on the scale of whole-brain intrinsic functional networks</a:t>
            </a:r>
            <a:r>
              <a:rPr lang="en-US" sz="2400" dirty="0">
                <a:solidFill>
                  <a:srgbClr val="1A1A1A"/>
                </a:solidFill>
                <a:latin typeface="Lora-Regular" charset="0"/>
              </a:rPr>
              <a:t>.</a:t>
            </a:r>
            <a:endParaRPr lang="en-US" sz="2400" dirty="0"/>
          </a:p>
        </p:txBody>
      </p:sp>
    </p:spTree>
    <p:extLst>
      <p:ext uri="{BB962C8B-B14F-4D97-AF65-F5344CB8AC3E}">
        <p14:creationId xmlns:p14="http://schemas.microsoft.com/office/powerpoint/2010/main" val="6621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a:t>Autism spectrum disorder (ASD) is a major developmental disorder characterized by repetitive, restricted behavior as well as deficits in communication and reciprocal social interactions.</a:t>
            </a:r>
          </a:p>
          <a:p>
            <a:r>
              <a:rPr lang="en-US" sz="2400" dirty="0"/>
              <a:t>Recently, neuroimaging-based classifiers for ASD and typically developed (TD) individuals were developed to identify the abnormality of functional connections (FCs).</a:t>
            </a:r>
          </a:p>
          <a:p>
            <a:endParaRPr lang="en-US" dirty="0"/>
          </a:p>
        </p:txBody>
      </p:sp>
    </p:spTree>
    <p:extLst>
      <p:ext uri="{BB962C8B-B14F-4D97-AF65-F5344CB8AC3E}">
        <p14:creationId xmlns:p14="http://schemas.microsoft.com/office/powerpoint/2010/main" val="12324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STUDIES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1. </a:t>
            </a:r>
            <a:r>
              <a:rPr lang="en-US" sz="2400" dirty="0" err="1"/>
              <a:t>Overfitting</a:t>
            </a:r>
            <a:r>
              <a:rPr lang="en-US" sz="2400" dirty="0"/>
              <a:t>:</a:t>
            </a:r>
          </a:p>
          <a:p>
            <a:pPr lvl="1"/>
            <a:r>
              <a:rPr lang="en-US" sz="2200" dirty="0"/>
              <a:t>Determining a large number of model parameters using a relatively small data sample almost inevitably leads to the state of </a:t>
            </a:r>
            <a:r>
              <a:rPr lang="en-US" sz="2200" b="1" dirty="0"/>
              <a:t>over-fitting</a:t>
            </a:r>
            <a:r>
              <a:rPr lang="en-US" sz="2200" dirty="0"/>
              <a:t>, which makes the generalization capability of the model extremely </a:t>
            </a:r>
            <a:r>
              <a:rPr lang="en-US" sz="2200" dirty="0" err="1"/>
              <a:t>poor.Undesirable</a:t>
            </a:r>
            <a:r>
              <a:rPr lang="en-US" sz="2200" dirty="0"/>
              <a:t> fitting to a unique structure of the data, including inherent noise.</a:t>
            </a:r>
          </a:p>
          <a:p>
            <a:r>
              <a:rPr lang="en-US" sz="2400" dirty="0"/>
              <a:t>2. Nuisance variables (NVs):</a:t>
            </a:r>
          </a:p>
          <a:p>
            <a:pPr lvl="1"/>
            <a:r>
              <a:rPr lang="en-US" sz="2200" dirty="0"/>
              <a:t>NVs include both site-specific conditions in image acquisition and properties in the sample population such as demographic attributes, medication status, and onset and duration of illness. However, the neuroimaging features correlated with these NVs are irrelevant to ASD itself in an independent validation cohort, and naturally for the general ASD population. </a:t>
            </a:r>
          </a:p>
          <a:p>
            <a:endParaRPr lang="en-US" dirty="0"/>
          </a:p>
        </p:txBody>
      </p:sp>
    </p:spTree>
    <p:extLst>
      <p:ext uri="{BB962C8B-B14F-4D97-AF65-F5344CB8AC3E}">
        <p14:creationId xmlns:p14="http://schemas.microsoft.com/office/powerpoint/2010/main" val="196827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sz="2400" dirty="0"/>
              <a:t>Multiple-site data set in Japan, and confirmed its generalization capability in two independent validation cohorts in the USA and Japan. A total of 74 adults with ASD and 107 age, sex, handedness and IQ-matched TD individuals participated in the present study. The participants were recruited at three different sites in Japan (sites A–C). 44 ASD and 44 TD from the US ABIDE Project.</a:t>
            </a:r>
          </a:p>
          <a:p>
            <a:endParaRPr lang="en-US" dirty="0"/>
          </a:p>
        </p:txBody>
      </p:sp>
    </p:spTree>
    <p:extLst>
      <p:ext uri="{BB962C8B-B14F-4D97-AF65-F5344CB8AC3E}">
        <p14:creationId xmlns:p14="http://schemas.microsoft.com/office/powerpoint/2010/main" val="222957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DATA(CONT.)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756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pic>
        <p:nvPicPr>
          <p:cNvPr id="4" name="image05.png"/>
          <p:cNvPicPr>
            <a:picLocks noGrp="1"/>
          </p:cNvPicPr>
          <p:nvPr>
            <p:ph idx="1"/>
          </p:nvPr>
        </p:nvPicPr>
        <p:blipFill>
          <a:blip r:embed="rId2"/>
          <a:srcRect/>
          <a:stretch>
            <a:fillRect/>
          </a:stretch>
        </p:blipFill>
        <p:spPr>
          <a:xfrm>
            <a:off x="4876509" y="2268148"/>
            <a:ext cx="5940717" cy="3649662"/>
          </a:xfrm>
          <a:prstGeom prst="rect">
            <a:avLst/>
          </a:prstGeom>
          <a:ln/>
        </p:spPr>
      </p:pic>
    </p:spTree>
    <p:extLst>
      <p:ext uri="{BB962C8B-B14F-4D97-AF65-F5344CB8AC3E}">
        <p14:creationId xmlns:p14="http://schemas.microsoft.com/office/powerpoint/2010/main" val="4555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577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92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5440" y="609600"/>
            <a:ext cx="6976849" cy="5593672"/>
          </a:xfrm>
        </p:spPr>
      </p:pic>
    </p:spTree>
    <p:extLst>
      <p:ext uri="{BB962C8B-B14F-4D97-AF65-F5344CB8AC3E}">
        <p14:creationId xmlns:p14="http://schemas.microsoft.com/office/powerpoint/2010/main" val="753287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196</TotalTime>
  <Words>739</Words>
  <Application>Microsoft Macintosh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Lora-Regular</vt:lpstr>
      <vt:lpstr>Arial</vt:lpstr>
      <vt:lpstr>Celestial</vt:lpstr>
      <vt:lpstr>A small number of abnormal brain connections  predicts adult autism spectrum disorder </vt:lpstr>
      <vt:lpstr>INTRODUCTION</vt:lpstr>
      <vt:lpstr>PREVIOUS STUDIES</vt:lpstr>
      <vt:lpstr>DATA</vt:lpstr>
      <vt:lpstr>DATA(CONT.)</vt:lpstr>
      <vt:lpstr>METHOD</vt:lpstr>
      <vt:lpstr>METHOD (CONT.)</vt:lpstr>
      <vt:lpstr>METHOD (CONT.)</vt:lpstr>
      <vt:lpstr>METHOD (CONT.)</vt:lpstr>
      <vt:lpstr>METHOD (CONT.): Cross-validation</vt:lpstr>
      <vt:lpstr>METHOD (CONT.): Classification</vt:lpstr>
      <vt:lpstr>Results and conclusion</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Lin</dc:creator>
  <cp:lastModifiedBy>Ellen Lin</cp:lastModifiedBy>
  <cp:revision>7</cp:revision>
  <dcterms:created xsi:type="dcterms:W3CDTF">2016-12-05T19:33:11Z</dcterms:created>
  <dcterms:modified xsi:type="dcterms:W3CDTF">2016-12-05T22:54:38Z</dcterms:modified>
</cp:coreProperties>
</file>