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70" r:id="rId17"/>
    <p:sldId id="266" r:id="rId18"/>
    <p:sldId id="267" r:id="rId19"/>
    <p:sldId id="26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97" r:id="rId30"/>
    <p:sldId id="298" r:id="rId31"/>
    <p:sldId id="280" r:id="rId32"/>
    <p:sldId id="281" r:id="rId33"/>
    <p:sldId id="283" r:id="rId34"/>
    <p:sldId id="282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3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D123-A0A4-47BA-A854-1AF6C112514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BDA6-EB63-4961-B5FA-E74569324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yundai-veloster.eu/" TargetMode="External"/><Relationship Id="rId2" Type="http://schemas.openxmlformats.org/officeDocument/2006/relationships/hyperlink" Target="http://www.html5china.com/html5demo/planetari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kshart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ebSock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readiness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html1/DTD/xhtml1-transitional.dt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990600"/>
          </a:xfrm>
        </p:spPr>
        <p:txBody>
          <a:bodyPr/>
          <a:lstStyle/>
          <a:p>
            <a:r>
              <a:rPr lang="en-US" altLang="zh-CN" b="1" dirty="0" smtClean="0"/>
              <a:t>P</a:t>
            </a:r>
            <a:r>
              <a:rPr lang="en-US" b="1" dirty="0" smtClean="0"/>
              <a:t>reface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71600"/>
            <a:ext cx="6324600" cy="50292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很高兴有一个和大家分享知识的机会，这其实是我第一次做讲座和写</a:t>
            </a:r>
            <a:r>
              <a:rPr lang="en-US" altLang="zh-CN" dirty="0" err="1" smtClean="0">
                <a:solidFill>
                  <a:schemeClr val="tx1"/>
                </a:solidFill>
              </a:rPr>
              <a:t>ppt</a:t>
            </a:r>
            <a:r>
              <a:rPr lang="zh-CN" altLang="en-US" dirty="0" smtClean="0">
                <a:solidFill>
                  <a:schemeClr val="tx1"/>
                </a:solidFill>
              </a:rPr>
              <a:t>，如有说的不好或者不清楚的地方，恳请见</a:t>
            </a:r>
            <a:r>
              <a:rPr lang="zh-CN" altLang="en-US" smtClean="0">
                <a:solidFill>
                  <a:schemeClr val="tx1"/>
                </a:solidFill>
              </a:rPr>
              <a:t>谅</a:t>
            </a:r>
            <a:r>
              <a:rPr lang="zh-CN" altLang="en-US" smtClean="0">
                <a:solidFill>
                  <a:schemeClr val="tx1"/>
                </a:solidFill>
              </a:rPr>
              <a:t>并</a:t>
            </a:r>
            <a:r>
              <a:rPr lang="zh-CN" altLang="en-US" smtClean="0">
                <a:solidFill>
                  <a:schemeClr val="tx1"/>
                </a:solidFill>
              </a:rPr>
              <a:t>给予</a:t>
            </a:r>
            <a:r>
              <a:rPr lang="zh-CN" altLang="en-US" smtClean="0">
                <a:solidFill>
                  <a:schemeClr val="tx1"/>
                </a:solidFill>
              </a:rPr>
              <a:t>指</a:t>
            </a:r>
            <a:r>
              <a:rPr lang="zh-CN" altLang="en-US" smtClean="0">
                <a:solidFill>
                  <a:schemeClr val="tx1"/>
                </a:solidFill>
              </a:rPr>
              <a:t>正，</a:t>
            </a:r>
            <a:r>
              <a:rPr lang="zh-CN" altLang="en-US" dirty="0" smtClean="0">
                <a:solidFill>
                  <a:schemeClr val="tx1"/>
                </a:solidFill>
              </a:rPr>
              <a:t>期间如有任何问题可以随时向我提问，谢谢大家！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zh-CN" altLang="en-US" dirty="0"/>
              <a:t>自定</a:t>
            </a:r>
            <a:r>
              <a:rPr lang="zh-CN" altLang="en-US" dirty="0" smtClean="0"/>
              <a:t>义数据属性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规定以</a:t>
            </a:r>
            <a:r>
              <a:rPr lang="en-US" altLang="zh-CN" dirty="0" smtClean="0"/>
              <a:t>data-</a:t>
            </a:r>
            <a:r>
              <a:rPr lang="zh-CN" altLang="en-US" dirty="0" smtClean="0"/>
              <a:t>为前缀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=“#” data-user-number=“1”&gt;…&lt;/a&gt;</a:t>
            </a:r>
          </a:p>
          <a:p>
            <a:r>
              <a:rPr lang="en-US" altLang="zh-CN" dirty="0" smtClean="0"/>
              <a:t>Meter</a:t>
            </a:r>
          </a:p>
          <a:p>
            <a:pPr lvl="1"/>
            <a:r>
              <a:rPr lang="zh-CN" altLang="en-US" dirty="0" smtClean="0"/>
              <a:t>可度量的数值范围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&lt;meter title=“money” value=“2500”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min=“0” max=“5000”&gt;$2500.00&lt;/meter&gt;</a:t>
            </a:r>
          </a:p>
          <a:p>
            <a:r>
              <a:rPr lang="en-US" altLang="zh-CN" dirty="0" smtClean="0"/>
              <a:t>Progress</a:t>
            </a:r>
          </a:p>
          <a:p>
            <a:pPr lvl="1"/>
            <a:r>
              <a:rPr lang="zh-CN" altLang="en-US" dirty="0"/>
              <a:t>进度条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&lt;progress max=100&gt;&lt;span&gt;20&lt;/span&gt;%&lt;/progress&gt;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zh-CN" altLang="en-US" dirty="0" smtClean="0"/>
              <a:t>第二部分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智</a:t>
            </a:r>
            <a:r>
              <a:rPr lang="zh-CN" altLang="en-US" dirty="0" smtClean="0"/>
              <a:t>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表单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r>
              <a:rPr lang="zh-CN" altLang="en-US" dirty="0" smtClean="0"/>
              <a:t>电子邮件输入域</a:t>
            </a:r>
            <a:r>
              <a:rPr lang="en-US" altLang="zh-CN" dirty="0" smtClean="0"/>
              <a:t>&lt;input type=“email”&gt;</a:t>
            </a:r>
          </a:p>
          <a:p>
            <a:r>
              <a:rPr lang="en-US" dirty="0" smtClean="0"/>
              <a:t>URL</a:t>
            </a:r>
            <a:r>
              <a:rPr lang="zh-CN" altLang="en-US" dirty="0" smtClean="0"/>
              <a:t>输入域</a:t>
            </a:r>
            <a:r>
              <a:rPr lang="en-US" altLang="zh-CN" dirty="0" smtClean="0"/>
              <a:t>&lt;input type=“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”&gt;</a:t>
            </a:r>
          </a:p>
          <a:p>
            <a:r>
              <a:rPr lang="zh-CN" altLang="en-US" dirty="0" smtClean="0"/>
              <a:t>电话号码输入域</a:t>
            </a:r>
            <a:r>
              <a:rPr lang="en-US" altLang="zh-CN" dirty="0" smtClean="0"/>
              <a:t>&lt;input type=“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”&gt;</a:t>
            </a:r>
          </a:p>
          <a:p>
            <a:r>
              <a:rPr lang="zh-CN" altLang="en-US" dirty="0" smtClean="0"/>
              <a:t>搜索域</a:t>
            </a:r>
            <a:r>
              <a:rPr lang="en-US" altLang="zh-CN" dirty="0" smtClean="0"/>
              <a:t>&lt;input type=“search”&gt;</a:t>
            </a:r>
          </a:p>
          <a:p>
            <a:r>
              <a:rPr lang="zh-CN" altLang="en-US" dirty="0"/>
              <a:t>滑</a:t>
            </a:r>
            <a:r>
              <a:rPr lang="zh-CN" altLang="en-US" dirty="0" smtClean="0"/>
              <a:t>块</a:t>
            </a:r>
            <a:r>
              <a:rPr lang="en-US" altLang="zh-CN" dirty="0" smtClean="0"/>
              <a:t>&lt;input type=“range”&gt;</a:t>
            </a:r>
          </a:p>
          <a:p>
            <a:r>
              <a:rPr lang="zh-CN" altLang="en-US" dirty="0" smtClean="0"/>
              <a:t>数值设定框</a:t>
            </a:r>
            <a:r>
              <a:rPr lang="en-US" altLang="zh-CN" dirty="0" smtClean="0"/>
              <a:t>&lt;input type=“number”&gt;</a:t>
            </a:r>
          </a:p>
          <a:p>
            <a:r>
              <a:rPr lang="zh-CN" altLang="en-US" dirty="0"/>
              <a:t>日</a:t>
            </a:r>
            <a:r>
              <a:rPr lang="zh-CN" altLang="en-US" dirty="0" smtClean="0"/>
              <a:t>期选择器</a:t>
            </a:r>
            <a:r>
              <a:rPr lang="en-US" altLang="zh-CN" dirty="0" smtClean="0"/>
              <a:t>&lt;input type=“date”&gt;</a:t>
            </a:r>
          </a:p>
          <a:p>
            <a:r>
              <a:rPr lang="zh-CN" altLang="en-US" dirty="0" smtClean="0"/>
              <a:t>时间选择器</a:t>
            </a:r>
            <a:r>
              <a:rPr lang="en-US" altLang="zh-CN" dirty="0" smtClean="0"/>
              <a:t>&lt;input type=“time”&gt;</a:t>
            </a:r>
          </a:p>
          <a:p>
            <a:r>
              <a:rPr lang="zh-CN" altLang="en-US" dirty="0" smtClean="0"/>
              <a:t>颜色选择器</a:t>
            </a:r>
            <a:r>
              <a:rPr lang="en-US" altLang="zh-CN" dirty="0" smtClean="0"/>
              <a:t>&lt;input type=“color”&gt;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zh-CN" altLang="en-US" dirty="0" smtClean="0"/>
              <a:t>支持自动聚焦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&lt;input type=“text” autofocus&gt;</a:t>
            </a:r>
          </a:p>
          <a:p>
            <a:r>
              <a:rPr lang="zh-CN" altLang="en-US" dirty="0" smtClean="0"/>
              <a:t>支持占位文本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	&lt;input type=“email” placeholder=“lc@sina.com”&gt;</a:t>
            </a:r>
          </a:p>
          <a:p>
            <a:r>
              <a:rPr lang="zh-CN" altLang="en-US" dirty="0"/>
              <a:t>支</a:t>
            </a:r>
            <a:r>
              <a:rPr lang="zh-CN" altLang="en-US" dirty="0" smtClean="0"/>
              <a:t>持在位编辑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&lt;p </a:t>
            </a:r>
            <a:r>
              <a:rPr lang="en-US" altLang="zh-CN" dirty="0" err="1" smtClean="0"/>
              <a:t>contenteditable</a:t>
            </a:r>
            <a:r>
              <a:rPr lang="en-US" altLang="zh-CN" dirty="0" smtClean="0"/>
              <a:t>&gt;…&lt;/p&gt;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 smtClean="0"/>
              <a:t>三部分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新的影音解决方案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HTML4</a:t>
            </a:r>
            <a:r>
              <a:rPr lang="zh-CN" altLang="en-US" dirty="0" smtClean="0"/>
              <a:t>中播放</a:t>
            </a:r>
            <a:r>
              <a:rPr lang="zh-CN" altLang="en-US" dirty="0"/>
              <a:t>多媒体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&lt;embed </a:t>
            </a:r>
            <a:r>
              <a:rPr lang="en-US" dirty="0" err="1" smtClean="0"/>
              <a:t>src</a:t>
            </a:r>
            <a:r>
              <a:rPr lang="en-US" dirty="0" smtClean="0"/>
              <a:t>=“xxx.mp3” </a:t>
            </a:r>
            <a:r>
              <a:rPr lang="en-US" dirty="0" err="1" smtClean="0"/>
              <a:t>autostart</a:t>
            </a:r>
            <a:r>
              <a:rPr lang="en-US" dirty="0" smtClean="0"/>
              <a:t>=“true”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loop=“true” controller=“true”&gt;&lt;/embed&gt;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&lt;object&gt;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param</a:t>
            </a:r>
            <a:r>
              <a:rPr lang="en-US" dirty="0" smtClean="0"/>
              <a:t> name=“</a:t>
            </a:r>
            <a:r>
              <a:rPr lang="en-US" dirty="0" err="1" smtClean="0"/>
              <a:t>src</a:t>
            </a:r>
            <a:r>
              <a:rPr lang="en-US" dirty="0" smtClean="0"/>
              <a:t>” value=“xxx.mp3”&gt;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name=“</a:t>
            </a:r>
            <a:r>
              <a:rPr lang="en-US" dirty="0" err="1" smtClean="0"/>
              <a:t>autoplay</a:t>
            </a:r>
            <a:r>
              <a:rPr lang="en-US" dirty="0" smtClean="0"/>
              <a:t>” value=“false”&gt;</a:t>
            </a:r>
          </a:p>
          <a:p>
            <a:pPr>
              <a:buNone/>
            </a:pPr>
            <a:r>
              <a:rPr lang="en-US" dirty="0" smtClean="0"/>
              <a:t>&lt;/object&gt;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HTML4</a:t>
            </a:r>
            <a:r>
              <a:rPr lang="zh-CN" altLang="en-US" dirty="0" smtClean="0"/>
              <a:t>播放多媒体的缺点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代码冗长并且丑陋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要使用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要结合使用比较复杂的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embed</a:t>
            </a:r>
            <a:r>
              <a:rPr lang="zh-CN" altLang="en-US" dirty="0" smtClean="0"/>
              <a:t>元素，并且为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元素添加许多属性和参数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新的解决方案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直到现在，仍然不存在一项旨在网页</a:t>
            </a:r>
            <a:r>
              <a:rPr lang="zh-CN" altLang="en-US" dirty="0" smtClean="0"/>
              <a:t>上播放多媒体的</a:t>
            </a:r>
            <a:r>
              <a:rPr lang="zh-CN" altLang="en-US" dirty="0"/>
              <a:t>标准。</a:t>
            </a:r>
          </a:p>
          <a:p>
            <a:r>
              <a:rPr lang="zh-CN" altLang="en-US" dirty="0"/>
              <a:t>今天，大多数视频是通过插件（比如 </a:t>
            </a:r>
            <a:r>
              <a:rPr lang="en-US" altLang="zh-CN" dirty="0"/>
              <a:t>Flash</a:t>
            </a:r>
            <a:r>
              <a:rPr lang="zh-CN" altLang="en-US" dirty="0"/>
              <a:t>）来显示的。然而，并非所有浏览器都拥有同样的插件。</a:t>
            </a:r>
          </a:p>
          <a:p>
            <a:r>
              <a:rPr lang="en-US" altLang="zh-CN" dirty="0"/>
              <a:t>HTML5 </a:t>
            </a:r>
            <a:r>
              <a:rPr lang="zh-CN" altLang="en-US" dirty="0"/>
              <a:t>规定了一种通过 </a:t>
            </a:r>
            <a:r>
              <a:rPr lang="en-US" altLang="zh-CN" dirty="0"/>
              <a:t>video </a:t>
            </a:r>
            <a:r>
              <a:rPr lang="en-US" altLang="zh-CN" dirty="0" smtClean="0"/>
              <a:t>/audio</a:t>
            </a:r>
            <a:r>
              <a:rPr lang="zh-CN" altLang="en-US" dirty="0" smtClean="0"/>
              <a:t>元</a:t>
            </a:r>
            <a:r>
              <a:rPr lang="zh-CN" altLang="en-US" dirty="0"/>
              <a:t>素来包含视</a:t>
            </a:r>
            <a:r>
              <a:rPr lang="zh-CN" altLang="en-US" dirty="0" smtClean="0"/>
              <a:t>频</a:t>
            </a:r>
            <a:r>
              <a:rPr lang="en-US" altLang="zh-CN" dirty="0" smtClean="0"/>
              <a:t>/</a:t>
            </a:r>
            <a:r>
              <a:rPr lang="zh-CN" altLang="en-US" dirty="0" smtClean="0"/>
              <a:t>音频的</a:t>
            </a:r>
            <a:r>
              <a:rPr lang="zh-CN" altLang="en-US" dirty="0"/>
              <a:t>标准方法。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视频格</a:t>
            </a:r>
            <a:r>
              <a:rPr lang="zh-CN" altLang="en-US" b="1" dirty="0" smtClean="0"/>
              <a:t>式与浏览器支持</a:t>
            </a:r>
            <a:endParaRPr lang="zh-CN" altLang="en-US" b="1" dirty="0"/>
          </a:p>
        </p:txBody>
      </p:sp>
      <p:pic>
        <p:nvPicPr>
          <p:cNvPr id="6" name="Content Placeholder 5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87955"/>
            <a:ext cx="8229600" cy="13504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&lt;video </a:t>
            </a:r>
            <a:r>
              <a:rPr lang="en-US" dirty="0" err="1" smtClean="0"/>
              <a:t>src</a:t>
            </a:r>
            <a:r>
              <a:rPr lang="en-US" dirty="0" smtClean="0"/>
              <a:t>="movie.ogg"  width="320" height="240" controls="controls"&gt;</a:t>
            </a:r>
          </a:p>
          <a:p>
            <a:pPr>
              <a:buNone/>
            </a:pPr>
            <a:r>
              <a:rPr lang="en-US" dirty="0" smtClean="0"/>
              <a:t>	Your browser does not support the video tag.</a:t>
            </a:r>
          </a:p>
          <a:p>
            <a:pPr>
              <a:buNone/>
            </a:pPr>
            <a:r>
              <a:rPr lang="en-US" dirty="0" smtClean="0"/>
              <a:t>&lt;/video&gt;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&lt;video width="320" height="240" controls="controls"&gt;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="movie.ogg" type="video/</a:t>
            </a:r>
            <a:r>
              <a:rPr lang="en-US" dirty="0" err="1" smtClean="0"/>
              <a:t>ogg</a:t>
            </a:r>
            <a:r>
              <a:rPr lang="en-US" dirty="0" smtClean="0"/>
              <a:t>"&gt; &lt;source </a:t>
            </a:r>
            <a:r>
              <a:rPr lang="en-US" dirty="0" err="1" smtClean="0"/>
              <a:t>src</a:t>
            </a:r>
            <a:r>
              <a:rPr lang="en-US" dirty="0" smtClean="0"/>
              <a:t>="movie.mp4" type="video/mp4"&gt; Your browser does not support the video tag.</a:t>
            </a:r>
          </a:p>
          <a:p>
            <a:pPr>
              <a:buNone/>
            </a:pPr>
            <a:r>
              <a:rPr lang="en-US" dirty="0" smtClean="0"/>
              <a:t> &lt;/video&gt;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zh-CN" altLang="en-US" dirty="0" smtClean="0"/>
              <a:t>是下一代的 </a:t>
            </a:r>
            <a:r>
              <a:rPr lang="en-US" dirty="0" smtClean="0"/>
              <a:t>HTML。</a:t>
            </a:r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将成为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XHTML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HTML DOM </a:t>
            </a:r>
            <a:r>
              <a:rPr lang="zh-CN" altLang="en-US" dirty="0" smtClean="0"/>
              <a:t>的新标准。</a:t>
            </a:r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仍处于完善之中。然而，大部分现代浏览器已经具备了某些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r>
              <a:rPr lang="en-US" dirty="0" smtClean="0"/>
              <a:t>HTML5 </a:t>
            </a:r>
            <a:r>
              <a:rPr lang="zh-CN" altLang="en-US" dirty="0" smtClean="0"/>
              <a:t>是 </a:t>
            </a:r>
            <a:r>
              <a:rPr lang="en-US" dirty="0" smtClean="0"/>
              <a:t>W3C </a:t>
            </a:r>
            <a:r>
              <a:rPr lang="zh-CN" altLang="en-US" dirty="0" smtClean="0"/>
              <a:t>与 </a:t>
            </a:r>
            <a:r>
              <a:rPr lang="en-US" dirty="0" smtClean="0"/>
              <a:t>WHATWG </a:t>
            </a:r>
            <a:r>
              <a:rPr lang="zh-CN" altLang="en-US" dirty="0" smtClean="0"/>
              <a:t>合作的结果。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&lt;video&gt; </a:t>
            </a:r>
            <a:r>
              <a:rPr lang="zh-CN" altLang="en-US" b="1" dirty="0"/>
              <a:t>标签的属性</a:t>
            </a:r>
          </a:p>
        </p:txBody>
      </p:sp>
      <p:pic>
        <p:nvPicPr>
          <p:cNvPr id="4" name="Content Placeholder 3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2914"/>
            <a:ext cx="8229600" cy="30205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音频格式与浏览器支持</a:t>
            </a:r>
            <a:endParaRPr lang="en-US" dirty="0"/>
          </a:p>
        </p:txBody>
      </p:sp>
      <p:pic>
        <p:nvPicPr>
          <p:cNvPr id="4" name="Content Placeholder 3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93225"/>
            <a:ext cx="8229600" cy="13399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&lt;audio </a:t>
            </a:r>
            <a:r>
              <a:rPr lang="en-US" dirty="0" err="1" smtClean="0"/>
              <a:t>src</a:t>
            </a:r>
            <a:r>
              <a:rPr lang="en-US" dirty="0" smtClean="0"/>
              <a:t>="song.ogg" controls="controls"&gt; Your browser does not support the audio tag.</a:t>
            </a:r>
          </a:p>
          <a:p>
            <a:pPr>
              <a:buNone/>
            </a:pPr>
            <a:r>
              <a:rPr lang="en-US" dirty="0" smtClean="0"/>
              <a:t>&lt;/audio&gt;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&lt;audio controls="controls"&gt;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&lt;source </a:t>
            </a:r>
            <a:r>
              <a:rPr lang="en-US" dirty="0" err="1" smtClean="0"/>
              <a:t>src</a:t>
            </a:r>
            <a:r>
              <a:rPr lang="en-US" dirty="0" smtClean="0"/>
              <a:t>="song.ogg" type="audio/</a:t>
            </a:r>
            <a:r>
              <a:rPr lang="en-US" dirty="0" err="1" smtClean="0"/>
              <a:t>ogg</a:t>
            </a:r>
            <a:r>
              <a:rPr lang="en-US" dirty="0" smtClean="0"/>
              <a:t>"&gt; &lt;source </a:t>
            </a:r>
            <a:r>
              <a:rPr lang="en-US" dirty="0" err="1" smtClean="0"/>
              <a:t>src</a:t>
            </a:r>
            <a:r>
              <a:rPr lang="en-US" dirty="0" smtClean="0"/>
              <a:t>="song.mp3" type="audio/mpeg"&gt; Your browser does not support the audio tag.</a:t>
            </a:r>
          </a:p>
          <a:p>
            <a:pPr>
              <a:buNone/>
            </a:pPr>
            <a:r>
              <a:rPr lang="en-US" dirty="0" smtClean="0"/>
              <a:t>&lt;/audio&gt;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&lt;audio&gt; </a:t>
            </a:r>
            <a:r>
              <a:rPr lang="zh-CN" altLang="en-US" b="1" dirty="0"/>
              <a:t>标签的属性</a:t>
            </a:r>
            <a:br>
              <a:rPr lang="zh-CN" altLang="en-US" b="1" dirty="0"/>
            </a:br>
            <a:endParaRPr lang="en-US" dirty="0"/>
          </a:p>
        </p:txBody>
      </p:sp>
      <p:pic>
        <p:nvPicPr>
          <p:cNvPr id="4" name="Content Placeholder 3" descr="QQ图片2013062610505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96568"/>
            <a:ext cx="8229600" cy="23332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r>
              <a:rPr lang="zh-CN" altLang="en-US" dirty="0" smtClean="0"/>
              <a:t>第四部分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Canvas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zh-CN" altLang="en-US" dirty="0"/>
              <a:t>简述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HTML 5 canvas </a:t>
            </a:r>
            <a:r>
              <a:rPr lang="zh-CN" altLang="en-US" dirty="0"/>
              <a:t>提供了通过 </a:t>
            </a:r>
            <a:r>
              <a:rPr lang="en-US" dirty="0"/>
              <a:t>JavaScript </a:t>
            </a:r>
            <a:r>
              <a:rPr lang="zh-CN" altLang="en-US" dirty="0"/>
              <a:t>绘制图形的方法，此方法使用简单但功能强大。每一个 </a:t>
            </a:r>
            <a:r>
              <a:rPr lang="en-US" dirty="0"/>
              <a:t>canvas </a:t>
            </a:r>
            <a:r>
              <a:rPr lang="zh-CN" altLang="en-US" dirty="0"/>
              <a:t>元素都有一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上</a:t>
            </a:r>
            <a:r>
              <a:rPr lang="zh-CN" altLang="en-US" dirty="0"/>
              <a:t>下文</a:t>
            </a:r>
            <a:r>
              <a:rPr lang="en-US" altLang="zh-CN" dirty="0"/>
              <a:t>( </a:t>
            </a:r>
            <a:r>
              <a:rPr lang="en-US" dirty="0"/>
              <a:t>context </a:t>
            </a:r>
            <a:r>
              <a:rPr lang="en-US" dirty="0" smtClean="0"/>
              <a:t>)” </a:t>
            </a:r>
            <a:r>
              <a:rPr lang="zh-CN" altLang="en-US" dirty="0" smtClean="0"/>
              <a:t>，</a:t>
            </a:r>
            <a:r>
              <a:rPr lang="zh-CN" altLang="en-US" dirty="0"/>
              <a:t>在其中可以绘制任意图形。浏览器支持多个 </a:t>
            </a:r>
            <a:r>
              <a:rPr lang="en-US" dirty="0"/>
              <a:t>canvas </a:t>
            </a:r>
            <a:r>
              <a:rPr lang="zh-CN" altLang="en-US" dirty="0"/>
              <a:t>上下文，并通过不同的 </a:t>
            </a:r>
            <a:r>
              <a:rPr lang="en-US" dirty="0"/>
              <a:t>API </a:t>
            </a:r>
            <a:r>
              <a:rPr lang="zh-CN" altLang="en-US" dirty="0"/>
              <a:t>提供图形绘制功能。大部分的浏览器都支持 </a:t>
            </a:r>
            <a:r>
              <a:rPr lang="en-US" altLang="zh-CN" dirty="0"/>
              <a:t>2</a:t>
            </a:r>
            <a:r>
              <a:rPr lang="en-US" dirty="0"/>
              <a:t>D canvas </a:t>
            </a:r>
            <a:r>
              <a:rPr lang="zh-CN" altLang="en-US" dirty="0"/>
              <a:t>上下文</a:t>
            </a:r>
            <a:r>
              <a:rPr lang="en-US" altLang="zh-CN" dirty="0"/>
              <a:t>——</a:t>
            </a:r>
            <a:r>
              <a:rPr lang="zh-CN" altLang="en-US" dirty="0"/>
              <a:t>包括 </a:t>
            </a:r>
            <a:r>
              <a:rPr lang="en-US" dirty="0"/>
              <a:t>Opera, </a:t>
            </a:r>
            <a:r>
              <a:rPr lang="en-US" dirty="0" err="1" smtClean="0"/>
              <a:t>Firefox,Chrome</a:t>
            </a:r>
            <a:r>
              <a:rPr lang="en-US" dirty="0" smtClean="0"/>
              <a:t> </a:t>
            </a:r>
            <a:r>
              <a:rPr lang="zh-CN" altLang="en-US" dirty="0"/>
              <a:t>和 </a:t>
            </a:r>
            <a:r>
              <a:rPr lang="en-US" dirty="0"/>
              <a:t>Safari</a:t>
            </a:r>
            <a:r>
              <a:rPr lang="en-US" dirty="0" smtClean="0"/>
              <a:t>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取得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取得绘图上下文对象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getContext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创建图形路径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beginPath,moveTo,lineTo</a:t>
            </a:r>
            <a:r>
              <a:rPr lang="en-US" altLang="zh-CN" dirty="0" smtClean="0"/>
              <a:t>…)</a:t>
            </a:r>
          </a:p>
          <a:p>
            <a:r>
              <a:rPr lang="en-US" altLang="zh-CN" dirty="0" smtClean="0"/>
              <a:t>4.</a:t>
            </a:r>
            <a:r>
              <a:rPr lang="zh-CN" altLang="en-US" dirty="0"/>
              <a:t>路</a:t>
            </a:r>
            <a:r>
              <a:rPr lang="zh-CN" altLang="en-US" dirty="0" smtClean="0"/>
              <a:t>径创建完成后，关闭路径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closePath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设定绘制样式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fillStyle,strokeStyle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调用绘制方法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fill,stroke</a:t>
            </a:r>
            <a:r>
              <a:rPr lang="en-US" altLang="zh-CN" dirty="0" smtClean="0"/>
              <a:t>),</a:t>
            </a:r>
            <a:r>
              <a:rPr lang="zh-CN" altLang="en-US" dirty="0" smtClean="0"/>
              <a:t>按照路径绘制图形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</a:t>
            </a:r>
            <a:r>
              <a:rPr lang="zh-CN" altLang="en-US" dirty="0" smtClean="0"/>
              <a:t>形不需要自己创建路径，只需要设定绘制样式，再通过</a:t>
            </a:r>
            <a:r>
              <a:rPr lang="en-US" altLang="zh-CN" dirty="0" err="1" smtClean="0"/>
              <a:t>fillRect</a:t>
            </a:r>
            <a:r>
              <a:rPr lang="zh-CN" altLang="en-US" dirty="0" smtClean="0"/>
              <a:t>直接绘制矩形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始创建路径</a:t>
            </a:r>
            <a:r>
              <a:rPr lang="en-US" altLang="zh-CN" dirty="0" err="1" smtClean="0"/>
              <a:t>beginPath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建路径的常用方法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dirty="0" err="1" smtClean="0"/>
              <a:t>moveTo</a:t>
            </a:r>
            <a:r>
              <a:rPr lang="en-US" dirty="0" smtClean="0"/>
              <a:t> ,</a:t>
            </a:r>
            <a:r>
              <a:rPr lang="en-US" dirty="0" err="1" smtClean="0"/>
              <a:t>lineTo</a:t>
            </a:r>
            <a:r>
              <a:rPr lang="en-US" dirty="0" smtClean="0"/>
              <a:t> ,arc,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bezierCurveTo,quadraticCurveTo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闭路径</a:t>
            </a:r>
            <a:r>
              <a:rPr lang="en-US" altLang="zh-CN" dirty="0" err="1" smtClean="0"/>
              <a:t>closePath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置绘制样式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设置填充颜色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fillStyle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(255,255,255)”</a:t>
            </a:r>
          </a:p>
          <a:p>
            <a:r>
              <a:rPr lang="zh-CN" altLang="en-US" dirty="0" smtClean="0"/>
              <a:t>设置边框颜色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strokeStyle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置渐变色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线性渐变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g=</a:t>
            </a:r>
            <a:r>
              <a:rPr lang="en-US" dirty="0" err="1" smtClean="0"/>
              <a:t>context.createLinearGradient</a:t>
            </a:r>
            <a:r>
              <a:rPr lang="en-US" dirty="0" smtClean="0"/>
              <a:t>(x1,y1,x2,y2)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g.addColorStop</a:t>
            </a:r>
            <a:r>
              <a:rPr lang="en-US" dirty="0" smtClean="0"/>
              <a:t>(0-1,’color’)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fillStyle</a:t>
            </a:r>
            <a:r>
              <a:rPr lang="en-US" dirty="0" smtClean="0"/>
              <a:t>=g;</a:t>
            </a:r>
          </a:p>
          <a:p>
            <a:pPr lvl="1">
              <a:buNone/>
            </a:pPr>
            <a:r>
              <a:rPr lang="en-US" dirty="0" smtClean="0"/>
              <a:t>-</a:t>
            </a:r>
            <a:r>
              <a:rPr lang="zh-CN" altLang="en-US" dirty="0" smtClean="0"/>
              <a:t>径向渐变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g=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context.createRadialGradient</a:t>
            </a:r>
            <a:r>
              <a:rPr lang="en-US" altLang="zh-CN" dirty="0" smtClean="0"/>
              <a:t>(x1,y1,r1,x2,y2,r2)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Fill() </a:t>
            </a:r>
            <a:r>
              <a:rPr lang="zh-CN" altLang="en-US" dirty="0" smtClean="0"/>
              <a:t>填充路径内部</a:t>
            </a:r>
            <a:endParaRPr lang="en-US" dirty="0" smtClean="0"/>
          </a:p>
          <a:p>
            <a:r>
              <a:rPr lang="en-US" dirty="0" smtClean="0"/>
              <a:t>Stroke() </a:t>
            </a:r>
            <a:r>
              <a:rPr lang="zh-CN" altLang="en-US" dirty="0" smtClean="0"/>
              <a:t>绘制路径边框</a:t>
            </a:r>
            <a:endParaRPr lang="en-US" altLang="zh-CN" dirty="0" smtClean="0"/>
          </a:p>
          <a:p>
            <a:r>
              <a:rPr lang="en-US" dirty="0" err="1" smtClean="0"/>
              <a:t>fillRect</a:t>
            </a:r>
            <a:r>
              <a:rPr lang="en-US" dirty="0" smtClean="0"/>
              <a:t>() </a:t>
            </a:r>
            <a:r>
              <a:rPr lang="zh-CN" altLang="en-US" dirty="0" smtClean="0"/>
              <a:t>绘制矩形</a:t>
            </a:r>
            <a:endParaRPr lang="en-US" altLang="zh-CN" dirty="0" smtClean="0"/>
          </a:p>
          <a:p>
            <a:r>
              <a:rPr lang="en-US" dirty="0" err="1" smtClean="0"/>
              <a:t>fillText</a:t>
            </a:r>
            <a:r>
              <a:rPr lang="en-US" dirty="0" smtClean="0"/>
              <a:t>() </a:t>
            </a:r>
            <a:r>
              <a:rPr lang="zh-CN" altLang="en-US" dirty="0" smtClean="0"/>
              <a:t>绘制文字（以填充方式）</a:t>
            </a:r>
            <a:endParaRPr lang="en-US" altLang="zh-CN" dirty="0" smtClean="0"/>
          </a:p>
          <a:p>
            <a:r>
              <a:rPr lang="en-US" dirty="0" err="1" smtClean="0"/>
              <a:t>strokeText</a:t>
            </a:r>
            <a:r>
              <a:rPr lang="en-US" dirty="0" smtClean="0"/>
              <a:t>()</a:t>
            </a:r>
            <a:r>
              <a:rPr lang="zh-CN" altLang="en-US" dirty="0" smtClean="0"/>
              <a:t>绘制文字（以描边方式）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用于绘画的 </a:t>
            </a:r>
            <a:r>
              <a:rPr lang="en-US" dirty="0" smtClean="0"/>
              <a:t>canvas 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用于媒介回放的 </a:t>
            </a:r>
            <a:r>
              <a:rPr lang="en-US" dirty="0" smtClean="0"/>
              <a:t>video </a:t>
            </a:r>
            <a:r>
              <a:rPr lang="zh-CN" altLang="en-US" dirty="0" smtClean="0"/>
              <a:t>和 </a:t>
            </a:r>
            <a:r>
              <a:rPr lang="en-US" dirty="0" smtClean="0"/>
              <a:t>audio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客户端存储</a:t>
            </a:r>
            <a:endParaRPr lang="en-US" altLang="zh-CN" dirty="0" smtClean="0"/>
          </a:p>
          <a:p>
            <a:r>
              <a:rPr lang="zh-CN" altLang="en-US" dirty="0" smtClean="0"/>
              <a:t>更多的描述性标记</a:t>
            </a:r>
            <a:endParaRPr lang="en-US" altLang="zh-CN" dirty="0" smtClean="0"/>
          </a:p>
          <a:p>
            <a:r>
              <a:rPr lang="zh-CN" altLang="en-US" dirty="0" smtClean="0"/>
              <a:t>更强大的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表单</a:t>
            </a:r>
          </a:p>
          <a:p>
            <a:r>
              <a:rPr lang="zh-CN" altLang="en-US" dirty="0" smtClean="0"/>
              <a:t>减少对外部插件的需求（比如 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跨文档消息通信</a:t>
            </a:r>
            <a:endParaRPr lang="en-US" altLang="zh-CN" dirty="0" smtClean="0"/>
          </a:p>
          <a:p>
            <a:r>
              <a:rPr lang="en-US" altLang="zh-CN" dirty="0" smtClean="0"/>
              <a:t>Web Sockets</a:t>
            </a:r>
          </a:p>
          <a:p>
            <a:r>
              <a:rPr lang="zh-CN" altLang="en-US" dirty="0" smtClean="0"/>
              <a:t>向后兼容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 </a:t>
            </a:r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http://www.html5china.com/html5demo/planetarium/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http://www.hyundai-veloster.eu/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http://www.nakshart.com/#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zh-CN" altLang="en-US" dirty="0" smtClean="0"/>
              <a:t>第五部分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本地存储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zh-CN" altLang="en-US" dirty="0" smtClean="0"/>
              <a:t>本地存储</a:t>
            </a:r>
            <a:endParaRPr lang="en-US" dirty="0" smtClean="0"/>
          </a:p>
          <a:p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zh-CN" altLang="en-US" dirty="0" smtClean="0"/>
              <a:t>会话存储</a:t>
            </a:r>
            <a:endParaRPr lang="en-US" dirty="0" smtClean="0"/>
          </a:p>
          <a:p>
            <a:r>
              <a:rPr lang="en-US" dirty="0" smtClean="0"/>
              <a:t>Web SQL </a:t>
            </a:r>
            <a:r>
              <a:rPr lang="en-US" dirty="0" err="1" smtClean="0"/>
              <a:t>DataBase</a:t>
            </a:r>
            <a:endParaRPr lang="en-US" dirty="0" smtClean="0"/>
          </a:p>
          <a:p>
            <a:pPr lvl="1"/>
            <a:r>
              <a:rPr lang="zh-CN" altLang="en-US" dirty="0" smtClean="0"/>
              <a:t>客户端数据库存储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r>
              <a:rPr lang="zh-CN" altLang="en-US" dirty="0" smtClean="0"/>
              <a:t>的缺点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大小：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的大小被限制在</a:t>
            </a:r>
            <a:r>
              <a:rPr lang="en-US" altLang="zh-CN" dirty="0" smtClean="0"/>
              <a:t>4kb</a:t>
            </a:r>
          </a:p>
          <a:p>
            <a:r>
              <a:rPr lang="zh-CN" altLang="en-US" dirty="0" smtClean="0"/>
              <a:t>数量：大多数浏览器只允许每个站点存储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Cookie</a:t>
            </a:r>
          </a:p>
          <a:p>
            <a:r>
              <a:rPr lang="zh-CN" altLang="en-US" dirty="0" smtClean="0"/>
              <a:t>带宽：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是随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事务一起发送的，因此会浪费一部分发送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时使用的带宽</a:t>
            </a:r>
            <a:endParaRPr lang="en-US" altLang="zh-CN" dirty="0" smtClean="0"/>
          </a:p>
          <a:p>
            <a:r>
              <a:rPr lang="zh-CN" altLang="en-US" dirty="0" smtClean="0"/>
              <a:t>复杂性：要正确操纵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是很困难的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, </a:t>
            </a:r>
            <a:r>
              <a:rPr lang="en-US" dirty="0" err="1" smtClean="0"/>
              <a:t>sessionStorage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zh-CN" altLang="en-US" dirty="0" smtClean="0"/>
              <a:t>所谓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，是指用户浏览某个网站时，从进入网站到浏览器关闭所经过的这段时间。</a:t>
            </a:r>
            <a:r>
              <a:rPr lang="en-US" altLang="zh-CN" dirty="0" err="1" smtClean="0"/>
              <a:t>sessionStorage</a:t>
            </a:r>
            <a:r>
              <a:rPr lang="zh-CN" altLang="en-US" dirty="0" smtClean="0"/>
              <a:t>可以用来保存在这段时间内所要保存的任何数据。</a:t>
            </a:r>
            <a:endParaRPr lang="en-US" dirty="0" smtClean="0"/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zh-CN" altLang="en-US" dirty="0" smtClean="0"/>
              <a:t>将数据保存在客户端的硬件设备中，即使浏览器关闭，该数据仍然存在。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SQL </a:t>
            </a:r>
            <a:r>
              <a:rPr lang="en-US" altLang="zh-CN" dirty="0" err="1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的浏览器内置了一个可以通过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语言来访问的数据库，“</a:t>
            </a:r>
            <a:r>
              <a:rPr lang="en-US" altLang="zh-CN" dirty="0" err="1" smtClean="0"/>
              <a:t>SQLLite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创建访问数据库的对象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db=</a:t>
            </a:r>
          </a:p>
          <a:p>
            <a:pPr lvl="1">
              <a:buNone/>
            </a:pPr>
            <a:r>
              <a:rPr lang="en-US" altLang="zh-CN" dirty="0" err="1" smtClean="0"/>
              <a:t>openDatabase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dbName’,’version’,’description’,size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使用事务处理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db.transaction</a:t>
            </a:r>
            <a:r>
              <a:rPr lang="en-US" altLang="zh-CN" dirty="0" smtClean="0"/>
              <a:t>(fun(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));</a:t>
            </a:r>
          </a:p>
          <a:p>
            <a:pPr lvl="2">
              <a:buNone/>
            </a:pPr>
            <a:r>
              <a:rPr lang="en-US" altLang="zh-CN" dirty="0" err="1" smtClean="0"/>
              <a:t>tx.executeSql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sqlStr</a:t>
            </a:r>
            <a:r>
              <a:rPr lang="en-US" altLang="zh-CN" dirty="0" smtClean="0"/>
              <a:t>,[],fun1,fun2)</a:t>
            </a:r>
          </a:p>
          <a:p>
            <a:pPr lvl="2">
              <a:buNone/>
            </a:pPr>
            <a:r>
              <a:rPr lang="en-US" altLang="zh-CN" dirty="0" smtClean="0"/>
              <a:t>fun1(</a:t>
            </a:r>
            <a:r>
              <a:rPr lang="en-US" altLang="zh-CN" dirty="0" err="1" smtClean="0"/>
              <a:t>tx,results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fun2(</a:t>
            </a:r>
            <a:r>
              <a:rPr lang="en-US" altLang="zh-CN" dirty="0" err="1" smtClean="0"/>
              <a:t>tx,error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lang="zh-CN" altLang="en-US" dirty="0" smtClean="0"/>
              <a:t>第六部分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通信</a:t>
            </a:r>
            <a:r>
              <a:rPr lang="en-US" altLang="zh-CN" dirty="0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跨文档消息传输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r>
              <a:rPr lang="zh-CN" altLang="en-US" dirty="0" smtClean="0"/>
              <a:t>提供了在网页文档之间互相接受与发送信息的功能。使用这个功能，只要获取到网页所在窗口对象的实例，不仅同源的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网页之间可以互相通信，甚至可以实现跨域通信。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接受从其他窗口发过来的消息，需要对窗口对象的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事件进行监听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Window.addEventListener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message’,fun,bool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postMessage</a:t>
            </a:r>
            <a:r>
              <a:rPr lang="zh-CN" altLang="en-US" dirty="0" smtClean="0"/>
              <a:t>方法向其他窗口发送消息</a:t>
            </a:r>
            <a:endParaRPr lang="en-US" altLang="zh-CN" dirty="0" smtClean="0"/>
          </a:p>
          <a:p>
            <a:pPr lvl="1"/>
            <a:r>
              <a:rPr lang="en-US" dirty="0" err="1" smtClean="0"/>
              <a:t>targetWindow.postMessage</a:t>
            </a:r>
            <a:r>
              <a:rPr lang="en-US" dirty="0" smtClean="0"/>
              <a:t>(</a:t>
            </a:r>
            <a:r>
              <a:rPr lang="en-US" dirty="0" err="1" smtClean="0"/>
              <a:t>message,url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提供的在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应用程序中客户端与服务端之间进行的非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的通信机制。它实现了用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不容易实现的服务器端的数据推送等智能通信技术。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http://en.wikipedia.org/wiki/WebSocket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各种浏览器支持情况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http://html5readiness.com/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zh-CN" altLang="en-US" dirty="0" smtClean="0"/>
              <a:t>发起请求与服务器建立连接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ws</a:t>
            </a:r>
            <a:r>
              <a:rPr lang="en-US" altLang="zh-CN" dirty="0" smtClean="0"/>
              <a:t>://…”);</a:t>
            </a:r>
          </a:p>
          <a:p>
            <a:r>
              <a:rPr lang="zh-CN" altLang="en-US" dirty="0" smtClean="0"/>
              <a:t>与服务器握手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服务器解析并建立连接，通知客户端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webSocket.onopen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互相通信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webSocket.send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任何一方关闭连接，切断通信</a:t>
            </a:r>
            <a:endParaRPr lang="en-US" altLang="zh-CN" dirty="0" smtClean="0"/>
          </a:p>
          <a:p>
            <a:pPr lvl="1">
              <a:buNone/>
            </a:pPr>
            <a:r>
              <a:rPr lang="en-US" dirty="0" err="1" smtClean="0"/>
              <a:t>webSocket.close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zh-CN" altLang="en-US" dirty="0" smtClean="0"/>
              <a:t>第七部分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Web Workers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Web Workers</a:t>
            </a:r>
            <a:r>
              <a:rPr lang="zh-CN" altLang="en-US" dirty="0" smtClean="0"/>
              <a:t>，你将可以创建一个不会影响前台处理的后台线程，并且在这个后台线程中创建多个子线程</a:t>
            </a:r>
            <a:endParaRPr lang="en-US" altLang="zh-CN" dirty="0" smtClean="0"/>
          </a:p>
          <a:p>
            <a:r>
              <a:rPr lang="zh-CN" altLang="en-US" dirty="0" smtClean="0"/>
              <a:t>将复杂的耗时较长的计算处理交给后台线程去运行</a:t>
            </a:r>
            <a:endParaRPr lang="en-US" altLang="zh-CN" dirty="0" smtClean="0"/>
          </a:p>
          <a:p>
            <a:r>
              <a:rPr lang="zh-CN" altLang="en-US" dirty="0" smtClean="0"/>
              <a:t>创建线程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worker=new Worker(“xxx.js”);</a:t>
            </a:r>
          </a:p>
          <a:p>
            <a:r>
              <a:rPr lang="zh-CN" altLang="en-US" dirty="0" smtClean="0"/>
              <a:t>接受数据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worker.onmessage</a:t>
            </a:r>
            <a:r>
              <a:rPr lang="en-US" altLang="zh-CN" dirty="0" smtClean="0"/>
              <a:t>=fun(event);</a:t>
            </a:r>
          </a:p>
          <a:p>
            <a:pPr lvl="1"/>
            <a:r>
              <a:rPr lang="en-US" altLang="zh-CN" dirty="0" err="1" smtClean="0"/>
              <a:t>event.data</a:t>
            </a:r>
            <a:endParaRPr lang="en-US" altLang="zh-CN" dirty="0" smtClean="0"/>
          </a:p>
          <a:p>
            <a:r>
              <a:rPr lang="zh-CN" altLang="en-US" dirty="0" smtClean="0"/>
              <a:t>发送数据</a:t>
            </a:r>
            <a:endParaRPr lang="en-US" altLang="zh-CN" dirty="0" smtClean="0"/>
          </a:p>
          <a:p>
            <a:pPr lvl="1"/>
            <a:r>
              <a:rPr lang="en-US" dirty="0" err="1" smtClean="0"/>
              <a:t>worder.postMessage</a:t>
            </a:r>
            <a:r>
              <a:rPr lang="en-US" dirty="0" smtClean="0"/>
              <a:t>(data)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线程可以嵌套使用</a:t>
            </a:r>
            <a:endParaRPr lang="en-US" altLang="zh-CN" dirty="0" smtClean="0"/>
          </a:p>
          <a:p>
            <a:r>
              <a:rPr lang="zh-CN" altLang="en-US" dirty="0" smtClean="0"/>
              <a:t>后台线程不能访问页面或窗口对象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Window,document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后台线程导入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importScripts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js_url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线程中可用的对象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sessionStorage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XMLHttpRequest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setTimeout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WebSockets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zh-CN" altLang="en-US" dirty="0" smtClean="0"/>
              <a:t>第八部分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拖放（</a:t>
            </a:r>
            <a:r>
              <a:rPr lang="en-US" b="1" dirty="0" smtClean="0"/>
              <a:t>Drag </a:t>
            </a:r>
            <a:r>
              <a:rPr lang="zh-CN" altLang="en-US" b="1" dirty="0" smtClean="0"/>
              <a:t>和 </a:t>
            </a:r>
            <a:r>
              <a:rPr lang="en-US" b="1" dirty="0" smtClean="0"/>
              <a:t>drop）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拖放是一种常见的特性，即抓取对象以后拖到另一个位置。</a:t>
            </a:r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HTML5 </a:t>
            </a:r>
            <a:r>
              <a:rPr lang="zh-CN" altLang="en-US" dirty="0" smtClean="0"/>
              <a:t>中，拖放是标准的一部分，任何元素都能够拖放。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zh-CN" altLang="en-US" b="1" dirty="0" smtClean="0"/>
              <a:t>设置元素为可拖放</a:t>
            </a:r>
            <a:endParaRPr lang="en-US" altLang="zh-CN" b="1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draggable</a:t>
            </a:r>
            <a:r>
              <a:rPr lang="en-US" dirty="0" smtClean="0"/>
              <a:t>="true" /&gt;</a:t>
            </a:r>
            <a:endParaRPr lang="zh-CN" altLang="en-US" b="1" dirty="0" smtClean="0"/>
          </a:p>
          <a:p>
            <a:r>
              <a:rPr lang="zh-CN" altLang="en-US" b="1" dirty="0" smtClean="0"/>
              <a:t>拖动什么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o</a:t>
            </a:r>
            <a:r>
              <a:rPr lang="en-US" dirty="0" err="1" smtClean="0"/>
              <a:t>ndragstart</a:t>
            </a:r>
            <a:r>
              <a:rPr lang="zh-CN" altLang="en-US" dirty="0" smtClean="0"/>
              <a:t>事件</a:t>
            </a:r>
            <a:endParaRPr lang="en-US" dirty="0" smtClean="0"/>
          </a:p>
          <a:p>
            <a:pPr lvl="1"/>
            <a:r>
              <a:rPr lang="en-US" dirty="0" err="1" smtClean="0"/>
              <a:t>dataTransfer.setData</a:t>
            </a:r>
            <a:r>
              <a:rPr lang="en-US" dirty="0" smtClean="0"/>
              <a:t>(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value</a:t>
            </a:r>
            <a:r>
              <a:rPr lang="en-US" dirty="0" smtClean="0"/>
              <a:t>) </a:t>
            </a:r>
            <a:endParaRPr lang="zh-CN" altLang="en-US" b="1" dirty="0" smtClean="0"/>
          </a:p>
          <a:p>
            <a:r>
              <a:rPr lang="zh-CN" altLang="en-US" b="1" dirty="0" smtClean="0"/>
              <a:t>放到何处</a:t>
            </a:r>
            <a:endParaRPr lang="en-US" altLang="zh-CN" b="1" dirty="0" smtClean="0"/>
          </a:p>
          <a:p>
            <a:pPr lvl="1"/>
            <a:r>
              <a:rPr lang="en-US" dirty="0" err="1" smtClean="0"/>
              <a:t>ondragover</a:t>
            </a:r>
            <a:r>
              <a:rPr lang="en-US" dirty="0" smtClean="0"/>
              <a:t> </a:t>
            </a:r>
            <a:r>
              <a:rPr lang="zh-CN" altLang="en-US" dirty="0" smtClean="0"/>
              <a:t>事件</a:t>
            </a:r>
            <a:endParaRPr lang="zh-CN" altLang="en-US" b="1" dirty="0" smtClean="0"/>
          </a:p>
          <a:p>
            <a:r>
              <a:rPr lang="zh-CN" altLang="en-US" b="1" dirty="0" smtClean="0"/>
              <a:t>进行放置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Ondrop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dirty="0" err="1" smtClean="0"/>
              <a:t>dataTransfer.getData</a:t>
            </a:r>
            <a:r>
              <a:rPr lang="en-US" dirty="0" smtClean="0"/>
              <a:t>(name)</a:t>
            </a:r>
            <a:endParaRPr lang="en-US" altLang="zh-CN" dirty="0" smtClean="0"/>
          </a:p>
          <a:p>
            <a:pPr lvl="1"/>
            <a:endParaRPr lang="zh-CN" alt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172199"/>
          </a:xfrm>
        </p:spPr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新的结构标签和属性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为什么要有新的结构标签？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滥用</a:t>
            </a:r>
            <a:r>
              <a:rPr lang="en-US" altLang="zh-CN" dirty="0" smtClean="0"/>
              <a:t>div</a:t>
            </a:r>
          </a:p>
          <a:p>
            <a:r>
              <a:rPr lang="zh-CN" altLang="en-US" dirty="0" smtClean="0"/>
              <a:t>搜索引擎和开发人员理解内容含义有难度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提供了一组全新的语义化标签</a:t>
            </a:r>
            <a:endParaRPr lang="en-US" altLang="zh-CN" dirty="0" smtClean="0"/>
          </a:p>
          <a:p>
            <a:pPr lvl="1"/>
            <a:r>
              <a:rPr lang="zh-CN" altLang="en-US" dirty="0"/>
              <a:t>可用</a:t>
            </a:r>
            <a:r>
              <a:rPr lang="zh-CN" altLang="en-US" dirty="0" smtClean="0"/>
              <a:t>于描述自身所包含的内容</a:t>
            </a:r>
            <a:endParaRPr lang="en-US" altLang="zh-CN" dirty="0" smtClean="0"/>
          </a:p>
          <a:p>
            <a:pPr lvl="1"/>
            <a:r>
              <a:rPr lang="zh-CN" altLang="en-US" dirty="0"/>
              <a:t>根</a:t>
            </a:r>
            <a:r>
              <a:rPr lang="zh-CN" altLang="en-US" dirty="0" smtClean="0"/>
              <a:t>除滥用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现象</a:t>
            </a:r>
            <a:endParaRPr lang="en-US" altLang="zh-CN" dirty="0" smtClean="0"/>
          </a:p>
          <a:p>
            <a:pPr lvl="1"/>
            <a:r>
              <a:rPr lang="zh-CN" altLang="en-US" dirty="0"/>
              <a:t>降</a:t>
            </a:r>
            <a:r>
              <a:rPr lang="zh-CN" altLang="en-US" dirty="0" smtClean="0"/>
              <a:t>低机器和开发人员理解内容和语境的难度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探讨以下新元素及其特性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&lt;header&gt;</a:t>
            </a:r>
            <a:r>
              <a:rPr lang="zh-CN" altLang="en-US" dirty="0"/>
              <a:t>定</a:t>
            </a:r>
            <a:r>
              <a:rPr lang="zh-CN" altLang="en-US" dirty="0" smtClean="0"/>
              <a:t>义页面或区段的头部</a:t>
            </a:r>
            <a:endParaRPr lang="en-US" altLang="zh-CN" dirty="0" smtClean="0"/>
          </a:p>
          <a:p>
            <a:r>
              <a:rPr lang="en-US" dirty="0" smtClean="0"/>
              <a:t>&lt;footer&gt;</a:t>
            </a:r>
            <a:r>
              <a:rPr lang="zh-CN" altLang="en-US" dirty="0" smtClean="0"/>
              <a:t>定义页面或区段的尾部</a:t>
            </a:r>
            <a:endParaRPr lang="en-US" altLang="zh-CN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r>
              <a:rPr lang="zh-CN" altLang="en-US" dirty="0" smtClean="0"/>
              <a:t>定义页面或区段的导航区域</a:t>
            </a:r>
            <a:endParaRPr lang="en-US" altLang="zh-CN" dirty="0" smtClean="0"/>
          </a:p>
          <a:p>
            <a:r>
              <a:rPr lang="en-US" dirty="0" smtClean="0"/>
              <a:t>&lt;section&gt;</a:t>
            </a:r>
            <a:r>
              <a:rPr lang="zh-CN" altLang="en-US" dirty="0" smtClean="0"/>
              <a:t>定义页面的逻辑区域或内容组合</a:t>
            </a:r>
            <a:endParaRPr lang="en-US" altLang="zh-CN" dirty="0" smtClean="0"/>
          </a:p>
          <a:p>
            <a:r>
              <a:rPr lang="en-US" dirty="0" smtClean="0"/>
              <a:t>&lt;article&gt;</a:t>
            </a:r>
            <a:r>
              <a:rPr lang="zh-CN" altLang="en-US" dirty="0" smtClean="0"/>
              <a:t>定义正文或一篇完整的内容</a:t>
            </a:r>
            <a:endParaRPr lang="en-US" altLang="zh-CN" dirty="0" smtClean="0"/>
          </a:p>
          <a:p>
            <a:r>
              <a:rPr lang="en-US" dirty="0" smtClean="0"/>
              <a:t>&lt;aside&gt;</a:t>
            </a:r>
            <a:r>
              <a:rPr lang="zh-CN" altLang="en-US" dirty="0" smtClean="0"/>
              <a:t>定义补充或相关内容</a:t>
            </a:r>
            <a:endParaRPr lang="en-US" altLang="zh-CN" dirty="0" smtClean="0"/>
          </a:p>
          <a:p>
            <a:r>
              <a:rPr lang="zh-CN" altLang="en-US" dirty="0"/>
              <a:t>自定</a:t>
            </a:r>
            <a:r>
              <a:rPr lang="zh-CN" altLang="en-US" dirty="0" smtClean="0"/>
              <a:t>义数据属性</a:t>
            </a:r>
            <a:endParaRPr lang="en-US" altLang="zh-CN" dirty="0" smtClean="0"/>
          </a:p>
          <a:p>
            <a:r>
              <a:rPr lang="en-US" dirty="0" smtClean="0"/>
              <a:t>&lt;meter&gt;</a:t>
            </a:r>
            <a:r>
              <a:rPr lang="zh-CN" altLang="en-US" dirty="0" smtClean="0"/>
              <a:t>描述指定范围内的数值</a:t>
            </a:r>
            <a:endParaRPr lang="en-US" altLang="zh-CN" dirty="0" smtClean="0"/>
          </a:p>
          <a:p>
            <a:r>
              <a:rPr lang="en-US" dirty="0" smtClean="0"/>
              <a:t>&lt;progress&gt;</a:t>
            </a:r>
            <a:r>
              <a:rPr lang="zh-CN" altLang="en-US" dirty="0" smtClean="0"/>
              <a:t>用于显示实时进度的控件</a:t>
            </a:r>
            <a:r>
              <a:rPr lang="en-US" altLang="zh-CN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以正确的文档类型声明为基础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若想使用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的新元素，需要让浏览器识别新标签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</a:p>
          <a:p>
            <a:pPr lvl="1"/>
            <a:r>
              <a:rPr lang="en-US" dirty="0" smtClean="0"/>
              <a:t>&lt;!DOCTYPE </a:t>
            </a:r>
            <a:r>
              <a:rPr lang="en-US" altLang="zh-CN" dirty="0" smtClean="0"/>
              <a:t>html&gt;</a:t>
            </a:r>
          </a:p>
          <a:p>
            <a:r>
              <a:rPr lang="en-US" dirty="0" smtClean="0"/>
              <a:t>HTML4</a:t>
            </a:r>
          </a:p>
          <a:p>
            <a:pPr lvl="1"/>
            <a:r>
              <a:rPr lang="en-US" dirty="0" smtClean="0"/>
              <a:t>&lt;!DOCTYPE </a:t>
            </a:r>
            <a:r>
              <a:rPr lang="en-US" dirty="0" err="1" smtClean="0"/>
              <a:t>htm</a:t>
            </a:r>
            <a:r>
              <a:rPr lang="en-US" dirty="0" smtClean="0"/>
              <a:t> PUBLIC “-//W3C//DTD XHTML 1.0 Transitional//EN” </a:t>
            </a:r>
            <a:r>
              <a:rPr lang="en-US" dirty="0" smtClean="0">
                <a:hlinkClick r:id="rId2"/>
              </a:rPr>
              <a:t>“http://www.w3.org/TR/xhtml1/DTD/xhtml1-transitional.dtd</a:t>
            </a:r>
            <a:r>
              <a:rPr lang="en-US" dirty="0" smtClean="0"/>
              <a:t>”&gt;</a:t>
            </a:r>
          </a:p>
          <a:p>
            <a:r>
              <a:rPr lang="zh-CN" altLang="en-US" dirty="0" smtClean="0"/>
              <a:t>采用何种验证规则去验证代码</a:t>
            </a:r>
            <a:endParaRPr lang="en-US" dirty="0" smtClean="0"/>
          </a:p>
          <a:p>
            <a:r>
              <a:rPr lang="zh-CN" altLang="en-US" dirty="0"/>
              <a:t>强</a:t>
            </a:r>
            <a:r>
              <a:rPr lang="zh-CN" altLang="en-US" dirty="0" smtClean="0"/>
              <a:t>制</a:t>
            </a:r>
            <a:r>
              <a:rPr lang="en-US" altLang="zh-CN" dirty="0" smtClean="0"/>
              <a:t>IE6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以“标准模式”渲染页面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头部</a:t>
            </a:r>
            <a:endParaRPr lang="en-US" altLang="zh-CN" dirty="0"/>
          </a:p>
          <a:p>
            <a:pPr lvl="2">
              <a:buNone/>
            </a:pPr>
            <a:r>
              <a:rPr lang="en-US" altLang="zh-CN" dirty="0" smtClean="0"/>
              <a:t>&lt;header id=“</a:t>
            </a:r>
            <a:r>
              <a:rPr lang="en-US" altLang="zh-CN" dirty="0" err="1" smtClean="0"/>
              <a:t>page_header</a:t>
            </a:r>
            <a:r>
              <a:rPr lang="en-US" altLang="zh-CN" dirty="0" smtClean="0"/>
              <a:t>”&gt;…&lt;/header&gt;</a:t>
            </a:r>
          </a:p>
          <a:p>
            <a:r>
              <a:rPr lang="zh-CN" altLang="en-US" dirty="0"/>
              <a:t>尾</a:t>
            </a:r>
            <a:r>
              <a:rPr lang="zh-CN" altLang="en-US" dirty="0" smtClean="0"/>
              <a:t>部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 footer id=“</a:t>
            </a:r>
            <a:r>
              <a:rPr lang="en-US" altLang="zh-CN" dirty="0" err="1" smtClean="0"/>
              <a:t>page_footer</a:t>
            </a:r>
            <a:r>
              <a:rPr lang="en-US" altLang="zh-CN" dirty="0" smtClean="0"/>
              <a:t>”&gt;…&lt;/footer&gt;</a:t>
            </a:r>
          </a:p>
          <a:p>
            <a:r>
              <a:rPr lang="zh-CN" altLang="en-US" dirty="0"/>
              <a:t>导</a:t>
            </a:r>
            <a:r>
              <a:rPr lang="zh-CN" altLang="en-US" dirty="0" smtClean="0"/>
              <a:t>航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&gt;…&lt;/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区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&lt;section id=“main”&gt;…&lt;/section&gt;</a:t>
            </a:r>
          </a:p>
          <a:p>
            <a:r>
              <a:rPr lang="zh-CN" altLang="en-US" dirty="0"/>
              <a:t>文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&lt;article class=“blog”&gt;…&lt;/article&gt;</a:t>
            </a:r>
          </a:p>
          <a:p>
            <a:r>
              <a:rPr lang="zh-CN" altLang="en-US" dirty="0"/>
              <a:t>旁</a:t>
            </a:r>
            <a:r>
              <a:rPr lang="zh-CN" altLang="en-US" dirty="0" smtClean="0"/>
              <a:t>白</a:t>
            </a:r>
            <a:endParaRPr lang="en-US" altLang="zh-CN" dirty="0" smtClean="0"/>
          </a:p>
          <a:p>
            <a:pPr lvl="2">
              <a:buNone/>
            </a:pPr>
            <a:r>
              <a:rPr lang="en-US" dirty="0" smtClean="0"/>
              <a:t>&lt;aside&gt;…&lt;/aside&gt;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2155</Words>
  <Application>Microsoft Office PowerPoint</Application>
  <PresentationFormat>On-screen Show (4:3)</PresentationFormat>
  <Paragraphs>240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Preface</vt:lpstr>
      <vt:lpstr>概述</vt:lpstr>
      <vt:lpstr>特点</vt:lpstr>
      <vt:lpstr>各种浏览器支持情况</vt:lpstr>
      <vt:lpstr>第一部分  新的结构标签和属性</vt:lpstr>
      <vt:lpstr>为什么要有新的结构标签？</vt:lpstr>
      <vt:lpstr>探讨以下新元素及其特性</vt:lpstr>
      <vt:lpstr>以正确的文档类型声明为基础</vt:lpstr>
      <vt:lpstr>Slide 9</vt:lpstr>
      <vt:lpstr>Slide 10</vt:lpstr>
      <vt:lpstr>第二部分  智能Web表单</vt:lpstr>
      <vt:lpstr>Slide 12</vt:lpstr>
      <vt:lpstr>Slide 13</vt:lpstr>
      <vt:lpstr>第三部分  新的影音解决方案</vt:lpstr>
      <vt:lpstr>在HTML4中播放多媒体</vt:lpstr>
      <vt:lpstr>HTML4播放多媒体的缺点</vt:lpstr>
      <vt:lpstr>新的解决方案</vt:lpstr>
      <vt:lpstr>视频格式与浏览器支持</vt:lpstr>
      <vt:lpstr>Slide 19</vt:lpstr>
      <vt:lpstr>&lt;video&gt; 标签的属性</vt:lpstr>
      <vt:lpstr>音频格式与浏览器支持</vt:lpstr>
      <vt:lpstr>Slide 22</vt:lpstr>
      <vt:lpstr>&lt;audio&gt; 标签的属性 </vt:lpstr>
      <vt:lpstr>第四部分  Canvas</vt:lpstr>
      <vt:lpstr>简述</vt:lpstr>
      <vt:lpstr>步骤</vt:lpstr>
      <vt:lpstr>创建路径</vt:lpstr>
      <vt:lpstr>设置绘制样式</vt:lpstr>
      <vt:lpstr>绘制</vt:lpstr>
      <vt:lpstr>Canvas 实例</vt:lpstr>
      <vt:lpstr>第五部分  本地存储</vt:lpstr>
      <vt:lpstr>Slide 32</vt:lpstr>
      <vt:lpstr>Cookies的缺点</vt:lpstr>
      <vt:lpstr>localStorage , sessionStorage</vt:lpstr>
      <vt:lpstr>Web SQL DataBase</vt:lpstr>
      <vt:lpstr>第六部分  通信API</vt:lpstr>
      <vt:lpstr>跨文档消息传输</vt:lpstr>
      <vt:lpstr>主要方法</vt:lpstr>
      <vt:lpstr>Web Sockets API</vt:lpstr>
      <vt:lpstr>Slide 40</vt:lpstr>
      <vt:lpstr>第七部分  Web Workers</vt:lpstr>
      <vt:lpstr>Slide 42</vt:lpstr>
      <vt:lpstr>Slide 43</vt:lpstr>
      <vt:lpstr>第八部分  </vt:lpstr>
      <vt:lpstr>拖放（Drag 和 drop）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第一部分</dc:title>
  <dc:creator>Shinetech</dc:creator>
  <cp:lastModifiedBy>Shinetech</cp:lastModifiedBy>
  <cp:revision>120</cp:revision>
  <dcterms:created xsi:type="dcterms:W3CDTF">2013-06-26T16:52:34Z</dcterms:created>
  <dcterms:modified xsi:type="dcterms:W3CDTF">2013-06-28T18:59:23Z</dcterms:modified>
</cp:coreProperties>
</file>