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9" r:id="rId2"/>
    <p:sldId id="261" r:id="rId3"/>
    <p:sldId id="262" r:id="rId4"/>
    <p:sldId id="263" r:id="rId5"/>
    <p:sldId id="260" r:id="rId6"/>
    <p:sldId id="256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E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1"/>
    <p:restoredTop sz="96949"/>
  </p:normalViewPr>
  <p:slideViewPr>
    <p:cSldViewPr snapToGrid="0">
      <p:cViewPr>
        <p:scale>
          <a:sx n="190" d="100"/>
          <a:sy n="190" d="100"/>
        </p:scale>
        <p:origin x="1600" y="-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C9193-A387-CB4E-AEF4-975C238A39CA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C3C6D-7519-934E-835C-1C20BF62C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5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C3C6D-7519-934E-835C-1C20BF62C2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5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6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0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1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5CA2A-893C-1249-BC34-A66497B3736E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E3910-7E56-AC46-8274-B171B87F9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5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2662A-9CEC-B7DA-F531-CAB8367D4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C2982B-B64B-6D09-BE15-2F1A85BBA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26878"/>
              </p:ext>
            </p:extLst>
          </p:nvPr>
        </p:nvGraphicFramePr>
        <p:xfrm>
          <a:off x="114603" y="465664"/>
          <a:ext cx="8914794" cy="5926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2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756872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511508">
                <a:tc gridSpan="7">
                  <a:txBody>
                    <a:bodyPr/>
                    <a:lstStyle/>
                    <a:p>
                      <a:r>
                        <a:rPr lang="en-US" sz="11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Technology</a:t>
                      </a:r>
                    </a:p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pertaining to the technology or its components that describe key elements—such as how they are developed, structured, or how they enable the technology's operations.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Interfacing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interface designs that enables interaction with the technology's features or functions, along with interaction qualities including usability qualities.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Modality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Usability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Data-Process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processes related to collection, storing, sharing, and securing data.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Collection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Storage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Sharing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Data-Quality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data qualities that assist in evaluating its usefulness and reliability.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Comprehensiveness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Consistency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computational and/or natural resources that are associated with the development or use of the technology.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66771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Hardware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Software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Natural-Resources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87524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technical measures for protecting the technology from unauthorized access or manipulation.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2681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229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Bugs-General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technology bugs that are broad, general, or unspecified, not referring to specific instances of bugs related to other technology aspects.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Documentation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of documentation about or related to the technology, including developer-level documentation (for developer use, e.g., infrastructure and data documentation) and/or user-level documentation (for user use, e.g., how to install and use a platform).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84066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Definitions and examples for Level-1 and Level-2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26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54361-D7F8-543E-F2C9-97067490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4974D-BA69-D087-84E4-BC13CF89B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55964"/>
              </p:ext>
            </p:extLst>
          </p:nvPr>
        </p:nvGraphicFramePr>
        <p:xfrm>
          <a:off x="114604" y="999055"/>
          <a:ext cx="8914794" cy="358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2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756872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374348">
                <a:tc gridSpan="7">
                  <a:txBody>
                    <a:bodyPr/>
                    <a:lstStyle/>
                    <a:p>
                      <a:r>
                        <a:rPr lang="en-US" sz="11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Communities</a:t>
                      </a:r>
                    </a:p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communities, entities, or individuals that may be directly or indirectly impacted by, or create an impact through, the use or development of a technology.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Users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Communities, entities, or individuals that are directly involved in the use of the technology.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Non-Users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Communities, entities, or individuals that are not users or owners (e.g., developers, managers) of the technology.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Third-Party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Media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Legal-Political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  <a:endParaRPr lang="en-US" sz="11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Owners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Communities, entities, or individuals that are directly involved in the ownership, development, or release of the technology.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 descriptions or mentions of communities, entities, or individuals.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Definitions and examples for Level-1 and Level-2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86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476B-C043-C96D-B93E-356B7EE7E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407676-77A6-98BD-4DA8-F74581937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499414"/>
              </p:ext>
            </p:extLst>
          </p:nvPr>
        </p:nvGraphicFramePr>
        <p:xfrm>
          <a:off x="114603" y="449456"/>
          <a:ext cx="8914794" cy="595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2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756872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480210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374348">
                <a:tc gridSpan="7">
                  <a:txBody>
                    <a:bodyPr/>
                    <a:lstStyle/>
                    <a:p>
                      <a:r>
                        <a:rPr lang="en-US" sz="11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Impact</a:t>
                      </a:r>
                    </a:p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direct or indirect effects of developing or using the technology (including potential impacts) on humans, society, environment, or other relevant areas.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Health-Wellness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health and wellness (including physical and mental health).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Harm-Unspecified</a:t>
                      </a:r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Economic-Financial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economic and financial status.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Harm-Unspecified</a:t>
                      </a:r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Trust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trust.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Harm-Unspecified</a:t>
                      </a:r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1" i="1" u="none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Privacy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privacy.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66771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Benefit-Unspecified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Harm-Unspecified</a:t>
                      </a:r>
                      <a:endParaRPr lang="en-US" sz="11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87524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Accessibility-Inclusion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accessibility to or use of technology and designs of technologies that include/exclude groups/communities.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2681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229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Transparency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transparency.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</a:t>
                      </a: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</a:t>
                      </a: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684066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Process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benefits or harms to processes excluding data processing.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28224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  <a:endParaRPr lang="en-US" sz="11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Benefit</a:t>
                      </a: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i="1" u="none" dirty="0">
                          <a:solidFill>
                            <a:schemeClr val="tx2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Harm</a:t>
                      </a: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u="sng" dirty="0">
                        <a:solidFill>
                          <a:schemeClr val="tx2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920792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Definitions and examples for Level-2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07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FB15A-AB68-BD09-A3AC-528D49D85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A750BD-B2DB-4FA4-EFA4-61E9FF9EE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445121"/>
              </p:ext>
            </p:extLst>
          </p:nvPr>
        </p:nvGraphicFramePr>
        <p:xfrm>
          <a:off x="114604" y="999055"/>
          <a:ext cx="8914792" cy="2879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872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8157920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</a:tblGrid>
              <a:tr h="374348">
                <a:tc gridSpan="2">
                  <a:txBody>
                    <a:bodyPr/>
                    <a:lstStyle/>
                    <a:p>
                      <a:r>
                        <a:rPr lang="en-US" sz="11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Impact-Scope</a:t>
                      </a:r>
                    </a:p>
                    <a:p>
                      <a:r>
                        <a:rPr lang="en-US" sz="11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scale or reach of the technology's impact, including how widely or deeply it affects different communities.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Individual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is at the individual level, specific people are identified and/or described.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  <a:endParaRPr lang="en-US" sz="11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Community-Group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identifies specific communities and/or groups of people, not specified at the national scale.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Country-National</a:t>
                      </a:r>
                    </a:p>
                    <a:p>
                      <a:r>
                        <a:rPr lang="en-US" sz="11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is specifically described as affecting an entire country or at a national scale.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Global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is specifically described as having international and/or cross-boundary implications.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Impact scale is unspecified in the response.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55915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Examples for Level-1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1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FAD-F579-93D7-90CE-7D9269FF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3161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5BD19A-1DE7-6495-36A4-895114A3E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30118"/>
              </p:ext>
            </p:extLst>
          </p:nvPr>
        </p:nvGraphicFramePr>
        <p:xfrm>
          <a:off x="113861" y="999055"/>
          <a:ext cx="8916278" cy="485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987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341215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511508">
                <a:tc gridSpan="7">
                  <a:txBody>
                    <a:bodyPr/>
                    <a:lstStyle/>
                    <a:p>
                      <a:r>
                        <a:rPr lang="en-US" sz="9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Technology</a:t>
                      </a:r>
                    </a:p>
                    <a:p>
                      <a:r>
                        <a:rPr lang="en-US" sz="9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pertaining to the technology or its components that describe key elements—such as how they are developed, structured, or how they enable the technology's operations.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9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Interfacing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interface designs that enables interaction with the technology's features or functions, along with interaction qualities including usability qualities.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Modality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Usability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9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Data-Process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processes related to collection, storing, sharing, and securing data.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indent="0" algn="l">
                        <a:tabLst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Collection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Storage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Sharing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Data-Quality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data qualities that assist in evaluating its usefulness and reliability.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Comprehensiveness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Consistency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computational and/or natural resources that are associated with the development or use of the technology.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CCD2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3632666771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Hardware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Software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Natural-Resources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87524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technical measures for protecting the technology from unauthorized access or manipulation.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CCD2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4190926810"/>
                  </a:ext>
                </a:extLst>
              </a:tr>
              <a:tr h="242272">
                <a:tc>
                  <a:txBody>
                    <a:bodyPr/>
                    <a:lstStyle/>
                    <a:p>
                      <a:pPr marL="7938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229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Bugs-General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technology bugs that are broad, general, or unspecified, not referring to specific instances of bugs related to other technology aspects.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Documentation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of documentation about or related to the technology, including developer-level documentation (for developer use, e.g., infrastructure and data documentation) and/or user-level documentation (for user use, e.g., how to install and use a platform).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3289684066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05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3A21F-A91F-34EC-C6A8-1E9D1496B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ED5EA9-8AEE-A41D-49C6-9E5C71376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73258"/>
              </p:ext>
            </p:extLst>
          </p:nvPr>
        </p:nvGraphicFramePr>
        <p:xfrm>
          <a:off x="139771" y="999055"/>
          <a:ext cx="8864459" cy="485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851">
                  <a:extLst>
                    <a:ext uri="{9D8B030D-6E8A-4147-A177-3AD203B41FA5}">
                      <a16:colId xmlns:a16="http://schemas.microsoft.com/office/drawing/2014/main" val="950503187"/>
                    </a:ext>
                  </a:extLst>
                </a:gridCol>
                <a:gridCol w="531330">
                  <a:extLst>
                    <a:ext uri="{9D8B030D-6E8A-4147-A177-3AD203B41FA5}">
                      <a16:colId xmlns:a16="http://schemas.microsoft.com/office/drawing/2014/main" val="2068412086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1789227401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1532130206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270447124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2455400788"/>
                    </a:ext>
                  </a:extLst>
                </a:gridCol>
                <a:gridCol w="1484456">
                  <a:extLst>
                    <a:ext uri="{9D8B030D-6E8A-4147-A177-3AD203B41FA5}">
                      <a16:colId xmlns:a16="http://schemas.microsoft.com/office/drawing/2014/main" val="3379143456"/>
                    </a:ext>
                  </a:extLst>
                </a:gridCol>
              </a:tblGrid>
              <a:tr h="511508">
                <a:tc gridSpan="7">
                  <a:txBody>
                    <a:bodyPr/>
                    <a:lstStyle/>
                    <a:p>
                      <a:r>
                        <a:rPr lang="en-US" sz="900" u="sng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Dimension: Technology</a:t>
                      </a:r>
                    </a:p>
                    <a:p>
                      <a:r>
                        <a:rPr lang="en-US" sz="900" b="0" i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pertaining to the technology or its components that describe key elements—such as how they are developed, structured, or how they enable the technology's operations.</a:t>
                      </a:r>
                    </a:p>
                  </a:txBody>
                  <a:tcPr marL="100026" marR="100026" marT="50014" marB="50014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30499" marR="130499" marT="65250" marB="65250"/>
                </a:tc>
                <a:tc hMerge="1">
                  <a:txBody>
                    <a:bodyPr/>
                    <a:lstStyle/>
                    <a:p>
                      <a:endParaRPr lang="en-US" sz="1400" b="0" i="1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/>
                </a:tc>
                <a:extLst>
                  <a:ext uri="{0D108BD9-81ED-4DB2-BD59-A6C34878D82A}">
                    <a16:rowId xmlns:a16="http://schemas.microsoft.com/office/drawing/2014/main" val="1812337831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9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Interfacing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interface designs that enables interaction with the technology's features or functions, along with interaction qualities including usability qualities.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917299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indent="0" algn="ctr">
                        <a:tabLst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Modality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Usability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72567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900" b="1" i="0" u="none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  <a:endParaRPr lang="en-US" sz="900" i="1" u="none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i="0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Data-Process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processes related to collection, storing, sharing, and securing data.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140620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indent="0" algn="ctr">
                        <a:tabLst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Collection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Storage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Sharing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750128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Data-Quality</a:t>
                      </a:r>
                    </a:p>
                    <a:p>
                      <a:r>
                        <a:rPr lang="en-US" sz="90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data qualities that assist in evaluating its usefulness and reliability.</a:t>
                      </a:r>
                    </a:p>
                  </a:txBody>
                  <a:tcPr marL="100026" marR="100026" marT="50014" marB="50014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940046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Comprehensiveness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Accuracy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Consistency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694365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Resources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the computational and/or natural resources that are associated with the development or use of the technology.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666771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Hardware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Software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Natural-Resources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487524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Security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technical measures for protecting the technology from unauthorized access or manipulation.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926810"/>
                  </a:ext>
                </a:extLst>
              </a:tr>
              <a:tr h="242272">
                <a:tc gridSpan="2">
                  <a:txBody>
                    <a:bodyPr/>
                    <a:lstStyle/>
                    <a:p>
                      <a:pPr marL="7938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Level-2*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200" b="1" i="1" u="none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i="1" u="none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Unspecified</a:t>
                      </a: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00026" marR="100026" marT="50014" marB="50014" anchor="ctr"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252297"/>
                  </a:ext>
                </a:extLst>
              </a:tr>
              <a:tr h="374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Bugs-General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about technology bugs that are broad, general, or unspecified, not referring to specific instances of bugs related to other technology aspects.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1835201323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Level-1*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sng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Documentation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Descriptions of documentation about or related to the technology, including developer-level documentation (for developer use, e.g., infrastructure and data documentation) and/or user-level documentation (for user use, e.g., how to install and use a platform).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u="sng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/>
                </a:tc>
                <a:extLst>
                  <a:ext uri="{0D108BD9-81ED-4DB2-BD59-A6C34878D82A}">
                    <a16:rowId xmlns:a16="http://schemas.microsoft.com/office/drawing/2014/main" val="3289684066"/>
                  </a:ext>
                </a:extLst>
              </a:tr>
              <a:tr h="242272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Note: Levels marked with an asterisk * are used to tag data. Definitions and examples for Level-2 categories are provided in the wiki page. </a:t>
                      </a:r>
                    </a:p>
                  </a:txBody>
                  <a:tcPr marL="100026" marR="100026" marT="50014" marB="50014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133368" marR="133368" marT="66685" marB="66685"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A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6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9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1298</Words>
  <Application>Microsoft Macintosh PowerPoint</Application>
  <PresentationFormat>On-screen Show (4:3)</PresentationFormat>
  <Paragraphs>248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Previous Versions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Castro-Norwood</dc:creator>
  <cp:lastModifiedBy>Francisco Castro-Norwood</cp:lastModifiedBy>
  <cp:revision>9</cp:revision>
  <dcterms:created xsi:type="dcterms:W3CDTF">2025-06-04T12:57:19Z</dcterms:created>
  <dcterms:modified xsi:type="dcterms:W3CDTF">2025-06-04T19:46:10Z</dcterms:modified>
</cp:coreProperties>
</file>