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9" r:id="rId6"/>
    <p:sldId id="270" r:id="rId7"/>
    <p:sldId id="267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5" r:id="rId22"/>
    <p:sldId id="284" r:id="rId23"/>
    <p:sldId id="286" r:id="rId24"/>
    <p:sldId id="287" r:id="rId25"/>
    <p:sldId id="288" r:id="rId26"/>
    <p:sldId id="258" r:id="rId27"/>
    <p:sldId id="260" r:id="rId28"/>
    <p:sldId id="259" r:id="rId29"/>
    <p:sldId id="26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64" d="100"/>
          <a:sy n="64" d="100"/>
        </p:scale>
        <p:origin x="6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1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4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19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06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820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5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8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5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3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9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3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1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9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8445-3EF6-43C6-9C4D-63622220258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2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E8445-3EF6-43C6-9C4D-636222202582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F851C0-1827-4B57-A9EA-2AE1DC169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6375-9694-4321-9386-6D796DA36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90090" y="1311965"/>
            <a:ext cx="11423741" cy="2738868"/>
          </a:xfrm>
        </p:spPr>
        <p:txBody>
          <a:bodyPr/>
          <a:lstStyle/>
          <a:p>
            <a:pPr algn="ctr"/>
            <a:r>
              <a:rPr lang="en-US" dirty="0"/>
              <a:t>Minimum Graph Coloring </a:t>
            </a:r>
            <a:br>
              <a:rPr lang="en-US" dirty="0"/>
            </a:br>
            <a:r>
              <a:rPr lang="en-US" dirty="0"/>
              <a:t>Approximation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ACC9C-9FFC-4FF0-9E68-2F6946788D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93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591179"/>
              </p:ext>
            </p:extLst>
          </p:nvPr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/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pic>
        <p:nvPicPr>
          <p:cNvPr id="15" name="Picture 14" descr="A picture containing watch&#10;&#10;Description automatically generated">
            <a:extLst>
              <a:ext uri="{FF2B5EF4-FFF2-40B4-BE49-F238E27FC236}">
                <a16:creationId xmlns:a16="http://schemas.microsoft.com/office/drawing/2014/main" id="{6D981E7A-E7B4-441F-B7A4-524ADDF49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0" y="1546551"/>
            <a:ext cx="4710015" cy="47100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>
            <a:off x="4581708" y="3016079"/>
            <a:ext cx="0" cy="339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6AD8E9-C5C6-4B36-B7A1-26EE815A746E}"/>
              </a:ext>
            </a:extLst>
          </p:cNvPr>
          <p:cNvSpPr/>
          <p:nvPr/>
        </p:nvSpPr>
        <p:spPr>
          <a:xfrm>
            <a:off x="1526556" y="4139426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92A032-D7D5-435E-891D-0A1E1995A758}"/>
              </a:ext>
            </a:extLst>
          </p:cNvPr>
          <p:cNvSpPr/>
          <p:nvPr/>
        </p:nvSpPr>
        <p:spPr>
          <a:xfrm>
            <a:off x="2981876" y="5142426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8D1157-2352-4639-BD2B-1EBC5C42D632}"/>
              </a:ext>
            </a:extLst>
          </p:cNvPr>
          <p:cNvSpPr/>
          <p:nvPr/>
        </p:nvSpPr>
        <p:spPr>
          <a:xfrm>
            <a:off x="2996529" y="3351733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F3A357-B780-4BFF-8DB5-ECDEE76B5B57}"/>
              </a:ext>
            </a:extLst>
          </p:cNvPr>
          <p:cNvCxnSpPr>
            <a:cxnSpLocks/>
          </p:cNvCxnSpPr>
          <p:nvPr/>
        </p:nvCxnSpPr>
        <p:spPr>
          <a:xfrm flipV="1">
            <a:off x="7296554" y="3666311"/>
            <a:ext cx="0" cy="405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BCAD8CE-0150-43EE-BF46-CDFBF0FB0B89}"/>
              </a:ext>
            </a:extLst>
          </p:cNvPr>
          <p:cNvSpPr/>
          <p:nvPr/>
        </p:nvSpPr>
        <p:spPr>
          <a:xfrm>
            <a:off x="8735832" y="1773989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0F208C-43EE-4AEE-968B-0E5447EAB9FB}"/>
              </a:ext>
            </a:extLst>
          </p:cNvPr>
          <p:cNvSpPr/>
          <p:nvPr/>
        </p:nvSpPr>
        <p:spPr>
          <a:xfrm>
            <a:off x="8743426" y="2828400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2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843399"/>
              </p:ext>
            </p:extLst>
          </p:nvPr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7800011"/>
              </p:ext>
            </p:extLst>
          </p:nvPr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pic>
        <p:nvPicPr>
          <p:cNvPr id="15" name="Picture 14" descr="A picture containing watch&#10;&#10;Description automatically generated">
            <a:extLst>
              <a:ext uri="{FF2B5EF4-FFF2-40B4-BE49-F238E27FC236}">
                <a16:creationId xmlns:a16="http://schemas.microsoft.com/office/drawing/2014/main" id="{6D981E7A-E7B4-441F-B7A4-524ADDF49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0" y="1546551"/>
            <a:ext cx="4710015" cy="47100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>
            <a:off x="4581708" y="3016079"/>
            <a:ext cx="0" cy="339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6AD8E9-C5C6-4B36-B7A1-26EE815A746E}"/>
              </a:ext>
            </a:extLst>
          </p:cNvPr>
          <p:cNvSpPr/>
          <p:nvPr/>
        </p:nvSpPr>
        <p:spPr>
          <a:xfrm>
            <a:off x="1526556" y="4139426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92A032-D7D5-435E-891D-0A1E1995A758}"/>
              </a:ext>
            </a:extLst>
          </p:cNvPr>
          <p:cNvSpPr/>
          <p:nvPr/>
        </p:nvSpPr>
        <p:spPr>
          <a:xfrm>
            <a:off x="2981876" y="5142426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8D1157-2352-4639-BD2B-1EBC5C42D632}"/>
              </a:ext>
            </a:extLst>
          </p:cNvPr>
          <p:cNvSpPr/>
          <p:nvPr/>
        </p:nvSpPr>
        <p:spPr>
          <a:xfrm>
            <a:off x="2996529" y="3351733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46CAE3-F055-4118-B77F-300764829499}"/>
              </a:ext>
            </a:extLst>
          </p:cNvPr>
          <p:cNvCxnSpPr>
            <a:cxnSpLocks/>
          </p:cNvCxnSpPr>
          <p:nvPr/>
        </p:nvCxnSpPr>
        <p:spPr>
          <a:xfrm flipV="1">
            <a:off x="7682870" y="3666311"/>
            <a:ext cx="0" cy="405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A6FC335-90C2-45EF-8F94-DC04CF79D4B7}"/>
              </a:ext>
            </a:extLst>
          </p:cNvPr>
          <p:cNvSpPr/>
          <p:nvPr/>
        </p:nvSpPr>
        <p:spPr>
          <a:xfrm>
            <a:off x="8735832" y="1773989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8B45C3-29E3-46FF-8C53-04580B06B202}"/>
              </a:ext>
            </a:extLst>
          </p:cNvPr>
          <p:cNvSpPr/>
          <p:nvPr/>
        </p:nvSpPr>
        <p:spPr>
          <a:xfrm>
            <a:off x="8743426" y="2828400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0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/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756384"/>
              </p:ext>
            </p:extLst>
          </p:nvPr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pic>
        <p:nvPicPr>
          <p:cNvPr id="15" name="Picture 14" descr="A picture containing watch&#10;&#10;Description automatically generated">
            <a:extLst>
              <a:ext uri="{FF2B5EF4-FFF2-40B4-BE49-F238E27FC236}">
                <a16:creationId xmlns:a16="http://schemas.microsoft.com/office/drawing/2014/main" id="{6D981E7A-E7B4-441F-B7A4-524ADDF49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0" y="1546551"/>
            <a:ext cx="4710015" cy="47100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>
            <a:off x="4581708" y="3016079"/>
            <a:ext cx="0" cy="339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6AD8E9-C5C6-4B36-B7A1-26EE815A746E}"/>
              </a:ext>
            </a:extLst>
          </p:cNvPr>
          <p:cNvSpPr/>
          <p:nvPr/>
        </p:nvSpPr>
        <p:spPr>
          <a:xfrm>
            <a:off x="1526556" y="4139426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92A032-D7D5-435E-891D-0A1E1995A758}"/>
              </a:ext>
            </a:extLst>
          </p:cNvPr>
          <p:cNvSpPr/>
          <p:nvPr/>
        </p:nvSpPr>
        <p:spPr>
          <a:xfrm>
            <a:off x="2981876" y="5142426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8D1157-2352-4639-BD2B-1EBC5C42D632}"/>
              </a:ext>
            </a:extLst>
          </p:cNvPr>
          <p:cNvSpPr/>
          <p:nvPr/>
        </p:nvSpPr>
        <p:spPr>
          <a:xfrm>
            <a:off x="2996529" y="3351733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72A1563-7CF9-4C56-9A8B-717F843130E2}"/>
              </a:ext>
            </a:extLst>
          </p:cNvPr>
          <p:cNvSpPr/>
          <p:nvPr/>
        </p:nvSpPr>
        <p:spPr>
          <a:xfrm>
            <a:off x="4481067" y="4125902"/>
            <a:ext cx="158750" cy="16616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6A1B8D-1B7A-4004-8B47-EFBFD97E8E9F}"/>
              </a:ext>
            </a:extLst>
          </p:cNvPr>
          <p:cNvSpPr/>
          <p:nvPr/>
        </p:nvSpPr>
        <p:spPr>
          <a:xfrm>
            <a:off x="8735832" y="1773989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382A1A-F6EC-43D7-B775-C233FA944A85}"/>
              </a:ext>
            </a:extLst>
          </p:cNvPr>
          <p:cNvSpPr/>
          <p:nvPr/>
        </p:nvSpPr>
        <p:spPr>
          <a:xfrm>
            <a:off x="8743426" y="2828400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0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with a “Bad” ordering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144071"/>
              </p:ext>
            </p:extLst>
          </p:nvPr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676677"/>
              </p:ext>
            </p:extLst>
          </p:nvPr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 flipH="1">
            <a:off x="5897568" y="585377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32760B-85E1-413D-A633-EBA7907C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5" y="1467151"/>
            <a:ext cx="5264643" cy="526464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20E900-A105-425C-93B9-B035787F498C}"/>
              </a:ext>
            </a:extLst>
          </p:cNvPr>
          <p:cNvCxnSpPr>
            <a:cxnSpLocks/>
          </p:cNvCxnSpPr>
          <p:nvPr/>
        </p:nvCxnSpPr>
        <p:spPr>
          <a:xfrm flipH="1">
            <a:off x="4880387" y="5687195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78FE048-9B4C-410C-8919-F98EA8C5B14C}"/>
              </a:ext>
            </a:extLst>
          </p:cNvPr>
          <p:cNvSpPr/>
          <p:nvPr/>
        </p:nvSpPr>
        <p:spPr>
          <a:xfrm>
            <a:off x="2912333" y="608223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8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with a “Bad” ordering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/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0119985"/>
              </p:ext>
            </p:extLst>
          </p:nvPr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 flipH="1">
            <a:off x="5897568" y="585377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32760B-85E1-413D-A633-EBA7907C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5" y="1467151"/>
            <a:ext cx="5264643" cy="526464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20E900-A105-425C-93B9-B035787F498C}"/>
              </a:ext>
            </a:extLst>
          </p:cNvPr>
          <p:cNvCxnSpPr>
            <a:cxnSpLocks/>
          </p:cNvCxnSpPr>
          <p:nvPr/>
        </p:nvCxnSpPr>
        <p:spPr>
          <a:xfrm flipH="1">
            <a:off x="4880387" y="5687195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78FE048-9B4C-410C-8919-F98EA8C5B14C}"/>
              </a:ext>
            </a:extLst>
          </p:cNvPr>
          <p:cNvSpPr/>
          <p:nvPr/>
        </p:nvSpPr>
        <p:spPr>
          <a:xfrm>
            <a:off x="2912333" y="608223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4DB3CD-65F1-4A09-9627-88951202FC41}"/>
              </a:ext>
            </a:extLst>
          </p:cNvPr>
          <p:cNvSpPr/>
          <p:nvPr/>
        </p:nvSpPr>
        <p:spPr>
          <a:xfrm>
            <a:off x="4319375" y="605231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0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with a “Bad” ordering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/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/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 flipH="1">
            <a:off x="5897568" y="585377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32760B-85E1-413D-A633-EBA7907C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5" y="1467151"/>
            <a:ext cx="5264643" cy="526464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20E900-A105-425C-93B9-B035787F498C}"/>
              </a:ext>
            </a:extLst>
          </p:cNvPr>
          <p:cNvCxnSpPr>
            <a:cxnSpLocks/>
          </p:cNvCxnSpPr>
          <p:nvPr/>
        </p:nvCxnSpPr>
        <p:spPr>
          <a:xfrm flipH="1">
            <a:off x="4859122" y="409231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78FE048-9B4C-410C-8919-F98EA8C5B14C}"/>
              </a:ext>
            </a:extLst>
          </p:cNvPr>
          <p:cNvSpPr/>
          <p:nvPr/>
        </p:nvSpPr>
        <p:spPr>
          <a:xfrm>
            <a:off x="2912333" y="608223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4DB3CD-65F1-4A09-9627-88951202FC41}"/>
              </a:ext>
            </a:extLst>
          </p:cNvPr>
          <p:cNvSpPr/>
          <p:nvPr/>
        </p:nvSpPr>
        <p:spPr>
          <a:xfrm>
            <a:off x="4319375" y="605231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8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with a “Bad” ordering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569824"/>
              </p:ext>
            </p:extLst>
          </p:nvPr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/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 flipH="1">
            <a:off x="5897568" y="585377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32760B-85E1-413D-A633-EBA7907C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5" y="1467151"/>
            <a:ext cx="5264643" cy="526464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20E900-A105-425C-93B9-B035787F498C}"/>
              </a:ext>
            </a:extLst>
          </p:cNvPr>
          <p:cNvCxnSpPr>
            <a:cxnSpLocks/>
          </p:cNvCxnSpPr>
          <p:nvPr/>
        </p:nvCxnSpPr>
        <p:spPr>
          <a:xfrm flipH="1">
            <a:off x="4859122" y="409231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78FE048-9B4C-410C-8919-F98EA8C5B14C}"/>
              </a:ext>
            </a:extLst>
          </p:cNvPr>
          <p:cNvSpPr/>
          <p:nvPr/>
        </p:nvSpPr>
        <p:spPr>
          <a:xfrm>
            <a:off x="2912333" y="608223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4DB3CD-65F1-4A09-9627-88951202FC41}"/>
              </a:ext>
            </a:extLst>
          </p:cNvPr>
          <p:cNvSpPr/>
          <p:nvPr/>
        </p:nvSpPr>
        <p:spPr>
          <a:xfrm>
            <a:off x="4319375" y="605231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94107A-F6D8-48FA-8966-410F5E833163}"/>
              </a:ext>
            </a:extLst>
          </p:cNvPr>
          <p:cNvCxnSpPr>
            <a:cxnSpLocks/>
          </p:cNvCxnSpPr>
          <p:nvPr/>
        </p:nvCxnSpPr>
        <p:spPr>
          <a:xfrm flipV="1">
            <a:off x="7308154" y="3670552"/>
            <a:ext cx="0" cy="316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52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with a “Bad” ordering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/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323923"/>
              </p:ext>
            </p:extLst>
          </p:nvPr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 flipH="1">
            <a:off x="5897568" y="585377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32760B-85E1-413D-A633-EBA7907C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5" y="1467151"/>
            <a:ext cx="5264643" cy="526464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20E900-A105-425C-93B9-B035787F498C}"/>
              </a:ext>
            </a:extLst>
          </p:cNvPr>
          <p:cNvCxnSpPr>
            <a:cxnSpLocks/>
          </p:cNvCxnSpPr>
          <p:nvPr/>
        </p:nvCxnSpPr>
        <p:spPr>
          <a:xfrm flipH="1">
            <a:off x="4859122" y="409231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78FE048-9B4C-410C-8919-F98EA8C5B14C}"/>
              </a:ext>
            </a:extLst>
          </p:cNvPr>
          <p:cNvSpPr/>
          <p:nvPr/>
        </p:nvSpPr>
        <p:spPr>
          <a:xfrm>
            <a:off x="2912333" y="608223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4DB3CD-65F1-4A09-9627-88951202FC41}"/>
              </a:ext>
            </a:extLst>
          </p:cNvPr>
          <p:cNvSpPr/>
          <p:nvPr/>
        </p:nvSpPr>
        <p:spPr>
          <a:xfrm>
            <a:off x="4319375" y="605231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2F6749-584E-4BEC-BA4D-B7CCFE641EAE}"/>
              </a:ext>
            </a:extLst>
          </p:cNvPr>
          <p:cNvSpPr/>
          <p:nvPr/>
        </p:nvSpPr>
        <p:spPr>
          <a:xfrm>
            <a:off x="4700372" y="4248012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6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with a “Bad” ordering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535541"/>
              </p:ext>
            </p:extLst>
          </p:nvPr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/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 flipH="1">
            <a:off x="5897568" y="585377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32760B-85E1-413D-A633-EBA7907C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5" y="1467151"/>
            <a:ext cx="5264643" cy="526464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20E900-A105-425C-93B9-B035787F498C}"/>
              </a:ext>
            </a:extLst>
          </p:cNvPr>
          <p:cNvCxnSpPr>
            <a:cxnSpLocks/>
          </p:cNvCxnSpPr>
          <p:nvPr/>
        </p:nvCxnSpPr>
        <p:spPr>
          <a:xfrm flipV="1">
            <a:off x="1973178" y="4081677"/>
            <a:ext cx="504251" cy="17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78FE048-9B4C-410C-8919-F98EA8C5B14C}"/>
              </a:ext>
            </a:extLst>
          </p:cNvPr>
          <p:cNvSpPr/>
          <p:nvPr/>
        </p:nvSpPr>
        <p:spPr>
          <a:xfrm>
            <a:off x="2912333" y="608223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4DB3CD-65F1-4A09-9627-88951202FC41}"/>
              </a:ext>
            </a:extLst>
          </p:cNvPr>
          <p:cNvSpPr/>
          <p:nvPr/>
        </p:nvSpPr>
        <p:spPr>
          <a:xfrm>
            <a:off x="4319375" y="605231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2F6749-584E-4BEC-BA4D-B7CCFE641EAE}"/>
              </a:ext>
            </a:extLst>
          </p:cNvPr>
          <p:cNvSpPr/>
          <p:nvPr/>
        </p:nvSpPr>
        <p:spPr>
          <a:xfrm>
            <a:off x="4700372" y="4248012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07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with a “Bad” ordering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718884"/>
              </p:ext>
            </p:extLst>
          </p:nvPr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/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 flipH="1">
            <a:off x="5897568" y="585377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32760B-85E1-413D-A633-EBA7907C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5" y="1467151"/>
            <a:ext cx="5264643" cy="526464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20E900-A105-425C-93B9-B035787F498C}"/>
              </a:ext>
            </a:extLst>
          </p:cNvPr>
          <p:cNvCxnSpPr>
            <a:cxnSpLocks/>
          </p:cNvCxnSpPr>
          <p:nvPr/>
        </p:nvCxnSpPr>
        <p:spPr>
          <a:xfrm flipV="1">
            <a:off x="1973178" y="4081677"/>
            <a:ext cx="504251" cy="17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78FE048-9B4C-410C-8919-F98EA8C5B14C}"/>
              </a:ext>
            </a:extLst>
          </p:cNvPr>
          <p:cNvSpPr/>
          <p:nvPr/>
        </p:nvSpPr>
        <p:spPr>
          <a:xfrm>
            <a:off x="2912333" y="608223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4DB3CD-65F1-4A09-9627-88951202FC41}"/>
              </a:ext>
            </a:extLst>
          </p:cNvPr>
          <p:cNvSpPr/>
          <p:nvPr/>
        </p:nvSpPr>
        <p:spPr>
          <a:xfrm>
            <a:off x="4319375" y="605231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2F6749-584E-4BEC-BA4D-B7CCFE641EAE}"/>
              </a:ext>
            </a:extLst>
          </p:cNvPr>
          <p:cNvSpPr/>
          <p:nvPr/>
        </p:nvSpPr>
        <p:spPr>
          <a:xfrm>
            <a:off x="4700372" y="4248012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1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93C6-6FB8-468D-A51A-0D2E470C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  <a:effectLst/>
              </a:rPr>
              <a:t>seudocode For Our Approximation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5F3F5-EFD9-43FC-9044-081A3D7604E1}"/>
              </a:ext>
            </a:extLst>
          </p:cNvPr>
          <p:cNvSpPr txBox="1"/>
          <p:nvPr/>
        </p:nvSpPr>
        <p:spPr>
          <a:xfrm>
            <a:off x="940437" y="1234335"/>
            <a:ext cx="9257111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Approx_min_colors</a:t>
            </a:r>
            <a:r>
              <a:rPr lang="en-US" sz="1600" dirty="0"/>
              <a:t>(G, V):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// G is the graph, V is # of vertices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result[V]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// stores coloring of each node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</a:t>
            </a:r>
            <a:r>
              <a:rPr lang="en-US" sz="1600" dirty="0" err="1"/>
              <a:t>available_colors</a:t>
            </a:r>
            <a:r>
              <a:rPr lang="en-US" sz="1600" dirty="0"/>
              <a:t>[V]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// tracks which colors are available for each iteration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result[0] =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for each vertex u in G: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	for each vertex v adjacent to u: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		set coloring of v to unavailable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	color =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	while color &lt; V: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		if color is available: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			break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		color +=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	result[u] = color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	for C in </a:t>
            </a:r>
            <a:r>
              <a:rPr lang="en-US" sz="1600" dirty="0" err="1"/>
              <a:t>available_colors</a:t>
            </a:r>
            <a:r>
              <a:rPr lang="en-US" sz="16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		set C as Available</a:t>
            </a:r>
          </a:p>
          <a:p>
            <a:pPr marL="0" indent="0">
              <a:buNone/>
            </a:pPr>
            <a:r>
              <a:rPr lang="en-US" sz="1600" dirty="0"/>
              <a:t>			</a:t>
            </a:r>
          </a:p>
          <a:p>
            <a:pPr marL="0" indent="0">
              <a:buNone/>
            </a:pPr>
            <a:r>
              <a:rPr lang="en-US" sz="1600" dirty="0"/>
              <a:t>		</a:t>
            </a:r>
          </a:p>
          <a:p>
            <a:pPr marL="0" indent="0">
              <a:buNone/>
            </a:pPr>
            <a:r>
              <a:rPr lang="en-US" sz="1600" dirty="0"/>
              <a:t>		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2301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with a “Bad” ordering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/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832165"/>
              </p:ext>
            </p:extLst>
          </p:nvPr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 flipH="1">
            <a:off x="5897568" y="585377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32760B-85E1-413D-A633-EBA7907C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5" y="1467151"/>
            <a:ext cx="5264643" cy="526464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20E900-A105-425C-93B9-B035787F498C}"/>
              </a:ext>
            </a:extLst>
          </p:cNvPr>
          <p:cNvCxnSpPr>
            <a:cxnSpLocks/>
          </p:cNvCxnSpPr>
          <p:nvPr/>
        </p:nvCxnSpPr>
        <p:spPr>
          <a:xfrm flipV="1">
            <a:off x="1973178" y="4081677"/>
            <a:ext cx="504251" cy="17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78FE048-9B4C-410C-8919-F98EA8C5B14C}"/>
              </a:ext>
            </a:extLst>
          </p:cNvPr>
          <p:cNvSpPr/>
          <p:nvPr/>
        </p:nvSpPr>
        <p:spPr>
          <a:xfrm>
            <a:off x="2912333" y="608223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4DB3CD-65F1-4A09-9627-88951202FC41}"/>
              </a:ext>
            </a:extLst>
          </p:cNvPr>
          <p:cNvSpPr/>
          <p:nvPr/>
        </p:nvSpPr>
        <p:spPr>
          <a:xfrm>
            <a:off x="4319375" y="605231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2F6749-584E-4BEC-BA4D-B7CCFE641EAE}"/>
              </a:ext>
            </a:extLst>
          </p:cNvPr>
          <p:cNvSpPr/>
          <p:nvPr/>
        </p:nvSpPr>
        <p:spPr>
          <a:xfrm>
            <a:off x="4700372" y="4248012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DDAE4E-FA8F-468B-A366-2234D54167D4}"/>
              </a:ext>
            </a:extLst>
          </p:cNvPr>
          <p:cNvSpPr/>
          <p:nvPr/>
        </p:nvSpPr>
        <p:spPr>
          <a:xfrm>
            <a:off x="2477429" y="4248011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15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with a “Bad” ordering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331425"/>
              </p:ext>
            </p:extLst>
          </p:nvPr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/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 flipH="1">
            <a:off x="5897568" y="585377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32760B-85E1-413D-A633-EBA7907C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5" y="1467151"/>
            <a:ext cx="5264643" cy="526464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B78FE048-9B4C-410C-8919-F98EA8C5B14C}"/>
              </a:ext>
            </a:extLst>
          </p:cNvPr>
          <p:cNvSpPr/>
          <p:nvPr/>
        </p:nvSpPr>
        <p:spPr>
          <a:xfrm>
            <a:off x="2912333" y="608223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4DB3CD-65F1-4A09-9627-88951202FC41}"/>
              </a:ext>
            </a:extLst>
          </p:cNvPr>
          <p:cNvSpPr/>
          <p:nvPr/>
        </p:nvSpPr>
        <p:spPr>
          <a:xfrm>
            <a:off x="4319375" y="605231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2F6749-584E-4BEC-BA4D-B7CCFE641EAE}"/>
              </a:ext>
            </a:extLst>
          </p:cNvPr>
          <p:cNvSpPr/>
          <p:nvPr/>
        </p:nvSpPr>
        <p:spPr>
          <a:xfrm>
            <a:off x="4700372" y="4248012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DDAE4E-FA8F-468B-A366-2234D54167D4}"/>
              </a:ext>
            </a:extLst>
          </p:cNvPr>
          <p:cNvSpPr/>
          <p:nvPr/>
        </p:nvSpPr>
        <p:spPr>
          <a:xfrm>
            <a:off x="2477429" y="4248011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58F980-28A9-4E20-BCAE-F4CE557030D8}"/>
              </a:ext>
            </a:extLst>
          </p:cNvPr>
          <p:cNvCxnSpPr>
            <a:cxnSpLocks/>
          </p:cNvCxnSpPr>
          <p:nvPr/>
        </p:nvCxnSpPr>
        <p:spPr>
          <a:xfrm>
            <a:off x="2083981" y="2472764"/>
            <a:ext cx="472823" cy="9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179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with a “Bad” ordering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954784"/>
              </p:ext>
            </p:extLst>
          </p:nvPr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/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 flipH="1">
            <a:off x="5897568" y="585377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32760B-85E1-413D-A633-EBA7907C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5" y="1467151"/>
            <a:ext cx="5264643" cy="526464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20E900-A105-425C-93B9-B035787F498C}"/>
              </a:ext>
            </a:extLst>
          </p:cNvPr>
          <p:cNvCxnSpPr>
            <a:cxnSpLocks/>
          </p:cNvCxnSpPr>
          <p:nvPr/>
        </p:nvCxnSpPr>
        <p:spPr>
          <a:xfrm>
            <a:off x="2083981" y="2472764"/>
            <a:ext cx="472823" cy="9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78FE048-9B4C-410C-8919-F98EA8C5B14C}"/>
              </a:ext>
            </a:extLst>
          </p:cNvPr>
          <p:cNvSpPr/>
          <p:nvPr/>
        </p:nvSpPr>
        <p:spPr>
          <a:xfrm>
            <a:off x="2912333" y="608223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4DB3CD-65F1-4A09-9627-88951202FC41}"/>
              </a:ext>
            </a:extLst>
          </p:cNvPr>
          <p:cNvSpPr/>
          <p:nvPr/>
        </p:nvSpPr>
        <p:spPr>
          <a:xfrm>
            <a:off x="4319375" y="605231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2F6749-584E-4BEC-BA4D-B7CCFE641EAE}"/>
              </a:ext>
            </a:extLst>
          </p:cNvPr>
          <p:cNvSpPr/>
          <p:nvPr/>
        </p:nvSpPr>
        <p:spPr>
          <a:xfrm>
            <a:off x="4700372" y="4248012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DDAE4E-FA8F-468B-A366-2234D54167D4}"/>
              </a:ext>
            </a:extLst>
          </p:cNvPr>
          <p:cNvSpPr/>
          <p:nvPr/>
        </p:nvSpPr>
        <p:spPr>
          <a:xfrm>
            <a:off x="2488062" y="4248011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97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with a “Bad” ordering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/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16986"/>
              </p:ext>
            </p:extLst>
          </p:nvPr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 flipH="1">
            <a:off x="5897568" y="585377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32760B-85E1-413D-A633-EBA7907C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5" y="1467151"/>
            <a:ext cx="5264643" cy="526464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20E900-A105-425C-93B9-B035787F498C}"/>
              </a:ext>
            </a:extLst>
          </p:cNvPr>
          <p:cNvCxnSpPr>
            <a:cxnSpLocks/>
          </p:cNvCxnSpPr>
          <p:nvPr/>
        </p:nvCxnSpPr>
        <p:spPr>
          <a:xfrm>
            <a:off x="2083981" y="2472764"/>
            <a:ext cx="472823" cy="9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78FE048-9B4C-410C-8919-F98EA8C5B14C}"/>
              </a:ext>
            </a:extLst>
          </p:cNvPr>
          <p:cNvSpPr/>
          <p:nvPr/>
        </p:nvSpPr>
        <p:spPr>
          <a:xfrm>
            <a:off x="2912333" y="608223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4DB3CD-65F1-4A09-9627-88951202FC41}"/>
              </a:ext>
            </a:extLst>
          </p:cNvPr>
          <p:cNvSpPr/>
          <p:nvPr/>
        </p:nvSpPr>
        <p:spPr>
          <a:xfrm>
            <a:off x="4319375" y="605231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2F6749-584E-4BEC-BA4D-B7CCFE641EAE}"/>
              </a:ext>
            </a:extLst>
          </p:cNvPr>
          <p:cNvSpPr/>
          <p:nvPr/>
        </p:nvSpPr>
        <p:spPr>
          <a:xfrm>
            <a:off x="4700372" y="4248012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DDAE4E-FA8F-468B-A366-2234D54167D4}"/>
              </a:ext>
            </a:extLst>
          </p:cNvPr>
          <p:cNvSpPr/>
          <p:nvPr/>
        </p:nvSpPr>
        <p:spPr>
          <a:xfrm>
            <a:off x="2488062" y="4248011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E0DB8B-2E62-4D9F-A54E-EAE88D1793C7}"/>
              </a:ext>
            </a:extLst>
          </p:cNvPr>
          <p:cNvSpPr/>
          <p:nvPr/>
        </p:nvSpPr>
        <p:spPr>
          <a:xfrm>
            <a:off x="2567437" y="2816268"/>
            <a:ext cx="158750" cy="1661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28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with a “Bad” ordering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1731731"/>
              </p:ext>
            </p:extLst>
          </p:nvPr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3391183"/>
              </p:ext>
            </p:extLst>
          </p:nvPr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 flipH="1">
            <a:off x="5897568" y="585377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32760B-85E1-413D-A633-EBA7907C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55" y="1467151"/>
            <a:ext cx="5264643" cy="526464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20E900-A105-425C-93B9-B035787F498C}"/>
              </a:ext>
            </a:extLst>
          </p:cNvPr>
          <p:cNvCxnSpPr>
            <a:cxnSpLocks/>
          </p:cNvCxnSpPr>
          <p:nvPr/>
        </p:nvCxnSpPr>
        <p:spPr>
          <a:xfrm flipH="1">
            <a:off x="4859122" y="2478775"/>
            <a:ext cx="380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78FE048-9B4C-410C-8919-F98EA8C5B14C}"/>
              </a:ext>
            </a:extLst>
          </p:cNvPr>
          <p:cNvSpPr/>
          <p:nvPr/>
        </p:nvSpPr>
        <p:spPr>
          <a:xfrm>
            <a:off x="2912333" y="608223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4DB3CD-65F1-4A09-9627-88951202FC41}"/>
              </a:ext>
            </a:extLst>
          </p:cNvPr>
          <p:cNvSpPr/>
          <p:nvPr/>
        </p:nvSpPr>
        <p:spPr>
          <a:xfrm>
            <a:off x="4319375" y="6052311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2F6749-584E-4BEC-BA4D-B7CCFE641EAE}"/>
              </a:ext>
            </a:extLst>
          </p:cNvPr>
          <p:cNvSpPr/>
          <p:nvPr/>
        </p:nvSpPr>
        <p:spPr>
          <a:xfrm>
            <a:off x="4700372" y="4248012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DDAE4E-FA8F-468B-A366-2234D54167D4}"/>
              </a:ext>
            </a:extLst>
          </p:cNvPr>
          <p:cNvSpPr/>
          <p:nvPr/>
        </p:nvSpPr>
        <p:spPr>
          <a:xfrm>
            <a:off x="2488062" y="4248011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E0DB8B-2E62-4D9F-A54E-EAE88D1793C7}"/>
              </a:ext>
            </a:extLst>
          </p:cNvPr>
          <p:cNvSpPr/>
          <p:nvPr/>
        </p:nvSpPr>
        <p:spPr>
          <a:xfrm>
            <a:off x="2567437" y="2816268"/>
            <a:ext cx="158750" cy="1661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66E9D2-9859-4786-A17E-FC9961EE0FB6}"/>
              </a:ext>
            </a:extLst>
          </p:cNvPr>
          <p:cNvSpPr/>
          <p:nvPr/>
        </p:nvSpPr>
        <p:spPr>
          <a:xfrm>
            <a:off x="4693992" y="2759011"/>
            <a:ext cx="158750" cy="1661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37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with a “Bad” ordering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 flipH="1">
            <a:off x="5897568" y="5853771"/>
            <a:ext cx="3968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2B32760B-85E1-413D-A633-EBA7907CA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6" y="1188855"/>
            <a:ext cx="5264643" cy="526464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B78FE048-9B4C-410C-8919-F98EA8C5B14C}"/>
              </a:ext>
            </a:extLst>
          </p:cNvPr>
          <p:cNvSpPr/>
          <p:nvPr/>
        </p:nvSpPr>
        <p:spPr>
          <a:xfrm>
            <a:off x="1987994" y="5803935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4DB3CD-65F1-4A09-9627-88951202FC41}"/>
              </a:ext>
            </a:extLst>
          </p:cNvPr>
          <p:cNvSpPr/>
          <p:nvPr/>
        </p:nvSpPr>
        <p:spPr>
          <a:xfrm>
            <a:off x="3395036" y="5744198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2F6749-584E-4BEC-BA4D-B7CCFE641EAE}"/>
              </a:ext>
            </a:extLst>
          </p:cNvPr>
          <p:cNvSpPr/>
          <p:nvPr/>
        </p:nvSpPr>
        <p:spPr>
          <a:xfrm>
            <a:off x="3776033" y="3969716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DDAE4E-FA8F-468B-A366-2234D54167D4}"/>
              </a:ext>
            </a:extLst>
          </p:cNvPr>
          <p:cNvSpPr/>
          <p:nvPr/>
        </p:nvSpPr>
        <p:spPr>
          <a:xfrm>
            <a:off x="1563723" y="3969715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E0DB8B-2E62-4D9F-A54E-EAE88D1793C7}"/>
              </a:ext>
            </a:extLst>
          </p:cNvPr>
          <p:cNvSpPr/>
          <p:nvPr/>
        </p:nvSpPr>
        <p:spPr>
          <a:xfrm>
            <a:off x="1643098" y="2537972"/>
            <a:ext cx="158750" cy="1661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66E9D2-9859-4786-A17E-FC9961EE0FB6}"/>
              </a:ext>
            </a:extLst>
          </p:cNvPr>
          <p:cNvSpPr/>
          <p:nvPr/>
        </p:nvSpPr>
        <p:spPr>
          <a:xfrm>
            <a:off x="3729897" y="2480715"/>
            <a:ext cx="158750" cy="1661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Shape, circle&#10;&#10;Description automatically generated">
            <a:extLst>
              <a:ext uri="{FF2B5EF4-FFF2-40B4-BE49-F238E27FC236}">
                <a16:creationId xmlns:a16="http://schemas.microsoft.com/office/drawing/2014/main" id="{889C50DE-5B13-47AF-AC3D-517692872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44" y="1221984"/>
            <a:ext cx="5264643" cy="526464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75BD3ADD-BF67-47EB-BA27-9C241CFE5B76}"/>
              </a:ext>
            </a:extLst>
          </p:cNvPr>
          <p:cNvSpPr/>
          <p:nvPr/>
        </p:nvSpPr>
        <p:spPr>
          <a:xfrm>
            <a:off x="5477422" y="5837064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31D8817-DB7A-4F45-8892-12C0B280F480}"/>
              </a:ext>
            </a:extLst>
          </p:cNvPr>
          <p:cNvSpPr/>
          <p:nvPr/>
        </p:nvSpPr>
        <p:spPr>
          <a:xfrm>
            <a:off x="5122587" y="4061963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4B308E-30BA-4140-A224-A418C8D261B6}"/>
              </a:ext>
            </a:extLst>
          </p:cNvPr>
          <p:cNvSpPr/>
          <p:nvPr/>
        </p:nvSpPr>
        <p:spPr>
          <a:xfrm>
            <a:off x="6884464" y="5812618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1320D3-EF1A-4BE9-89E1-FF7F1DCF68DA}"/>
              </a:ext>
            </a:extLst>
          </p:cNvPr>
          <p:cNvSpPr/>
          <p:nvPr/>
        </p:nvSpPr>
        <p:spPr>
          <a:xfrm>
            <a:off x="7254465" y="4015837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EBB175F-0CCB-4BCF-8DBD-627DB17364A1}"/>
              </a:ext>
            </a:extLst>
          </p:cNvPr>
          <p:cNvSpPr/>
          <p:nvPr/>
        </p:nvSpPr>
        <p:spPr>
          <a:xfrm>
            <a:off x="5115707" y="2481132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FF760B5-36B8-4CBC-9EA6-666D29A3C848}"/>
              </a:ext>
            </a:extLst>
          </p:cNvPr>
          <p:cNvSpPr/>
          <p:nvPr/>
        </p:nvSpPr>
        <p:spPr>
          <a:xfrm>
            <a:off x="7244526" y="2431437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06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FF66-FEBC-462D-B4E4-BFB2746A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143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Big O of our Approximation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0890-F9D9-4140-9C26-8B6729B93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24483" cy="3880773"/>
          </a:xfrm>
        </p:spPr>
        <p:txBody>
          <a:bodyPr>
            <a:normAutofit/>
          </a:bodyPr>
          <a:lstStyle/>
          <a:p>
            <a:r>
              <a:rPr lang="en-US" sz="3200" dirty="0"/>
              <a:t>O(V^2 * 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4BC64-79AA-4D8D-BFF9-3D31DBD7E0B8}"/>
              </a:ext>
            </a:extLst>
          </p:cNvPr>
          <p:cNvSpPr txBox="1"/>
          <p:nvPr/>
        </p:nvSpPr>
        <p:spPr>
          <a:xfrm>
            <a:off x="3311570" y="1092076"/>
            <a:ext cx="6102626" cy="5587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Approx_min_colors</a:t>
            </a:r>
            <a:r>
              <a:rPr lang="en-US" sz="1600" dirty="0"/>
              <a:t>(G, V):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result[-1 * V]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</a:t>
            </a:r>
            <a:r>
              <a:rPr lang="en-US" sz="1600" dirty="0" err="1"/>
              <a:t>available_colors</a:t>
            </a:r>
            <a:r>
              <a:rPr lang="en-US" sz="1600" dirty="0"/>
              <a:t>[false * V]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result[0] =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for each node u: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	for each node v adjacent to u: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		set coloring of v to unavailable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	color =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	while color &lt; V: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		if color is available: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			break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		color +=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	result[u] = color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	for C in </a:t>
            </a:r>
            <a:r>
              <a:rPr lang="en-US" sz="1600" dirty="0" err="1"/>
              <a:t>available_colors</a:t>
            </a:r>
            <a:r>
              <a:rPr lang="en-US" sz="16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			set C as Available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D618AB-4DB2-40DC-887A-0FCB6C927B3B}"/>
              </a:ext>
            </a:extLst>
          </p:cNvPr>
          <p:cNvCxnSpPr>
            <a:cxnSpLocks/>
          </p:cNvCxnSpPr>
          <p:nvPr/>
        </p:nvCxnSpPr>
        <p:spPr>
          <a:xfrm flipH="1">
            <a:off x="5478853" y="2414578"/>
            <a:ext cx="1529153" cy="337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21F7F4-4D0E-4291-9204-F6E4EBAAE62E}"/>
              </a:ext>
            </a:extLst>
          </p:cNvPr>
          <p:cNvSpPr txBox="1"/>
          <p:nvPr/>
        </p:nvSpPr>
        <p:spPr>
          <a:xfrm>
            <a:off x="7008006" y="2070234"/>
            <a:ext cx="4200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Loop Through V Times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41FD64-F4C4-4E99-BE71-CDEB1714627B}"/>
              </a:ext>
            </a:extLst>
          </p:cNvPr>
          <p:cNvCxnSpPr>
            <a:cxnSpLocks/>
          </p:cNvCxnSpPr>
          <p:nvPr/>
        </p:nvCxnSpPr>
        <p:spPr>
          <a:xfrm flipH="1">
            <a:off x="7132985" y="3038815"/>
            <a:ext cx="728867" cy="89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6EDE233-B415-4793-8882-78D46C462723}"/>
              </a:ext>
            </a:extLst>
          </p:cNvPr>
          <p:cNvSpPr txBox="1"/>
          <p:nvPr/>
        </p:nvSpPr>
        <p:spPr>
          <a:xfrm>
            <a:off x="7974586" y="2583543"/>
            <a:ext cx="17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Loop Through E Times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3371F9-9AF4-4E95-934D-96DF77BD263C}"/>
              </a:ext>
            </a:extLst>
          </p:cNvPr>
          <p:cNvSpPr txBox="1"/>
          <p:nvPr/>
        </p:nvSpPr>
        <p:spPr>
          <a:xfrm>
            <a:off x="7807189" y="3908913"/>
            <a:ext cx="17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Loop Through V Times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3619C0-F889-4213-9DE9-36593CDFD193}"/>
              </a:ext>
            </a:extLst>
          </p:cNvPr>
          <p:cNvSpPr txBox="1"/>
          <p:nvPr/>
        </p:nvSpPr>
        <p:spPr>
          <a:xfrm>
            <a:off x="7329371" y="5279885"/>
            <a:ext cx="17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Loop Through V Times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06383E-D3C4-4E16-B079-9877F8C51D5E}"/>
              </a:ext>
            </a:extLst>
          </p:cNvPr>
          <p:cNvCxnSpPr>
            <a:cxnSpLocks/>
          </p:cNvCxnSpPr>
          <p:nvPr/>
        </p:nvCxnSpPr>
        <p:spPr>
          <a:xfrm flipH="1">
            <a:off x="5880652" y="4229057"/>
            <a:ext cx="18751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B1A75C-673C-4EF9-808C-B0A43F284114}"/>
              </a:ext>
            </a:extLst>
          </p:cNvPr>
          <p:cNvCxnSpPr>
            <a:cxnSpLocks/>
          </p:cNvCxnSpPr>
          <p:nvPr/>
        </p:nvCxnSpPr>
        <p:spPr>
          <a:xfrm flipH="1">
            <a:off x="6662894" y="5772574"/>
            <a:ext cx="573159" cy="196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191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FFB6-E902-4E27-B010-8AD84AE5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>
                <a:effectLst/>
              </a:rPr>
              <a:t>Runtime Comparison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F6BE7-D000-4BFB-9EBC-B222F5A17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Runtime average for   20 V, 20 E: 425s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Runtime average for   20 V, 30 E: 5992s  (~100 minutes)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D34CD8-031B-447B-AF65-897732359F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9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81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5304-6FF9-4989-BFC8-084F4C4C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Lower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D3BB-0568-406E-B20D-436050F06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Maximum Clique can serve as a lower bound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Maximum Clique approximations could help us find how accurate our approximation is in polynomial time</a:t>
            </a:r>
          </a:p>
        </p:txBody>
      </p:sp>
      <p:pic>
        <p:nvPicPr>
          <p:cNvPr id="5" name="Picture 4" descr="A close-up of a stethoscope&#10;&#10;Description automatically generated with medium confidence">
            <a:extLst>
              <a:ext uri="{FF2B5EF4-FFF2-40B4-BE49-F238E27FC236}">
                <a16:creationId xmlns:a16="http://schemas.microsoft.com/office/drawing/2014/main" id="{F7F3996B-02A8-43EE-9184-B6BD90372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0590"/>
            <a:ext cx="3145536" cy="314553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0E44594-0563-4AA8-85CF-043AED700EF3}"/>
              </a:ext>
            </a:extLst>
          </p:cNvPr>
          <p:cNvSpPr/>
          <p:nvPr/>
        </p:nvSpPr>
        <p:spPr>
          <a:xfrm>
            <a:off x="6337362" y="3463032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8BF90F-7369-47AF-8628-8D5E044E578A}"/>
              </a:ext>
            </a:extLst>
          </p:cNvPr>
          <p:cNvSpPr/>
          <p:nvPr/>
        </p:nvSpPr>
        <p:spPr>
          <a:xfrm>
            <a:off x="7842965" y="4217149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B1CFEC-DFE3-4111-8DB3-9637CA78B208}"/>
              </a:ext>
            </a:extLst>
          </p:cNvPr>
          <p:cNvSpPr/>
          <p:nvPr/>
        </p:nvSpPr>
        <p:spPr>
          <a:xfrm>
            <a:off x="7412041" y="2822006"/>
            <a:ext cx="158750" cy="1661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68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5BCA-6976-4C1E-9921-7E3D2DF1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>
                <a:effectLst/>
              </a:rPr>
              <a:t>Result Comparison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0D61-C113-4AA3-8624-5AA884745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Output is almost always correct or off by one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40D151-B7FC-4AE9-8A68-B2E50DD39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7" r="7322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33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000150"/>
              </p:ext>
            </p:extLst>
          </p:nvPr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563324"/>
              </p:ext>
            </p:extLst>
          </p:nvPr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pic>
        <p:nvPicPr>
          <p:cNvPr id="15" name="Picture 14" descr="A picture containing watch&#10;&#10;Description automatically generated">
            <a:extLst>
              <a:ext uri="{FF2B5EF4-FFF2-40B4-BE49-F238E27FC236}">
                <a16:creationId xmlns:a16="http://schemas.microsoft.com/office/drawing/2014/main" id="{6D981E7A-E7B4-441F-B7A4-524ADDF49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0" y="1546551"/>
            <a:ext cx="4710015" cy="47100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>
            <a:off x="3061252" y="4104861"/>
            <a:ext cx="0" cy="339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F34EDD-4D8D-42C4-9CE7-3E997CD35B68}"/>
              </a:ext>
            </a:extLst>
          </p:cNvPr>
          <p:cNvSpPr/>
          <p:nvPr/>
        </p:nvSpPr>
        <p:spPr>
          <a:xfrm>
            <a:off x="1526556" y="4139426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5C6DE5-CB82-4220-8694-DD406577C15A}"/>
              </a:ext>
            </a:extLst>
          </p:cNvPr>
          <p:cNvSpPr/>
          <p:nvPr/>
        </p:nvSpPr>
        <p:spPr>
          <a:xfrm>
            <a:off x="8735832" y="1773989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63B359-7432-4C65-B70B-94F7BBF82C7D}"/>
              </a:ext>
            </a:extLst>
          </p:cNvPr>
          <p:cNvSpPr/>
          <p:nvPr/>
        </p:nvSpPr>
        <p:spPr>
          <a:xfrm>
            <a:off x="8743426" y="2828400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4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/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/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pic>
        <p:nvPicPr>
          <p:cNvPr id="15" name="Picture 14" descr="A picture containing watch&#10;&#10;Description automatically generated">
            <a:extLst>
              <a:ext uri="{FF2B5EF4-FFF2-40B4-BE49-F238E27FC236}">
                <a16:creationId xmlns:a16="http://schemas.microsoft.com/office/drawing/2014/main" id="{6D981E7A-E7B4-441F-B7A4-524ADDF49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0" y="1546551"/>
            <a:ext cx="4710015" cy="47100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>
            <a:off x="3061252" y="4104861"/>
            <a:ext cx="0" cy="339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FB133-0D83-49E5-B8EF-9634F3FE2893}"/>
              </a:ext>
            </a:extLst>
          </p:cNvPr>
          <p:cNvCxnSpPr>
            <a:cxnSpLocks/>
          </p:cNvCxnSpPr>
          <p:nvPr/>
        </p:nvCxnSpPr>
        <p:spPr>
          <a:xfrm flipV="1">
            <a:off x="7307187" y="3672470"/>
            <a:ext cx="0" cy="432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371E9B3-3A32-4FF4-B9B7-FF7E8FDD1D7C}"/>
              </a:ext>
            </a:extLst>
          </p:cNvPr>
          <p:cNvSpPr/>
          <p:nvPr/>
        </p:nvSpPr>
        <p:spPr>
          <a:xfrm>
            <a:off x="1526556" y="4139426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4FDF0-7720-4753-8ABC-78A1A4C4D1E5}"/>
              </a:ext>
            </a:extLst>
          </p:cNvPr>
          <p:cNvSpPr/>
          <p:nvPr/>
        </p:nvSpPr>
        <p:spPr>
          <a:xfrm>
            <a:off x="8735832" y="1773989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71FDAF-A63C-4B21-9A47-D5FCEE5D9835}"/>
              </a:ext>
            </a:extLst>
          </p:cNvPr>
          <p:cNvSpPr/>
          <p:nvPr/>
        </p:nvSpPr>
        <p:spPr>
          <a:xfrm>
            <a:off x="8743426" y="2828400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272783"/>
              </p:ext>
            </p:extLst>
          </p:nvPr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304829"/>
              </p:ext>
            </p:extLst>
          </p:nvPr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pic>
        <p:nvPicPr>
          <p:cNvPr id="15" name="Picture 14" descr="A picture containing watch&#10;&#10;Description automatically generated">
            <a:extLst>
              <a:ext uri="{FF2B5EF4-FFF2-40B4-BE49-F238E27FC236}">
                <a16:creationId xmlns:a16="http://schemas.microsoft.com/office/drawing/2014/main" id="{6D981E7A-E7B4-441F-B7A4-524ADDF49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0" y="1546551"/>
            <a:ext cx="4710015" cy="47100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>
            <a:off x="3061252" y="4104861"/>
            <a:ext cx="0" cy="339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10DD2F-EB40-4C06-AD84-1554DC72FF46}"/>
              </a:ext>
            </a:extLst>
          </p:cNvPr>
          <p:cNvSpPr/>
          <p:nvPr/>
        </p:nvSpPr>
        <p:spPr>
          <a:xfrm>
            <a:off x="1526556" y="4139426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1584D2-694B-4458-889D-ABE008964D72}"/>
              </a:ext>
            </a:extLst>
          </p:cNvPr>
          <p:cNvSpPr/>
          <p:nvPr/>
        </p:nvSpPr>
        <p:spPr>
          <a:xfrm>
            <a:off x="2981876" y="5142426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D5EDAD-A5F6-4616-A4FA-B6A9CFA0988C}"/>
              </a:ext>
            </a:extLst>
          </p:cNvPr>
          <p:cNvSpPr/>
          <p:nvPr/>
        </p:nvSpPr>
        <p:spPr>
          <a:xfrm>
            <a:off x="8735832" y="1773989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3BB98D-C9B4-48B3-AF1D-E7870CB1A0E9}"/>
              </a:ext>
            </a:extLst>
          </p:cNvPr>
          <p:cNvSpPr/>
          <p:nvPr/>
        </p:nvSpPr>
        <p:spPr>
          <a:xfrm>
            <a:off x="8743426" y="2828400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5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/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/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pic>
        <p:nvPicPr>
          <p:cNvPr id="15" name="Picture 14" descr="A picture containing watch&#10;&#10;Description automatically generated">
            <a:extLst>
              <a:ext uri="{FF2B5EF4-FFF2-40B4-BE49-F238E27FC236}">
                <a16:creationId xmlns:a16="http://schemas.microsoft.com/office/drawing/2014/main" id="{6D981E7A-E7B4-441F-B7A4-524ADDF49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0" y="1546551"/>
            <a:ext cx="4710015" cy="47100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>
            <a:off x="3097170" y="2258968"/>
            <a:ext cx="0" cy="339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C28EBF-89A1-416F-BA25-A04B7A7828FE}"/>
              </a:ext>
            </a:extLst>
          </p:cNvPr>
          <p:cNvSpPr/>
          <p:nvPr/>
        </p:nvSpPr>
        <p:spPr>
          <a:xfrm>
            <a:off x="1526556" y="4139426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5E00A0-E4BE-42E5-B083-A25D8725058E}"/>
              </a:ext>
            </a:extLst>
          </p:cNvPr>
          <p:cNvSpPr/>
          <p:nvPr/>
        </p:nvSpPr>
        <p:spPr>
          <a:xfrm>
            <a:off x="2981876" y="5142426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74C24-111A-4B55-BB43-E70F2A9B1099}"/>
              </a:ext>
            </a:extLst>
          </p:cNvPr>
          <p:cNvSpPr/>
          <p:nvPr/>
        </p:nvSpPr>
        <p:spPr>
          <a:xfrm>
            <a:off x="8735832" y="1773989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C4A184-A00D-4105-A489-FF6AD1A411C5}"/>
              </a:ext>
            </a:extLst>
          </p:cNvPr>
          <p:cNvSpPr/>
          <p:nvPr/>
        </p:nvSpPr>
        <p:spPr>
          <a:xfrm>
            <a:off x="8743426" y="2828400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8771A-FBFB-4303-A3C1-12FD8F614462}"/>
              </a:ext>
            </a:extLst>
          </p:cNvPr>
          <p:cNvSpPr/>
          <p:nvPr/>
        </p:nvSpPr>
        <p:spPr>
          <a:xfrm>
            <a:off x="8895826" y="2980800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3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539046"/>
              </p:ext>
            </p:extLst>
          </p:nvPr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/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pic>
        <p:nvPicPr>
          <p:cNvPr id="15" name="Picture 14" descr="A picture containing watch&#10;&#10;Description automatically generated">
            <a:extLst>
              <a:ext uri="{FF2B5EF4-FFF2-40B4-BE49-F238E27FC236}">
                <a16:creationId xmlns:a16="http://schemas.microsoft.com/office/drawing/2014/main" id="{6D981E7A-E7B4-441F-B7A4-524ADDF49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0" y="1546551"/>
            <a:ext cx="4710015" cy="47100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>
            <a:off x="3082517" y="2260471"/>
            <a:ext cx="0" cy="339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6C2DC7-D352-4754-A234-437B6AC9904B}"/>
              </a:ext>
            </a:extLst>
          </p:cNvPr>
          <p:cNvCxnSpPr>
            <a:cxnSpLocks/>
          </p:cNvCxnSpPr>
          <p:nvPr/>
        </p:nvCxnSpPr>
        <p:spPr>
          <a:xfrm flipV="1">
            <a:off x="7296554" y="3666311"/>
            <a:ext cx="0" cy="405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46AD8E9-C5C6-4B36-B7A1-26EE815A746E}"/>
              </a:ext>
            </a:extLst>
          </p:cNvPr>
          <p:cNvSpPr/>
          <p:nvPr/>
        </p:nvSpPr>
        <p:spPr>
          <a:xfrm>
            <a:off x="1526556" y="4139426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92A032-D7D5-435E-891D-0A1E1995A758}"/>
              </a:ext>
            </a:extLst>
          </p:cNvPr>
          <p:cNvSpPr/>
          <p:nvPr/>
        </p:nvSpPr>
        <p:spPr>
          <a:xfrm>
            <a:off x="2981876" y="5142426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A023D3-DCF3-42CA-AC84-4E5F6356EA25}"/>
              </a:ext>
            </a:extLst>
          </p:cNvPr>
          <p:cNvSpPr/>
          <p:nvPr/>
        </p:nvSpPr>
        <p:spPr>
          <a:xfrm>
            <a:off x="8735832" y="1773989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2444-D0F1-4FFB-A3C6-B75ED883BD66}"/>
              </a:ext>
            </a:extLst>
          </p:cNvPr>
          <p:cNvSpPr/>
          <p:nvPr/>
        </p:nvSpPr>
        <p:spPr>
          <a:xfrm>
            <a:off x="8743426" y="2839033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/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176855"/>
              </p:ext>
            </p:extLst>
          </p:nvPr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pic>
        <p:nvPicPr>
          <p:cNvPr id="15" name="Picture 14" descr="A picture containing watch&#10;&#10;Description automatically generated">
            <a:extLst>
              <a:ext uri="{FF2B5EF4-FFF2-40B4-BE49-F238E27FC236}">
                <a16:creationId xmlns:a16="http://schemas.microsoft.com/office/drawing/2014/main" id="{6D981E7A-E7B4-441F-B7A4-524ADDF49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0" y="1546551"/>
            <a:ext cx="4710015" cy="47100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>
            <a:off x="3082517" y="2260471"/>
            <a:ext cx="0" cy="339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6AD8E9-C5C6-4B36-B7A1-26EE815A746E}"/>
              </a:ext>
            </a:extLst>
          </p:cNvPr>
          <p:cNvSpPr/>
          <p:nvPr/>
        </p:nvSpPr>
        <p:spPr>
          <a:xfrm>
            <a:off x="1526556" y="4139426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92A032-D7D5-435E-891D-0A1E1995A758}"/>
              </a:ext>
            </a:extLst>
          </p:cNvPr>
          <p:cNvSpPr/>
          <p:nvPr/>
        </p:nvSpPr>
        <p:spPr>
          <a:xfrm>
            <a:off x="2981876" y="5142426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8D1157-2352-4639-BD2B-1EBC5C42D632}"/>
              </a:ext>
            </a:extLst>
          </p:cNvPr>
          <p:cNvSpPr/>
          <p:nvPr/>
        </p:nvSpPr>
        <p:spPr>
          <a:xfrm>
            <a:off x="2996529" y="3351733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88D0CE-0AB2-45F2-996A-70A32F0AA73F}"/>
              </a:ext>
            </a:extLst>
          </p:cNvPr>
          <p:cNvSpPr/>
          <p:nvPr/>
        </p:nvSpPr>
        <p:spPr>
          <a:xfrm>
            <a:off x="8735832" y="1773989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97B98F-3476-4DC9-AC9B-914C74D43C69}"/>
              </a:ext>
            </a:extLst>
          </p:cNvPr>
          <p:cNvSpPr/>
          <p:nvPr/>
        </p:nvSpPr>
        <p:spPr>
          <a:xfrm>
            <a:off x="8743426" y="2828400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0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2B34-265C-48FE-A532-76FA696D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50F06-FE82-4342-AEA1-AF3FEE9B5AC1}"/>
              </a:ext>
            </a:extLst>
          </p:cNvPr>
          <p:cNvSpPr txBox="1"/>
          <p:nvPr/>
        </p:nvSpPr>
        <p:spPr>
          <a:xfrm>
            <a:off x="7068126" y="1361885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722079-6130-4F9F-90AD-5480F4F91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515235"/>
              </p:ext>
            </p:extLst>
          </p:nvPr>
        </p:nvGraphicFramePr>
        <p:xfrm>
          <a:off x="7128024" y="3185600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A789D-E42C-483A-8E61-3ED5FC0F4580}"/>
              </a:ext>
            </a:extLst>
          </p:cNvPr>
          <p:cNvSpPr txBox="1"/>
          <p:nvPr/>
        </p:nvSpPr>
        <p:spPr>
          <a:xfrm>
            <a:off x="7068126" y="2472764"/>
            <a:ext cx="252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Available_Colors: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74EE8131-7C68-4818-A834-AA0FB5981EF2}"/>
              </a:ext>
            </a:extLst>
          </p:cNvPr>
          <p:cNvGraphicFramePr>
            <a:graphicFrameLocks/>
          </p:cNvGraphicFramePr>
          <p:nvPr/>
        </p:nvGraphicFramePr>
        <p:xfrm>
          <a:off x="7128024" y="2059152"/>
          <a:ext cx="24032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45">
                  <a:extLst>
                    <a:ext uri="{9D8B030D-6E8A-4147-A177-3AD203B41FA5}">
                      <a16:colId xmlns:a16="http://schemas.microsoft.com/office/drawing/2014/main" val="1957579199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35493826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3297769612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909688345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2834350303"/>
                    </a:ext>
                  </a:extLst>
                </a:gridCol>
                <a:gridCol w="400545">
                  <a:extLst>
                    <a:ext uri="{9D8B030D-6E8A-4147-A177-3AD203B41FA5}">
                      <a16:colId xmlns:a16="http://schemas.microsoft.com/office/drawing/2014/main" val="157641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75391"/>
                  </a:ext>
                </a:extLst>
              </a:tr>
            </a:tbl>
          </a:graphicData>
        </a:graphic>
      </p:graphicFrame>
      <p:pic>
        <p:nvPicPr>
          <p:cNvPr id="15" name="Picture 14" descr="A picture containing watch&#10;&#10;Description automatically generated">
            <a:extLst>
              <a:ext uri="{FF2B5EF4-FFF2-40B4-BE49-F238E27FC236}">
                <a16:creationId xmlns:a16="http://schemas.microsoft.com/office/drawing/2014/main" id="{6D981E7A-E7B4-441F-B7A4-524ADDF49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0" y="1546551"/>
            <a:ext cx="4710015" cy="47100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A197CF-8CFF-43B2-9EAE-580F90274A20}"/>
              </a:ext>
            </a:extLst>
          </p:cNvPr>
          <p:cNvCxnSpPr>
            <a:cxnSpLocks/>
          </p:cNvCxnSpPr>
          <p:nvPr/>
        </p:nvCxnSpPr>
        <p:spPr>
          <a:xfrm>
            <a:off x="4581708" y="3016079"/>
            <a:ext cx="0" cy="339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924DFA-3521-47A0-8430-D5C2BCBD4111}"/>
              </a:ext>
            </a:extLst>
          </p:cNvPr>
          <p:cNvSpPr txBox="1"/>
          <p:nvPr/>
        </p:nvSpPr>
        <p:spPr>
          <a:xfrm>
            <a:off x="7157577" y="2816268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dirty="0"/>
              <a:t>    </a:t>
            </a:r>
            <a:r>
              <a:rPr lang="en-US" b="1" dirty="0">
                <a:solidFill>
                  <a:srgbClr val="7030A0"/>
                </a:solidFill>
              </a:rPr>
              <a:t>3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C000"/>
                </a:solidFill>
              </a:rPr>
              <a:t>4 </a:t>
            </a:r>
            <a:r>
              <a:rPr lang="en-US" b="1" dirty="0"/>
              <a:t>  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13BDE-0EA1-402D-82BD-2023B0B14813}"/>
              </a:ext>
            </a:extLst>
          </p:cNvPr>
          <p:cNvSpPr txBox="1"/>
          <p:nvPr/>
        </p:nvSpPr>
        <p:spPr>
          <a:xfrm>
            <a:off x="7157577" y="1689820"/>
            <a:ext cx="263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0    1     2    3    4    5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6AD8E9-C5C6-4B36-B7A1-26EE815A746E}"/>
              </a:ext>
            </a:extLst>
          </p:cNvPr>
          <p:cNvSpPr/>
          <p:nvPr/>
        </p:nvSpPr>
        <p:spPr>
          <a:xfrm>
            <a:off x="1526556" y="4139426"/>
            <a:ext cx="158750" cy="1661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92A032-D7D5-435E-891D-0A1E1995A758}"/>
              </a:ext>
            </a:extLst>
          </p:cNvPr>
          <p:cNvSpPr/>
          <p:nvPr/>
        </p:nvSpPr>
        <p:spPr>
          <a:xfrm>
            <a:off x="2981876" y="5142426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8D1157-2352-4639-BD2B-1EBC5C42D632}"/>
              </a:ext>
            </a:extLst>
          </p:cNvPr>
          <p:cNvSpPr/>
          <p:nvPr/>
        </p:nvSpPr>
        <p:spPr>
          <a:xfrm>
            <a:off x="2996529" y="3351733"/>
            <a:ext cx="158750" cy="16616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584F17-3ED6-435A-A22F-AE8031A5CBEE}"/>
              </a:ext>
            </a:extLst>
          </p:cNvPr>
          <p:cNvSpPr/>
          <p:nvPr/>
        </p:nvSpPr>
        <p:spPr>
          <a:xfrm>
            <a:off x="8735832" y="1773989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CE105A-B00F-4853-ABA8-B3C904F30631}"/>
              </a:ext>
            </a:extLst>
          </p:cNvPr>
          <p:cNvSpPr/>
          <p:nvPr/>
        </p:nvSpPr>
        <p:spPr>
          <a:xfrm>
            <a:off x="8743426" y="2828400"/>
            <a:ext cx="895546" cy="77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271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4796</TotalTime>
  <Words>1234</Words>
  <Application>Microsoft Office PowerPoint</Application>
  <PresentationFormat>Widescreen</PresentationFormat>
  <Paragraphs>424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Wingdings 3</vt:lpstr>
      <vt:lpstr>Facet</vt:lpstr>
      <vt:lpstr>Minimum Graph Coloring  Approximation</vt:lpstr>
      <vt:lpstr>Pseudocode For Our Approximation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</vt:lpstr>
      <vt:lpstr>How it Works with a “Bad” ordering</vt:lpstr>
      <vt:lpstr>How it Works with a “Bad” ordering</vt:lpstr>
      <vt:lpstr>How it Works with a “Bad” ordering</vt:lpstr>
      <vt:lpstr>How it Works with a “Bad” ordering</vt:lpstr>
      <vt:lpstr>How it Works with a “Bad” ordering</vt:lpstr>
      <vt:lpstr>How it Works with a “Bad” ordering</vt:lpstr>
      <vt:lpstr>How it Works with a “Bad” ordering</vt:lpstr>
      <vt:lpstr>How it Works with a “Bad” ordering</vt:lpstr>
      <vt:lpstr>How it Works with a “Bad” ordering</vt:lpstr>
      <vt:lpstr>How it Works with a “Bad” ordering</vt:lpstr>
      <vt:lpstr>How it Works with a “Bad” ordering</vt:lpstr>
      <vt:lpstr>How it Works with a “Bad” ordering</vt:lpstr>
      <vt:lpstr>How it Works with a “Bad” ordering</vt:lpstr>
      <vt:lpstr>Big O of our Approximation</vt:lpstr>
      <vt:lpstr>Runtime Comparison</vt:lpstr>
      <vt:lpstr>Lower Bound</vt:lpstr>
      <vt:lpstr>Result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Approximation Presentation</dc:title>
  <dc:creator>Corwin Willms</dc:creator>
  <cp:lastModifiedBy>Corwin Willms</cp:lastModifiedBy>
  <cp:revision>5</cp:revision>
  <dcterms:created xsi:type="dcterms:W3CDTF">2022-04-27T15:38:19Z</dcterms:created>
  <dcterms:modified xsi:type="dcterms:W3CDTF">2022-05-01T23:08:32Z</dcterms:modified>
</cp:coreProperties>
</file>