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64" r:id="rId5"/>
    <p:sldId id="260" r:id="rId6"/>
    <p:sldId id="262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Min Graph Coloring Exact Solution Runtime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7.3868887029693662E-3"/>
                  <c:y val="-4.25357928004500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94E-46EB-9D4A-639DF7143889}"/>
                </c:ext>
              </c:extLst>
            </c:dLbl>
            <c:dLbl>
              <c:idx val="1"/>
              <c:layout>
                <c:manualLayout>
                  <c:x val="5.9095109623754933E-3"/>
                  <c:y val="-4.25357928004499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94E-46EB-9D4A-639DF7143889}"/>
                </c:ext>
              </c:extLst>
            </c:dLbl>
            <c:dLbl>
              <c:idx val="2"/>
              <c:layout>
                <c:manualLayout>
                  <c:x val="4.4321332217816195E-3"/>
                  <c:y val="-2.94478565541576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94E-46EB-9D4A-639DF7143889}"/>
                </c:ext>
              </c:extLst>
            </c:dLbl>
            <c:dLbl>
              <c:idx val="3"/>
              <c:layout>
                <c:manualLayout>
                  <c:x val="1.4773777405938733E-3"/>
                  <c:y val="-2.94478565541576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94E-46EB-9D4A-639DF7143889}"/>
                </c:ext>
              </c:extLst>
            </c:dLbl>
            <c:dLbl>
              <c:idx val="4"/>
              <c:layout>
                <c:manualLayout>
                  <c:x val="-1.0833978275980194E-16"/>
                  <c:y val="-2.94478565541576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94E-46EB-9D4A-639DF71438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4, 3</c:v>
                </c:pt>
                <c:pt idx="1">
                  <c:v>5, 10</c:v>
                </c:pt>
                <c:pt idx="2">
                  <c:v>20, 20</c:v>
                </c:pt>
                <c:pt idx="3">
                  <c:v>12, 29</c:v>
                </c:pt>
                <c:pt idx="4">
                  <c:v>20, 30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1.9E-3</c:v>
                </c:pt>
                <c:pt idx="1">
                  <c:v>4.8999999999999998E-3</c:v>
                </c:pt>
                <c:pt idx="2">
                  <c:v>425</c:v>
                </c:pt>
                <c:pt idx="3">
                  <c:v>4656</c:v>
                </c:pt>
                <c:pt idx="4">
                  <c:v>5992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4E-46EB-9D4A-639DF714388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614664095"/>
        <c:axId val="614660351"/>
        <c:axId val="0"/>
      </c:bar3DChart>
      <c:catAx>
        <c:axId val="6146640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Vertex Count, Edge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660351"/>
        <c:crosses val="autoZero"/>
        <c:auto val="1"/>
        <c:lblAlgn val="ctr"/>
        <c:lblOffset val="100"/>
        <c:noMultiLvlLbl val="0"/>
      </c:catAx>
      <c:valAx>
        <c:axId val="614660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Runtime</a:t>
                </a:r>
                <a:r>
                  <a:rPr lang="en-US" baseline="0"/>
                  <a:t> (in 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6640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3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1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9741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05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5146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26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09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9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1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9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1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4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9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3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0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8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54455-14A8-45A6-99AA-9A7708B07C1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1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E1A1-BFB2-4426-A684-89E8E4D2A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Minimum Graph Coloring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E06B9-0577-4333-8C76-54FBEDBFE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412 Spring 2022</a:t>
            </a:r>
          </a:p>
        </p:txBody>
      </p:sp>
    </p:spTree>
    <p:extLst>
      <p:ext uri="{BB962C8B-B14F-4D97-AF65-F5344CB8AC3E}">
        <p14:creationId xmlns:p14="http://schemas.microsoft.com/office/powerpoint/2010/main" val="375938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3A5D1-F40A-436F-BC88-63D19394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C10E-24E4-48CE-8B98-2FEC57CD2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6860"/>
            <a:ext cx="9686925" cy="4038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Problem Description: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Given a graph G with 10 vertices and 15, can I color the graph using 3 unique colors?</a:t>
            </a:r>
          </a:p>
          <a:p>
            <a:pPr>
              <a:lnSpc>
                <a:spcPct val="150000"/>
              </a:lnSpc>
            </a:pPr>
            <a:r>
              <a:rPr lang="en-US" dirty="0"/>
              <a:t>Optimization Problem: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Given a graph G with n number of vertices and k colors, what is the smallest value of k such that each vertex is connected to a differently-colored vertex?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1EB171-D0C3-47FF-92D3-0FFA6F9F8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144" y="4137660"/>
            <a:ext cx="2630029" cy="252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63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C091-C92B-416B-B894-CCB40C63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4EB6-2278-4140-BB47-F5E65324C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409" y="2085974"/>
            <a:ext cx="8596668" cy="3306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4 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400" dirty="0"/>
              <a:t>0 1 2 3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400" dirty="0"/>
              <a:t>1 3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400" dirty="0"/>
              <a:t>2 3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400" dirty="0"/>
              <a:t>3 0</a:t>
            </a:r>
          </a:p>
        </p:txBody>
      </p:sp>
      <p:pic>
        <p:nvPicPr>
          <p:cNvPr id="5" name="Picture 4" descr="A picture containing watch&#10;&#10;Description automatically generated">
            <a:extLst>
              <a:ext uri="{FF2B5EF4-FFF2-40B4-BE49-F238E27FC236}">
                <a16:creationId xmlns:a16="http://schemas.microsoft.com/office/drawing/2014/main" id="{C54B1821-07E5-BCDB-5348-A262F19FF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3" t="10007" r="9637" b="26641"/>
          <a:stretch/>
        </p:blipFill>
        <p:spPr>
          <a:xfrm>
            <a:off x="5076825" y="1904999"/>
            <a:ext cx="4457700" cy="348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3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C091-C92B-416B-B894-CCB40C63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4EB6-2278-4140-BB47-F5E65324C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584" y="1930400"/>
            <a:ext cx="8596668" cy="3306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Vertex 0 ---&gt; Color 0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400" dirty="0"/>
              <a:t>Vertex 1 ---&gt; Color 1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400" dirty="0"/>
              <a:t>Vertex 2 ---&gt; Color 1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400" dirty="0"/>
              <a:t>Vertex 3 ---&gt; Color 2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400" dirty="0"/>
              <a:t>Minimum number of colors: 3</a:t>
            </a:r>
          </a:p>
        </p:txBody>
      </p:sp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620EF9F7-AFAF-BBDF-FD5B-68050E7520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18416" r="8148" b="20782"/>
          <a:stretch/>
        </p:blipFill>
        <p:spPr>
          <a:xfrm>
            <a:off x="5229932" y="1726387"/>
            <a:ext cx="3771007" cy="2691626"/>
          </a:xfrm>
          <a:prstGeom prst="rect">
            <a:avLst/>
          </a:prstGeom>
        </p:spPr>
      </p:pic>
      <p:pic>
        <p:nvPicPr>
          <p:cNvPr id="11" name="Picture 10" descr="A picture containing text, orange, vector graphics&#10;&#10;Description automatically generated">
            <a:extLst>
              <a:ext uri="{FF2B5EF4-FFF2-40B4-BE49-F238E27FC236}">
                <a16:creationId xmlns:a16="http://schemas.microsoft.com/office/drawing/2014/main" id="{3CB5DF77-B718-B601-0274-B7308F9A4F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91" t="27160" r="8920" b="52289"/>
          <a:stretch/>
        </p:blipFill>
        <p:spPr>
          <a:xfrm>
            <a:off x="8354839" y="2084221"/>
            <a:ext cx="599850" cy="887580"/>
          </a:xfrm>
          <a:prstGeom prst="rect">
            <a:avLst/>
          </a:prstGeom>
        </p:spPr>
      </p:pic>
      <p:pic>
        <p:nvPicPr>
          <p:cNvPr id="13" name="Picture 12" descr="A picture containing text, orange, vector graphics&#10;&#10;Description automatically generated">
            <a:extLst>
              <a:ext uri="{FF2B5EF4-FFF2-40B4-BE49-F238E27FC236}">
                <a16:creationId xmlns:a16="http://schemas.microsoft.com/office/drawing/2014/main" id="{ADDF002A-A302-DC35-203A-58B7E5196A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2" t="55817" r="77262" b="29938"/>
          <a:stretch/>
        </p:blipFill>
        <p:spPr>
          <a:xfrm>
            <a:off x="5363282" y="3381375"/>
            <a:ext cx="589843" cy="659765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6467E3A-F1A2-12D5-61F4-CE1931FC0A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4" t="21379" r="50450" b="64369"/>
          <a:stretch/>
        </p:blipFill>
        <p:spPr>
          <a:xfrm>
            <a:off x="6534635" y="1835586"/>
            <a:ext cx="599850" cy="64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0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CC96-CE66-42C3-909F-207C3B64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to 3-Sat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E89AC-BDC6-4F69-9B58-141AD6DFB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Reduction Problem: 3-Coloring</a:t>
            </a:r>
          </a:p>
        </p:txBody>
      </p:sp>
      <p:pic>
        <p:nvPicPr>
          <p:cNvPr id="5" name="Picture 4" descr="A picture containing clock, watch&#10;&#10;Description automatically generated">
            <a:extLst>
              <a:ext uri="{FF2B5EF4-FFF2-40B4-BE49-F238E27FC236}">
                <a16:creationId xmlns:a16="http://schemas.microsoft.com/office/drawing/2014/main" id="{C44B7497-EBE6-D8D7-330E-8868F64CD4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8" t="13870" r="12051"/>
          <a:stretch/>
        </p:blipFill>
        <p:spPr>
          <a:xfrm>
            <a:off x="5486400" y="1701800"/>
            <a:ext cx="4191000" cy="1622424"/>
          </a:xfrm>
          <a:prstGeom prst="rect">
            <a:avLst/>
          </a:prstGeom>
        </p:spPr>
      </p:pic>
      <p:pic>
        <p:nvPicPr>
          <p:cNvPr id="7" name="Picture 6" descr="Chart, schematic&#10;&#10;Description automatically generated">
            <a:extLst>
              <a:ext uri="{FF2B5EF4-FFF2-40B4-BE49-F238E27FC236}">
                <a16:creationId xmlns:a16="http://schemas.microsoft.com/office/drawing/2014/main" id="{AEE52A9A-8AF4-A479-7CFE-247A9E61B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24" y="3429000"/>
            <a:ext cx="6608826" cy="29241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C44A29-5621-C4E6-5A50-1207839642C2}"/>
              </a:ext>
            </a:extLst>
          </p:cNvPr>
          <p:cNvSpPr txBox="1"/>
          <p:nvPr/>
        </p:nvSpPr>
        <p:spPr>
          <a:xfrm>
            <a:off x="677334" y="6457955"/>
            <a:ext cx="2943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Images retrieved from Erickson Algorithms Textbook</a:t>
            </a:r>
          </a:p>
        </p:txBody>
      </p:sp>
    </p:spTree>
    <p:extLst>
      <p:ext uri="{BB962C8B-B14F-4D97-AF65-F5344CB8AC3E}">
        <p14:creationId xmlns:p14="http://schemas.microsoft.com/office/powerpoint/2010/main" val="232087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272C-DB83-4632-8F3C-6B2221F6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B802B-802D-4275-B2CA-39530CDB9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59" y="2160589"/>
            <a:ext cx="4332816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exact_min_coloring</a:t>
            </a:r>
            <a:r>
              <a:rPr lang="en-US" dirty="0"/>
              <a:t>(colors, G, V):</a:t>
            </a:r>
          </a:p>
          <a:p>
            <a:pPr marL="0" indent="0">
              <a:buNone/>
            </a:pPr>
            <a:r>
              <a:rPr lang="en-US" dirty="0"/>
              <a:t>	generate possible clauses</a:t>
            </a:r>
          </a:p>
          <a:p>
            <a:pPr marL="0" indent="0">
              <a:buNone/>
            </a:pPr>
            <a:r>
              <a:rPr lang="en-US" dirty="0"/>
              <a:t>	for x in clauses:</a:t>
            </a:r>
          </a:p>
          <a:p>
            <a:pPr marL="0" indent="0">
              <a:buNone/>
            </a:pPr>
            <a:r>
              <a:rPr lang="en-US" dirty="0"/>
              <a:t>		save clause with k-color value</a:t>
            </a:r>
          </a:p>
          <a:p>
            <a:pPr marL="0" indent="0">
              <a:buNone/>
            </a:pPr>
            <a:r>
              <a:rPr lang="en-US" dirty="0"/>
              <a:t>	np = </a:t>
            </a:r>
            <a:r>
              <a:rPr lang="en-US" dirty="0" err="1"/>
              <a:t>isNP</a:t>
            </a:r>
            <a:r>
              <a:rPr lang="en-US" dirty="0"/>
              <a:t>(G, colors)</a:t>
            </a:r>
          </a:p>
          <a:p>
            <a:pPr marL="0" indent="0">
              <a:buNone/>
            </a:pPr>
            <a:r>
              <a:rPr lang="en-US" dirty="0"/>
              <a:t>	if np:</a:t>
            </a:r>
          </a:p>
          <a:p>
            <a:pPr marL="0" indent="0">
              <a:buNone/>
            </a:pPr>
            <a:r>
              <a:rPr lang="en-US" dirty="0"/>
              <a:t>		return True, colors</a:t>
            </a:r>
          </a:p>
          <a:p>
            <a:pPr marL="0" indent="0">
              <a:buNone/>
            </a:pPr>
            <a:r>
              <a:rPr lang="en-US" dirty="0"/>
              <a:t>	else:</a:t>
            </a:r>
          </a:p>
          <a:p>
            <a:pPr marL="0" indent="0">
              <a:buNone/>
            </a:pPr>
            <a:r>
              <a:rPr lang="en-US" dirty="0"/>
              <a:t>		return False, {}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1F1B6-6CA9-B685-C665-C48E7CB6BA4A}"/>
              </a:ext>
            </a:extLst>
          </p:cNvPr>
          <p:cNvSpPr txBox="1"/>
          <p:nvPr/>
        </p:nvSpPr>
        <p:spPr>
          <a:xfrm>
            <a:off x="4791075" y="2160589"/>
            <a:ext cx="53530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isNP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(G, colors):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for vertex in graph: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for adjacent vertex in graph: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if the color is the same: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return False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return True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0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E77C-BB8A-C7F9-C3FB-837E368C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Performance</a:t>
            </a:r>
          </a:p>
        </p:txBody>
      </p:sp>
      <p:pic>
        <p:nvPicPr>
          <p:cNvPr id="5" name="Content Placeholder 4" descr="A picture containing watch&#10;&#10;Description automatically generated">
            <a:extLst>
              <a:ext uri="{FF2B5EF4-FFF2-40B4-BE49-F238E27FC236}">
                <a16:creationId xmlns:a16="http://schemas.microsoft.com/office/drawing/2014/main" id="{AF4C3648-2B8A-6214-7C70-6F577D51C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1" t="4866" r="9925" b="15410"/>
          <a:stretch/>
        </p:blipFill>
        <p:spPr>
          <a:xfrm>
            <a:off x="2917998" y="1443990"/>
            <a:ext cx="4829175" cy="5230702"/>
          </a:xfrm>
        </p:spPr>
      </p:pic>
    </p:spTree>
    <p:extLst>
      <p:ext uri="{BB962C8B-B14F-4D97-AF65-F5344CB8AC3E}">
        <p14:creationId xmlns:p14="http://schemas.microsoft.com/office/powerpoint/2010/main" val="170570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4838-2AFE-4573-BAC5-F23DD829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Analysis and Test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A93959-9B02-B89D-BD20-7E5834210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630732"/>
              </p:ext>
            </p:extLst>
          </p:nvPr>
        </p:nvGraphicFramePr>
        <p:xfrm>
          <a:off x="633942" y="1685925"/>
          <a:ext cx="8683452" cy="4116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51704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868</TotalTime>
  <Words>251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Minimum Graph Coloring Problem</vt:lpstr>
      <vt:lpstr>Problem Outline</vt:lpstr>
      <vt:lpstr>Inputs and Outputs</vt:lpstr>
      <vt:lpstr>Inputs and Outputs</vt:lpstr>
      <vt:lpstr>Reduction to 3-Sat</vt:lpstr>
      <vt:lpstr>Pseudo-code solution</vt:lpstr>
      <vt:lpstr>Worst Case Performance</vt:lpstr>
      <vt:lpstr>Function Analysis and Test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Presentation</dc:title>
  <dc:creator>Sindelar, Brooke Anna - sindelba</dc:creator>
  <cp:lastModifiedBy>Sindelar, Brooke Anna - sindelba</cp:lastModifiedBy>
  <cp:revision>9</cp:revision>
  <dcterms:created xsi:type="dcterms:W3CDTF">2022-04-25T16:18:15Z</dcterms:created>
  <dcterms:modified xsi:type="dcterms:W3CDTF">2022-05-02T13:50:43Z</dcterms:modified>
</cp:coreProperties>
</file>