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9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58" r:id="rId26"/>
    <p:sldId id="259" r:id="rId27"/>
    <p:sldId id="26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60" d="100"/>
          <a:sy n="60" d="100"/>
        </p:scale>
        <p:origin x="7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1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82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8445-3EF6-43C6-9C4D-63622220258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375-9694-4321-9386-6D796DA36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CC9C-9FFC-4FF0-9E68-2F6946788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Corwin Willms</a:t>
            </a:r>
          </a:p>
        </p:txBody>
      </p:sp>
    </p:spTree>
    <p:extLst>
      <p:ext uri="{BB962C8B-B14F-4D97-AF65-F5344CB8AC3E}">
        <p14:creationId xmlns:p14="http://schemas.microsoft.com/office/powerpoint/2010/main" val="306459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591179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3A357-B780-4BFF-8DB5-ECDEE76B5B57}"/>
              </a:ext>
            </a:extLst>
          </p:cNvPr>
          <p:cNvCxnSpPr>
            <a:cxnSpLocks/>
          </p:cNvCxnSpPr>
          <p:nvPr/>
        </p:nvCxnSpPr>
        <p:spPr>
          <a:xfrm flipV="1">
            <a:off x="7296554" y="3666311"/>
            <a:ext cx="0" cy="40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CAD8CE-0150-43EE-BF46-CDFBF0FB0B89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F208C-43EE-4AEE-968B-0E5447EAB9FB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43399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800011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46CAE3-F055-4118-B77F-300764829499}"/>
              </a:ext>
            </a:extLst>
          </p:cNvPr>
          <p:cNvCxnSpPr>
            <a:cxnSpLocks/>
          </p:cNvCxnSpPr>
          <p:nvPr/>
        </p:nvCxnSpPr>
        <p:spPr>
          <a:xfrm flipV="1">
            <a:off x="7682870" y="3666311"/>
            <a:ext cx="0" cy="40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6FC335-90C2-45EF-8F94-DC04CF79D4B7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45C3-29E3-46FF-8C53-04580B06B202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756384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2A1563-7CF9-4C56-9A8B-717F843130E2}"/>
              </a:ext>
            </a:extLst>
          </p:cNvPr>
          <p:cNvSpPr/>
          <p:nvPr/>
        </p:nvSpPr>
        <p:spPr>
          <a:xfrm>
            <a:off x="4481067" y="4125902"/>
            <a:ext cx="158750" cy="1661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A1B8D-1B7A-4004-8B47-EFBFD97E8E9F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382A1A-F6EC-43D7-B775-C233FA944A85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144071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676677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80387" y="5687195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119985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80387" y="5687195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409231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569824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409231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4107A-F6D8-48FA-8966-410F5E833163}"/>
              </a:ext>
            </a:extLst>
          </p:cNvPr>
          <p:cNvCxnSpPr>
            <a:cxnSpLocks/>
          </p:cNvCxnSpPr>
          <p:nvPr/>
        </p:nvCxnSpPr>
        <p:spPr>
          <a:xfrm flipV="1">
            <a:off x="7308154" y="3670552"/>
            <a:ext cx="0" cy="31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2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323923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409231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535541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V="1">
            <a:off x="1973178" y="4081677"/>
            <a:ext cx="504251" cy="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718884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V="1">
            <a:off x="1973178" y="4081677"/>
            <a:ext cx="504251" cy="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93C6-6FB8-468D-A51A-0D2E470C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pseudocode for the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5CFC-5AE1-4FA3-9428-7B2121B6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1905"/>
            <a:ext cx="7085127" cy="466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Approx_min_colors(G, V):</a:t>
            </a:r>
          </a:p>
          <a:p>
            <a:pPr marL="0" indent="0">
              <a:buNone/>
            </a:pPr>
            <a:r>
              <a:rPr lang="en-US" sz="1600" dirty="0"/>
              <a:t>	result[-1 * V]</a:t>
            </a:r>
          </a:p>
          <a:p>
            <a:pPr marL="0" indent="0">
              <a:buNone/>
            </a:pPr>
            <a:r>
              <a:rPr lang="en-US" sz="1600" dirty="0"/>
              <a:t>	available_colors[false * V]</a:t>
            </a:r>
          </a:p>
          <a:p>
            <a:pPr marL="0" indent="0">
              <a:buNone/>
            </a:pPr>
            <a:r>
              <a:rPr lang="en-US" sz="1600" dirty="0"/>
              <a:t>	result[0] = 0</a:t>
            </a:r>
          </a:p>
          <a:p>
            <a:pPr marL="0" indent="0">
              <a:buNone/>
            </a:pPr>
            <a:r>
              <a:rPr lang="en-US" sz="1600" dirty="0"/>
              <a:t>	for u in range(1, V):</a:t>
            </a:r>
          </a:p>
          <a:p>
            <a:pPr marL="0" indent="0">
              <a:buNone/>
            </a:pPr>
            <a:r>
              <a:rPr lang="en-US" sz="1600" dirty="0"/>
              <a:t>		for each node x that is adjacent to u:</a:t>
            </a:r>
          </a:p>
          <a:p>
            <a:pPr marL="0" indent="0">
              <a:buNone/>
            </a:pPr>
            <a:r>
              <a:rPr lang="en-US" sz="1600" dirty="0"/>
              <a:t>			if result[x] != -1:  // if the node has been assigned a color</a:t>
            </a:r>
          </a:p>
          <a:p>
            <a:pPr marL="0" indent="0">
              <a:buNone/>
            </a:pPr>
            <a:r>
              <a:rPr lang="en-US" sz="1600" dirty="0"/>
              <a:t>				available_colors[result[x]] = true</a:t>
            </a:r>
          </a:p>
          <a:p>
            <a:pPr marL="0" indent="0">
              <a:buNone/>
            </a:pPr>
            <a:r>
              <a:rPr lang="en-US" sz="1600" dirty="0"/>
              <a:t>		// Find next available color and assign it to that nodes result</a:t>
            </a:r>
          </a:p>
          <a:p>
            <a:pPr marL="0" indent="0">
              <a:buNone/>
            </a:pPr>
            <a:r>
              <a:rPr lang="en-US" sz="1600" dirty="0"/>
              <a:t>		color = 0</a:t>
            </a:r>
          </a:p>
          <a:p>
            <a:pPr marL="0" indent="0">
              <a:buNone/>
            </a:pPr>
            <a:r>
              <a:rPr lang="en-US" sz="1600" dirty="0"/>
              <a:t>		while color &lt; V:</a:t>
            </a:r>
          </a:p>
          <a:p>
            <a:pPr marL="0" indent="0">
              <a:buNone/>
            </a:pPr>
            <a:r>
              <a:rPr lang="en-US" sz="1600" dirty="0"/>
              <a:t>			if available_colors[color] == false:</a:t>
            </a:r>
          </a:p>
          <a:p>
            <a:pPr marL="0" indent="0">
              <a:buNone/>
            </a:pPr>
            <a:r>
              <a:rPr lang="en-US" sz="1600" dirty="0"/>
              <a:t>				break</a:t>
            </a:r>
          </a:p>
          <a:p>
            <a:pPr marL="0" indent="0">
              <a:buNone/>
            </a:pPr>
            <a:r>
              <a:rPr lang="en-US" sz="1600" dirty="0"/>
              <a:t>			color += 1</a:t>
            </a:r>
          </a:p>
          <a:p>
            <a:pPr marL="0" indent="0">
              <a:buNone/>
            </a:pPr>
            <a:r>
              <a:rPr lang="en-US" sz="1600" dirty="0"/>
              <a:t>		result[u] = color</a:t>
            </a:r>
          </a:p>
        </p:txBody>
      </p:sp>
    </p:spTree>
    <p:extLst>
      <p:ext uri="{BB962C8B-B14F-4D97-AF65-F5344CB8AC3E}">
        <p14:creationId xmlns:p14="http://schemas.microsoft.com/office/powerpoint/2010/main" val="377230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832165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V="1">
            <a:off x="1973178" y="4081677"/>
            <a:ext cx="504251" cy="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77429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31425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77429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8F980-28A9-4E20-BCAE-F4CE557030D8}"/>
              </a:ext>
            </a:extLst>
          </p:cNvPr>
          <p:cNvCxnSpPr>
            <a:cxnSpLocks/>
          </p:cNvCxnSpPr>
          <p:nvPr/>
        </p:nvCxnSpPr>
        <p:spPr>
          <a:xfrm>
            <a:off x="2083981" y="2472764"/>
            <a:ext cx="472823" cy="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7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54784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>
            <a:off x="2083981" y="2472764"/>
            <a:ext cx="472823" cy="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88062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16986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>
            <a:off x="2083981" y="2472764"/>
            <a:ext cx="472823" cy="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88062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0DB8B-2E62-4D9F-A54E-EAE88D1793C7}"/>
              </a:ext>
            </a:extLst>
          </p:cNvPr>
          <p:cNvSpPr/>
          <p:nvPr/>
        </p:nvSpPr>
        <p:spPr>
          <a:xfrm>
            <a:off x="2567437" y="2816268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731731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391183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2478775"/>
            <a:ext cx="380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88062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0DB8B-2E62-4D9F-A54E-EAE88D1793C7}"/>
              </a:ext>
            </a:extLst>
          </p:cNvPr>
          <p:cNvSpPr/>
          <p:nvPr/>
        </p:nvSpPr>
        <p:spPr>
          <a:xfrm>
            <a:off x="2567437" y="2816268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66E9D2-9859-4786-A17E-FC9961EE0FB6}"/>
              </a:ext>
            </a:extLst>
          </p:cNvPr>
          <p:cNvSpPr/>
          <p:nvPr/>
        </p:nvSpPr>
        <p:spPr>
          <a:xfrm>
            <a:off x="4693992" y="2759011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FF66-FEBC-462D-B4E4-BFB2746A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analytical run time analysis (big-O) of your approximation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0890-F9D9-4140-9C26-8B6729B9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Approximation: O(V^2 * E)</a:t>
            </a:r>
          </a:p>
          <a:p>
            <a:endParaRPr lang="en-US" dirty="0"/>
          </a:p>
          <a:p>
            <a:r>
              <a:rPr lang="en-US" dirty="0"/>
              <a:t>Why is this the big O???</a:t>
            </a:r>
          </a:p>
          <a:p>
            <a:r>
              <a:rPr lang="en-US" dirty="0"/>
              <a:t>The algorithm loops through all vertices.</a:t>
            </a:r>
          </a:p>
          <a:p>
            <a:r>
              <a:rPr lang="en-US" dirty="0"/>
              <a:t>Within that loop it loops through the colors of which there are V</a:t>
            </a:r>
          </a:p>
          <a:p>
            <a:r>
              <a:rPr lang="en-US" dirty="0"/>
              <a:t>It also loops through the Edges </a:t>
            </a:r>
          </a:p>
        </p:txBody>
      </p:sp>
    </p:spTree>
    <p:extLst>
      <p:ext uri="{BB962C8B-B14F-4D97-AF65-F5344CB8AC3E}">
        <p14:creationId xmlns:p14="http://schemas.microsoft.com/office/powerpoint/2010/main" val="87819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304-6FF9-4989-BFC8-084F4C4C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lower bound analysis of the problem and the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D3BB-0568-406E-B20D-436050F0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maximum click approximation for lower bound</a:t>
            </a:r>
          </a:p>
          <a:p>
            <a:r>
              <a:rPr lang="en-US" dirty="0"/>
              <a:t>Return from maximum click approximation is no more than half of the actual correct answer for min graph color. </a:t>
            </a:r>
          </a:p>
          <a:p>
            <a:r>
              <a:rPr lang="en-US" dirty="0"/>
              <a:t>Compare approximation return to return from max click approximation to figure out how accurate approximation solution is </a:t>
            </a:r>
          </a:p>
          <a:p>
            <a:endParaRPr lang="en-US" dirty="0"/>
          </a:p>
          <a:p>
            <a:r>
              <a:rPr lang="pt-BR" dirty="0"/>
              <a:t>O(</a:t>
            </a:r>
            <a:r>
              <a:rPr lang="pt-BR" i="1" dirty="0"/>
              <a:t>n</a:t>
            </a:r>
            <a:r>
              <a:rPr lang="pt-BR" dirty="0"/>
              <a:t>(log </a:t>
            </a:r>
            <a:r>
              <a:rPr lang="pt-BR" dirty="0" err="1"/>
              <a:t>log</a:t>
            </a:r>
            <a:r>
              <a:rPr lang="pt-BR" dirty="0"/>
              <a:t> </a:t>
            </a:r>
            <a:r>
              <a:rPr lang="pt-BR" i="1" dirty="0"/>
              <a:t>n</a:t>
            </a:r>
            <a:r>
              <a:rPr lang="pt-BR" dirty="0"/>
              <a:t>)</a:t>
            </a:r>
            <a:r>
              <a:rPr lang="pt-BR" baseline="30000" dirty="0"/>
              <a:t>2</a:t>
            </a:r>
            <a:r>
              <a:rPr lang="pt-BR" dirty="0"/>
              <a:t>/log</a:t>
            </a:r>
            <a:r>
              <a:rPr lang="pt-BR" baseline="30000" dirty="0"/>
              <a:t>3</a:t>
            </a:r>
            <a:r>
              <a:rPr lang="pt-BR" i="1" dirty="0"/>
              <a:t>n</a:t>
            </a:r>
            <a:r>
              <a:rPr lang="pt-BR" dirty="0"/>
              <a:t>)</a:t>
            </a:r>
            <a:r>
              <a:rPr lang="en-US" dirty="0"/>
              <a:t> – max clique approximation???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6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FB6-E902-4E27-B010-8AD84AE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plots that illustrate the run-time (wall clock) performance of your exact solution versus the approximation solution on your test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6BE7-D000-4BFB-9EBC-B222F5A1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5BCA-6976-4C1E-9921-7E3D2DF1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plots that compare the result/solution of your exact solution versus the approximation on your test cases.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0D61-C113-4AA3-8624-5AA88474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00150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563324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61252" y="410486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34EDD-4D8D-42C4-9CE7-3E997CD35B68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5C6DE5-CB82-4220-8694-DD406577C15A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3B359-7432-4C65-B70B-94F7BBF82C7D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61252" y="410486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FB133-0D83-49E5-B8EF-9634F3FE2893}"/>
              </a:ext>
            </a:extLst>
          </p:cNvPr>
          <p:cNvCxnSpPr>
            <a:cxnSpLocks/>
          </p:cNvCxnSpPr>
          <p:nvPr/>
        </p:nvCxnSpPr>
        <p:spPr>
          <a:xfrm flipV="1">
            <a:off x="7307187" y="3672470"/>
            <a:ext cx="0" cy="43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71E9B3-3A32-4FF4-B9B7-FF7E8FDD1D7C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4FDF0-7720-4753-8ABC-78A1A4C4D1E5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71FDAF-A63C-4B21-9A47-D5FCEE5D9835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272783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304829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61252" y="410486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10DD2F-EB40-4C06-AD84-1554DC72FF46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584D2-694B-4458-889D-ABE008964D72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5EDAD-A5F6-4616-A4FA-B6A9CFA0988C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3BB98D-C9B4-48B3-AF1D-E7870CB1A0E9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97170" y="2258968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C28EBF-89A1-416F-BA25-A04B7A7828F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E00A0-E4BE-42E5-B083-A25D8725058E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74C24-111A-4B55-BB43-E70F2A9B1099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4A184-A00D-4105-A489-FF6AD1A411C5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8771A-FBFB-4303-A3C1-12FD8F614462}"/>
              </a:ext>
            </a:extLst>
          </p:cNvPr>
          <p:cNvSpPr/>
          <p:nvPr/>
        </p:nvSpPr>
        <p:spPr>
          <a:xfrm>
            <a:off x="8895826" y="29808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39046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82517" y="226047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6C2DC7-D352-4754-A234-437B6AC9904B}"/>
              </a:ext>
            </a:extLst>
          </p:cNvPr>
          <p:cNvCxnSpPr>
            <a:cxnSpLocks/>
          </p:cNvCxnSpPr>
          <p:nvPr/>
        </p:nvCxnSpPr>
        <p:spPr>
          <a:xfrm flipV="1">
            <a:off x="7296554" y="3666311"/>
            <a:ext cx="0" cy="40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A023D3-DCF3-42CA-AC84-4E5F6356EA25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2444-D0F1-4FFB-A3C6-B75ED883BD66}"/>
              </a:ext>
            </a:extLst>
          </p:cNvPr>
          <p:cNvSpPr/>
          <p:nvPr/>
        </p:nvSpPr>
        <p:spPr>
          <a:xfrm>
            <a:off x="8743426" y="2839033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176855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82517" y="226047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8D0CE-0AB2-45F2-996A-70A32F0AA73F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7B98F-3476-4DC9-AC9B-914C74D43C69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15235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84F17-3ED6-435A-A22F-AE8031A5CBEE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CE105A-B00F-4853-ABA8-B3C904F30631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7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1510</TotalTime>
  <Words>1188</Words>
  <Application>Microsoft Office PowerPoint</Application>
  <PresentationFormat>Widescreen</PresentationFormat>
  <Paragraphs>407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Approximation Presentation</vt:lpstr>
      <vt:lpstr>pseudocode for the approximation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analytical run time analysis (big-O) of your approximation algorithm</vt:lpstr>
      <vt:lpstr>lower bound analysis of the problem and the approximation</vt:lpstr>
      <vt:lpstr>plots that illustrate the run-time (wall clock) performance of your exact solution versus the approximation solution on your test cases</vt:lpstr>
      <vt:lpstr>plots that compare the result/solution of your exact solution versus the approximation on your test cases.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Presentation</dc:title>
  <dc:creator>Corwin Willms</dc:creator>
  <cp:lastModifiedBy>Corwin Willms</cp:lastModifiedBy>
  <cp:revision>3</cp:revision>
  <dcterms:created xsi:type="dcterms:W3CDTF">2022-04-27T15:38:19Z</dcterms:created>
  <dcterms:modified xsi:type="dcterms:W3CDTF">2022-04-29T16:16:00Z</dcterms:modified>
</cp:coreProperties>
</file>