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421C7-F3D6-4944-A65C-2BF5847C5ED7}"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421C7-F3D6-4944-A65C-2BF5847C5ED7}"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421C7-F3D6-4944-A65C-2BF5847C5ED7}"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421C7-F3D6-4944-A65C-2BF5847C5ED7}"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421C7-F3D6-4944-A65C-2BF5847C5ED7}"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421C7-F3D6-4944-A65C-2BF5847C5ED7}"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421C7-F3D6-4944-A65C-2BF5847C5ED7}"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421C7-F3D6-4944-A65C-2BF5847C5ED7}"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421C7-F3D6-4944-A65C-2BF5847C5ED7}"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421C7-F3D6-4944-A65C-2BF5847C5ED7}"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421C7-F3D6-4944-A65C-2BF5847C5ED7}"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56912-CFBB-4B71-8618-1465052CAE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421C7-F3D6-4944-A65C-2BF5847C5ED7}" type="datetimeFigureOut">
              <a:rPr lang="en-US" smtClean="0"/>
              <a:t>7/20/2021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56912-CFBB-4B71-8618-1465052CAE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Mountain Resort</a:t>
            </a:r>
            <a:endParaRPr lang="en-US" dirty="0"/>
          </a:p>
        </p:txBody>
      </p:sp>
      <p:sp>
        <p:nvSpPr>
          <p:cNvPr id="3" name="Subtitle 2"/>
          <p:cNvSpPr>
            <a:spLocks noGrp="1"/>
          </p:cNvSpPr>
          <p:nvPr>
            <p:ph type="subTitle" idx="1"/>
          </p:nvPr>
        </p:nvSpPr>
        <p:spPr/>
        <p:txBody>
          <a:bodyPr/>
          <a:lstStyle/>
          <a:p>
            <a:r>
              <a:rPr lang="en-US" dirty="0" smtClean="0"/>
              <a:t>Brady Pearce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a:bodyPr>
          <a:lstStyle/>
          <a:p>
            <a:r>
              <a:rPr lang="en-US" sz="2400" dirty="0" smtClean="0"/>
              <a:t>Big Mountain Resort’s pricing strategy is to charge a premium over average pricing in its market segment</a:t>
            </a:r>
          </a:p>
          <a:p>
            <a:endParaRPr lang="en-US" sz="2400" dirty="0"/>
          </a:p>
          <a:p>
            <a:r>
              <a:rPr lang="en-US" sz="2400" dirty="0" smtClean="0"/>
              <a:t>As an alternative, a data based pricing structure which takes in to account a number of factors such as geography and resort features will be explored</a:t>
            </a:r>
          </a:p>
          <a:p>
            <a:endParaRPr lang="en-US" sz="2400" dirty="0"/>
          </a:p>
          <a:p>
            <a:r>
              <a:rPr lang="en-US" sz="2400" dirty="0" smtClean="0"/>
              <a:t>Data describing various resorts and their feature and pricing will be used to develop a model to correlate the most influential data with ticket prices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normAutofit/>
          </a:bodyPr>
          <a:lstStyle/>
          <a:p>
            <a:r>
              <a:rPr lang="en-US" sz="2400" dirty="0" smtClean="0"/>
              <a:t>According to market analysis, our current price of $81 for an adult ticket is well below our expected price. The model suggests that Big Mountain Resort should be charging a ticket price of $95.</a:t>
            </a:r>
          </a:p>
          <a:p>
            <a:endParaRPr lang="en-US" sz="2400" dirty="0"/>
          </a:p>
          <a:p>
            <a:r>
              <a:rPr lang="en-US" sz="2400" dirty="0" smtClean="0"/>
              <a:t>Modeling showed that closing one of the runs as a cost-cutting measure would not have an effect on the expected ticket pricing</a:t>
            </a:r>
          </a:p>
          <a:p>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p:cNvPicPr/>
          <p:nvPr/>
        </p:nvPicPr>
        <p:blipFill>
          <a:blip r:embed="rId2" cstate="print"/>
          <a:srcRect/>
          <a:stretch>
            <a:fillRect/>
          </a:stretch>
        </p:blipFill>
        <p:spPr>
          <a:xfrm>
            <a:off x="3962400" y="2971800"/>
            <a:ext cx="4968709" cy="3048000"/>
          </a:xfrm>
          <a:prstGeom prst="rect">
            <a:avLst/>
          </a:prstGeom>
          <a:ln/>
        </p:spPr>
      </p:pic>
      <p:sp>
        <p:nvSpPr>
          <p:cNvPr id="5" name="Title 1"/>
          <p:cNvSpPr>
            <a:spLocks noGrp="1"/>
          </p:cNvSpPr>
          <p:nvPr>
            <p:ph type="title"/>
          </p:nvPr>
        </p:nvSpPr>
        <p:spPr>
          <a:xfrm>
            <a:off x="457200" y="274638"/>
            <a:ext cx="8229600" cy="1143000"/>
          </a:xfrm>
        </p:spPr>
        <p:txBody>
          <a:bodyPr/>
          <a:lstStyle/>
          <a:p>
            <a:r>
              <a:rPr lang="en-US" dirty="0" smtClean="0"/>
              <a:t>Modeling</a:t>
            </a:r>
            <a:endParaRPr lang="en-US" dirty="0"/>
          </a:p>
        </p:txBody>
      </p:sp>
      <p:sp>
        <p:nvSpPr>
          <p:cNvPr id="6" name="TextBox 5"/>
          <p:cNvSpPr txBox="1"/>
          <p:nvPr/>
        </p:nvSpPr>
        <p:spPr>
          <a:xfrm>
            <a:off x="304800" y="2590800"/>
            <a:ext cx="3276600" cy="2862322"/>
          </a:xfrm>
          <a:prstGeom prst="rect">
            <a:avLst/>
          </a:prstGeom>
          <a:noFill/>
        </p:spPr>
        <p:txBody>
          <a:bodyPr wrap="square" rtlCol="0">
            <a:spAutoFit/>
          </a:bodyPr>
          <a:lstStyle/>
          <a:p>
            <a:pPr>
              <a:buFont typeface="Arial" pitchFamily="34" charset="0"/>
              <a:buChar char="•"/>
            </a:pPr>
            <a:r>
              <a:rPr lang="en-US" dirty="0" smtClean="0"/>
              <a:t>The figure to the right shows a </a:t>
            </a:r>
            <a:r>
              <a:rPr lang="en-US" dirty="0" err="1" smtClean="0"/>
              <a:t>heatmap</a:t>
            </a:r>
            <a:r>
              <a:rPr lang="en-US" dirty="0" smtClean="0"/>
              <a:t> showing correlation of the various parameters</a:t>
            </a:r>
          </a:p>
          <a:p>
            <a:pPr>
              <a:buFont typeface="Arial" pitchFamily="34" charset="0"/>
              <a:buChar char="•"/>
            </a:pPr>
            <a:endParaRPr lang="en-US" dirty="0"/>
          </a:p>
          <a:p>
            <a:pPr>
              <a:buFont typeface="Arial" pitchFamily="34" charset="0"/>
              <a:buChar char="•"/>
            </a:pPr>
            <a:r>
              <a:rPr lang="en-US" dirty="0" smtClean="0"/>
              <a:t>Focusing on ticket pricing, we can see that the factors that have the most influence are number of runs, fast quad lift chairs, vertical drop and total acreage of snow making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Modeling</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14800" y="1447799"/>
            <a:ext cx="4722185" cy="259493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114800" y="4038600"/>
            <a:ext cx="4800600" cy="2595324"/>
          </a:xfrm>
          <a:prstGeom prst="rect">
            <a:avLst/>
          </a:prstGeom>
          <a:noFill/>
          <a:ln w="9525">
            <a:noFill/>
            <a:miter lim="800000"/>
            <a:headEnd/>
            <a:tailEnd/>
          </a:ln>
        </p:spPr>
      </p:pic>
      <p:sp>
        <p:nvSpPr>
          <p:cNvPr id="7" name="TextBox 6"/>
          <p:cNvSpPr txBox="1"/>
          <p:nvPr/>
        </p:nvSpPr>
        <p:spPr>
          <a:xfrm>
            <a:off x="228600" y="2057400"/>
            <a:ext cx="3733800" cy="3416320"/>
          </a:xfrm>
          <a:prstGeom prst="rect">
            <a:avLst/>
          </a:prstGeom>
          <a:noFill/>
        </p:spPr>
        <p:txBody>
          <a:bodyPr wrap="square" rtlCol="0">
            <a:spAutoFit/>
          </a:bodyPr>
          <a:lstStyle/>
          <a:p>
            <a:pPr>
              <a:buFont typeface="Arial" pitchFamily="34" charset="0"/>
              <a:buChar char="•"/>
            </a:pPr>
            <a:r>
              <a:rPr lang="en-US" dirty="0" smtClean="0"/>
              <a:t>Shown on the right is the ticket pricing distribution for typical ski resorts</a:t>
            </a:r>
          </a:p>
          <a:p>
            <a:pPr>
              <a:buFont typeface="Arial" pitchFamily="34" charset="0"/>
              <a:buChar char="•"/>
            </a:pPr>
            <a:endParaRPr lang="en-US" dirty="0"/>
          </a:p>
          <a:p>
            <a:pPr>
              <a:buFont typeface="Arial" pitchFamily="34" charset="0"/>
              <a:buChar char="•"/>
            </a:pPr>
            <a:r>
              <a:rPr lang="en-US" dirty="0" smtClean="0"/>
              <a:t>At first glance, our resort is priced a the higher end of the distribution, and is the highest priced resort in Montana</a:t>
            </a:r>
          </a:p>
          <a:p>
            <a:pPr>
              <a:buFont typeface="Arial" pitchFamily="34" charset="0"/>
              <a:buChar char="•"/>
            </a:pPr>
            <a:endParaRPr lang="en-US" dirty="0"/>
          </a:p>
          <a:p>
            <a:pPr>
              <a:buFont typeface="Arial" pitchFamily="34" charset="0"/>
              <a:buChar char="•"/>
            </a:pPr>
            <a:r>
              <a:rPr lang="en-US" dirty="0" smtClean="0"/>
              <a:t>The next slide will show that our resort has amenities that justify this pricing as well as an even higher price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Modeling</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143000"/>
            <a:ext cx="4008031" cy="228650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191000" y="1211555"/>
            <a:ext cx="4065158" cy="223649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1" y="3352800"/>
            <a:ext cx="4252233" cy="228600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4343401" y="3429000"/>
            <a:ext cx="3886200" cy="2173744"/>
          </a:xfrm>
          <a:prstGeom prst="rect">
            <a:avLst/>
          </a:prstGeom>
          <a:noFill/>
          <a:ln w="9525">
            <a:noFill/>
            <a:miter lim="800000"/>
            <a:headEnd/>
            <a:tailEnd/>
          </a:ln>
        </p:spPr>
      </p:pic>
      <p:sp>
        <p:nvSpPr>
          <p:cNvPr id="10" name="TextBox 9"/>
          <p:cNvSpPr txBox="1"/>
          <p:nvPr/>
        </p:nvSpPr>
        <p:spPr>
          <a:xfrm>
            <a:off x="228600" y="5867400"/>
            <a:ext cx="8915400" cy="646331"/>
          </a:xfrm>
          <a:prstGeom prst="rect">
            <a:avLst/>
          </a:prstGeom>
          <a:noFill/>
        </p:spPr>
        <p:txBody>
          <a:bodyPr wrap="square" rtlCol="0">
            <a:spAutoFit/>
          </a:bodyPr>
          <a:lstStyle/>
          <a:p>
            <a:pPr>
              <a:buFont typeface="Arial" pitchFamily="34" charset="0"/>
              <a:buChar char="•"/>
            </a:pPr>
            <a:r>
              <a:rPr lang="en-US" dirty="0" smtClean="0"/>
              <a:t>Big Mountain Resort sits on the high end of the distribution for the most influential factors in ticket pricing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Modeling</a:t>
            </a:r>
            <a:endParaRPr lang="en-US" dirty="0"/>
          </a:p>
        </p:txBody>
      </p:sp>
      <p:sp>
        <p:nvSpPr>
          <p:cNvPr id="5" name="TextBox 4"/>
          <p:cNvSpPr txBox="1"/>
          <p:nvPr/>
        </p:nvSpPr>
        <p:spPr>
          <a:xfrm>
            <a:off x="304800" y="2514600"/>
            <a:ext cx="2971800" cy="2862322"/>
          </a:xfrm>
          <a:prstGeom prst="rect">
            <a:avLst/>
          </a:prstGeom>
          <a:noFill/>
        </p:spPr>
        <p:txBody>
          <a:bodyPr wrap="square" rtlCol="0">
            <a:spAutoFit/>
          </a:bodyPr>
          <a:lstStyle/>
          <a:p>
            <a:pPr>
              <a:buFont typeface="Arial" pitchFamily="34" charset="0"/>
              <a:buChar char="•"/>
            </a:pPr>
            <a:r>
              <a:rPr lang="en-US" dirty="0" smtClean="0"/>
              <a:t>One cost cutting option that would not reduce expected ticket price would be to close one of our least used runs</a:t>
            </a:r>
          </a:p>
          <a:p>
            <a:pPr>
              <a:buFont typeface="Arial" pitchFamily="34" charset="0"/>
              <a:buChar char="•"/>
            </a:pPr>
            <a:endParaRPr lang="en-US" dirty="0"/>
          </a:p>
          <a:p>
            <a:pPr>
              <a:buFont typeface="Arial" pitchFamily="34" charset="0"/>
              <a:buChar char="•"/>
            </a:pPr>
            <a:r>
              <a:rPr lang="en-US" dirty="0" smtClean="0"/>
              <a:t>As seen to the right, closing one run has no effect on expected ticket price or the revenue expected for our resort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355435" y="2438400"/>
            <a:ext cx="5788565" cy="304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Big Mountain resort’s pricing structure is neglecting to take into account the extent of the amenities the resort is offering compared to market average. </a:t>
            </a:r>
          </a:p>
          <a:p>
            <a:endParaRPr lang="en-US" dirty="0"/>
          </a:p>
          <a:p>
            <a:r>
              <a:rPr lang="en-US" dirty="0" smtClean="0"/>
              <a:t>Our modeling suggests that the ticket price should be increased to $95 dollars. </a:t>
            </a:r>
          </a:p>
          <a:p>
            <a:endParaRPr lang="en-US" dirty="0"/>
          </a:p>
          <a:p>
            <a:r>
              <a:rPr lang="en-US" dirty="0" smtClean="0"/>
              <a:t>We also found that closing one run to cut costs would not have an effect on expected </a:t>
            </a:r>
            <a:r>
              <a:rPr lang="en-US" smtClean="0"/>
              <a:t>ticket pricing.</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8088</TotalTime>
  <Words>374</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Big Mountain Resort</vt:lpstr>
      <vt:lpstr>Problem Identification</vt:lpstr>
      <vt:lpstr>Recommendation</vt:lpstr>
      <vt:lpstr>Modeling</vt:lpstr>
      <vt:lpstr>Modeling</vt:lpstr>
      <vt:lpstr>Modeling</vt:lpstr>
      <vt:lpstr>Modeling</vt:lpstr>
      <vt:lpstr>Summary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Brady Pearce</dc:creator>
  <cp:lastModifiedBy>Brady Pearce</cp:lastModifiedBy>
  <cp:revision>4</cp:revision>
  <dcterms:created xsi:type="dcterms:W3CDTF">2021-07-20T21:13:33Z</dcterms:created>
  <dcterms:modified xsi:type="dcterms:W3CDTF">2021-07-26T12:01:36Z</dcterms:modified>
</cp:coreProperties>
</file>