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4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9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82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0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4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89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2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56D9-444F-402C-AFFC-9460D10893B2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1A4A-9D40-49C7-9798-61AE4C3B3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49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428" y="21324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Georgetown dormancy normalisation and batch correction</a:t>
            </a:r>
          </a:p>
        </p:txBody>
      </p:sp>
    </p:spTree>
    <p:extLst>
      <p:ext uri="{BB962C8B-B14F-4D97-AF65-F5344CB8AC3E}">
        <p14:creationId xmlns:p14="http://schemas.microsoft.com/office/powerpoint/2010/main" val="235504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Expression distributions – FF vs FFPE </a:t>
            </a:r>
          </a:p>
        </p:txBody>
      </p:sp>
    </p:spTree>
    <p:extLst>
      <p:ext uri="{BB962C8B-B14F-4D97-AF65-F5344CB8AC3E}">
        <p14:creationId xmlns:p14="http://schemas.microsoft.com/office/powerpoint/2010/main" val="51400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MDS for 500 most variant genes across all samples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4689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7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MDS for 500 most variant genes across all samples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 we’ve seemingly removed our FF vs FFPE batch effects but conserved our biological signal (i.e. clustering by timepoint)</a:t>
            </a:r>
          </a:p>
          <a:p>
            <a:r>
              <a:rPr lang="en-GB" dirty="0"/>
              <a:t>Importantly, included in the cohort were several samples that were replicated across FF and FFPE materials, therefore, post-</a:t>
            </a:r>
            <a:r>
              <a:rPr lang="en-GB" dirty="0" err="1"/>
              <a:t>ComBat</a:t>
            </a:r>
            <a:r>
              <a:rPr lang="en-GB" dirty="0"/>
              <a:t> these samples should very accurately cluster with one another</a:t>
            </a:r>
          </a:p>
          <a:p>
            <a:r>
              <a:rPr lang="en-GB" dirty="0"/>
              <a:t>In the next figure samples are again displayed using the principle components of their 500 most variable genes but are now coloured by patient (i.e. blues should cluster together, greens </a:t>
            </a:r>
            <a:r>
              <a:rPr lang="en-GB" dirty="0" err="1"/>
              <a:t>etc</a:t>
            </a:r>
            <a:r>
              <a:rPr lang="en-GB" dirty="0"/>
              <a:t>). FF or FFPE material is visualised by the size of the point</a:t>
            </a:r>
          </a:p>
        </p:txBody>
      </p:sp>
    </p:spTree>
    <p:extLst>
      <p:ext uri="{BB962C8B-B14F-4D97-AF65-F5344CB8AC3E}">
        <p14:creationId xmlns:p14="http://schemas.microsoft.com/office/powerpoint/2010/main" val="149946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MDS for 500 most variant genes across replicate samples</a:t>
            </a:r>
          </a:p>
        </p:txBody>
      </p:sp>
    </p:spTree>
    <p:extLst>
      <p:ext uri="{BB962C8B-B14F-4D97-AF65-F5344CB8AC3E}">
        <p14:creationId xmlns:p14="http://schemas.microsoft.com/office/powerpoint/2010/main" val="173473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can additionally demonstrate this statistically using sample correlations</a:t>
            </a:r>
          </a:p>
          <a:p>
            <a:pPr lvl="1"/>
            <a:r>
              <a:rPr lang="en-GB" dirty="0"/>
              <a:t>We can loosely define the batch-specific </a:t>
            </a:r>
            <a:r>
              <a:rPr lang="en-GB" i="1" dirty="0"/>
              <a:t>inter</a:t>
            </a:r>
            <a:r>
              <a:rPr lang="en-GB" dirty="0"/>
              <a:t>-patient and </a:t>
            </a:r>
            <a:r>
              <a:rPr lang="en-GB" i="1" dirty="0"/>
              <a:t>intra</a:t>
            </a:r>
            <a:r>
              <a:rPr lang="en-GB" dirty="0"/>
              <a:t>-patient heterogeneity as biological variation, just as the replicate sample variation can be almost entirely attributed to technical variation or noise. Additionally, the overall variability will be explained by a combination of the above.</a:t>
            </a:r>
          </a:p>
          <a:p>
            <a:pPr lvl="1"/>
            <a:r>
              <a:rPr lang="en-GB" dirty="0"/>
              <a:t>Therefore, post-</a:t>
            </a:r>
            <a:r>
              <a:rPr lang="en-GB" dirty="0" err="1"/>
              <a:t>ComBat</a:t>
            </a:r>
            <a:r>
              <a:rPr lang="en-GB" dirty="0"/>
              <a:t>, if the 'biological' variation/correlation remains constant post-</a:t>
            </a:r>
            <a:r>
              <a:rPr lang="en-GB" dirty="0" err="1"/>
              <a:t>ComBat</a:t>
            </a:r>
            <a:r>
              <a:rPr lang="en-GB" dirty="0"/>
              <a:t>, whilst the technical variation is removed/correlation improves, we can be confident that our correction has been effective but not to the degree of removing biological signal.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33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correlations pre- and post-</a:t>
            </a:r>
            <a:r>
              <a:rPr lang="en-GB" dirty="0" err="1"/>
              <a:t>ComBat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/>
          <p:cNvSpPr txBox="1"/>
          <p:nvPr/>
        </p:nvSpPr>
        <p:spPr>
          <a:xfrm>
            <a:off x="9335387" y="2892057"/>
            <a:ext cx="2700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_all = all samples</a:t>
            </a:r>
          </a:p>
          <a:p>
            <a:endParaRPr lang="en-GB" dirty="0"/>
          </a:p>
          <a:p>
            <a:r>
              <a:rPr lang="en-GB" dirty="0"/>
              <a:t>_</a:t>
            </a:r>
            <a:r>
              <a:rPr lang="en-GB" dirty="0" err="1"/>
              <a:t>ff</a:t>
            </a:r>
            <a:r>
              <a:rPr lang="en-GB" dirty="0"/>
              <a:t> = fresh-frozen samples</a:t>
            </a:r>
          </a:p>
          <a:p>
            <a:endParaRPr lang="en-GB" dirty="0"/>
          </a:p>
          <a:p>
            <a:r>
              <a:rPr lang="en-GB" dirty="0"/>
              <a:t>_</a:t>
            </a:r>
            <a:r>
              <a:rPr lang="en-GB" dirty="0" err="1"/>
              <a:t>ffpe</a:t>
            </a:r>
            <a:r>
              <a:rPr lang="en-GB" dirty="0"/>
              <a:t> = FFPE samples</a:t>
            </a:r>
          </a:p>
          <a:p>
            <a:endParaRPr lang="en-GB" dirty="0"/>
          </a:p>
          <a:p>
            <a:r>
              <a:rPr lang="en-GB" dirty="0"/>
              <a:t>_rep = replicate samples that are found in both the FF and FFPE subsets</a:t>
            </a:r>
          </a:p>
        </p:txBody>
      </p:sp>
    </p:spTree>
    <p:extLst>
      <p:ext uri="{BB962C8B-B14F-4D97-AF65-F5344CB8AC3E}">
        <p14:creationId xmlns:p14="http://schemas.microsoft.com/office/powerpoint/2010/main" val="204634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that some samples were fresh-frozen and others from FFPE material, normalisation was performed independently on these two batches as follows</a:t>
            </a:r>
          </a:p>
          <a:p>
            <a:pPr lvl="1"/>
            <a:r>
              <a:rPr lang="en-GB" dirty="0" err="1"/>
              <a:t>fRMA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Feature selection of probes that passed a detection threshold (important because FFPE RNA likely to be degraded in comparison to FF samples)</a:t>
            </a:r>
          </a:p>
          <a:p>
            <a:pPr lvl="1"/>
            <a:r>
              <a:rPr lang="en-GB" dirty="0"/>
              <a:t>LOESS normalisation </a:t>
            </a:r>
          </a:p>
          <a:p>
            <a:r>
              <a:rPr lang="en-GB" dirty="0"/>
              <a:t>We now use this normalised data to check for batch effects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1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36" y="260859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Pre-</a:t>
            </a:r>
            <a:r>
              <a:rPr lang="en-GB" dirty="0" err="1"/>
              <a:t>ComBat</a:t>
            </a:r>
            <a:r>
              <a:rPr lang="en-GB" dirty="0"/>
              <a:t> Figures</a:t>
            </a:r>
          </a:p>
        </p:txBody>
      </p:sp>
    </p:spTree>
    <p:extLst>
      <p:ext uri="{BB962C8B-B14F-4D97-AF65-F5344CB8AC3E}">
        <p14:creationId xmlns:p14="http://schemas.microsoft.com/office/powerpoint/2010/main" val="16914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 distributions – FF vs FFPE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0070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MDS for 500 most variant genes across all samples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491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clearly have two distinct groups, of FF and FFPE samples as expected, but intra-material samples are relatively well normalised.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can also check for biological signal by checking for sample clustering by time point. This is the same plot with alternative colouring</a:t>
            </a:r>
          </a:p>
          <a:p>
            <a:pPr lvl="1"/>
            <a:r>
              <a:rPr lang="en-GB" dirty="0"/>
              <a:t>colours: diagnostic (day 0), on-treatment (~day 14) and long-term (&gt;120 days)</a:t>
            </a:r>
          </a:p>
        </p:txBody>
      </p:sp>
    </p:spTree>
    <p:extLst>
      <p:ext uri="{BB962C8B-B14F-4D97-AF65-F5344CB8AC3E}">
        <p14:creationId xmlns:p14="http://schemas.microsoft.com/office/powerpoint/2010/main" val="387382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MDS for 500 most variant genes across all samples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30120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Diagnostic and long-term samples appear to be clustering at the extreme ends of the collection of samples – good!</a:t>
            </a:r>
          </a:p>
          <a:p>
            <a:endParaRPr lang="en-GB" dirty="0"/>
          </a:p>
          <a:p>
            <a:r>
              <a:rPr lang="en-GB" dirty="0"/>
              <a:t>Now we’ll use </a:t>
            </a:r>
            <a:r>
              <a:rPr lang="en-GB" dirty="0" err="1"/>
              <a:t>ComBat</a:t>
            </a:r>
            <a:r>
              <a:rPr lang="en-GB" dirty="0"/>
              <a:t> to remove the FF vs FFPE batch effect</a:t>
            </a:r>
          </a:p>
        </p:txBody>
      </p:sp>
    </p:spTree>
    <p:extLst>
      <p:ext uri="{BB962C8B-B14F-4D97-AF65-F5344CB8AC3E}">
        <p14:creationId xmlns:p14="http://schemas.microsoft.com/office/powerpoint/2010/main" val="349070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6936" y="260859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Post-</a:t>
            </a:r>
            <a:r>
              <a:rPr lang="en-GB" dirty="0" err="1"/>
              <a:t>ComBat</a:t>
            </a:r>
            <a:r>
              <a:rPr lang="en-GB" dirty="0"/>
              <a:t> Figures</a:t>
            </a:r>
          </a:p>
        </p:txBody>
      </p:sp>
    </p:spTree>
    <p:extLst>
      <p:ext uri="{BB962C8B-B14F-4D97-AF65-F5344CB8AC3E}">
        <p14:creationId xmlns:p14="http://schemas.microsoft.com/office/powerpoint/2010/main" val="67610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378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Georgetown dormancy normalisation and batch correction</vt:lpstr>
      <vt:lpstr>Normalisation</vt:lpstr>
      <vt:lpstr>Pre-ComBat Figures</vt:lpstr>
      <vt:lpstr>Expression distributions – FF vs FFPE </vt:lpstr>
      <vt:lpstr>MDS for 500 most variant genes across all samples</vt:lpstr>
      <vt:lpstr>PowerPoint Presentation</vt:lpstr>
      <vt:lpstr>MDS for 500 most variant genes across all samples</vt:lpstr>
      <vt:lpstr>PowerPoint Presentation</vt:lpstr>
      <vt:lpstr>Post-ComBat Figures</vt:lpstr>
      <vt:lpstr>Expression distributions – FF vs FFPE </vt:lpstr>
      <vt:lpstr>MDS for 500 most variant genes across all samples</vt:lpstr>
      <vt:lpstr>MDS for 500 most variant genes across all samples</vt:lpstr>
      <vt:lpstr>PowerPoint Presentation</vt:lpstr>
      <vt:lpstr>MDS for 500 most variant genes across replicate samples</vt:lpstr>
      <vt:lpstr>PowerPoint Presentation</vt:lpstr>
      <vt:lpstr>Sample correlations pre- and post-ComBat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Georgetown dormancy normalisation and batch correction</dc:title>
  <dc:creator>Dominic Pearce</dc:creator>
  <cp:lastModifiedBy>Dominic Pearce</cp:lastModifiedBy>
  <cp:revision>5</cp:revision>
  <dcterms:created xsi:type="dcterms:W3CDTF">2017-09-25T19:15:58Z</dcterms:created>
  <dcterms:modified xsi:type="dcterms:W3CDTF">2017-09-25T19:49:27Z</dcterms:modified>
</cp:coreProperties>
</file>