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1" r:id="rId3"/>
    <p:sldId id="275" r:id="rId4"/>
    <p:sldId id="281" r:id="rId5"/>
    <p:sldId id="282" r:id="rId6"/>
    <p:sldId id="278" r:id="rId7"/>
    <p:sldId id="279" r:id="rId8"/>
    <p:sldId id="273" r:id="rId9"/>
    <p:sldId id="272" r:id="rId10"/>
    <p:sldId id="268" r:id="rId11"/>
    <p:sldId id="271" r:id="rId12"/>
    <p:sldId id="283" r:id="rId13"/>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0F0E"/>
    <a:srgbClr val="170E0F"/>
    <a:srgbClr val="17100F"/>
    <a:srgbClr val="FFC000"/>
    <a:srgbClr val="FF3300"/>
    <a:srgbClr val="9AF802"/>
    <a:srgbClr val="8BE002"/>
    <a:srgbClr val="9EFD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08" autoAdjust="0"/>
    <p:restoredTop sz="98857" autoAdjust="0"/>
  </p:normalViewPr>
  <p:slideViewPr>
    <p:cSldViewPr>
      <p:cViewPr>
        <p:scale>
          <a:sx n="63" d="100"/>
          <a:sy n="63" d="100"/>
        </p:scale>
        <p:origin x="-384" y="-688"/>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7/30/16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7/30/16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7/30/16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7/30/16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7/30/16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7/30/16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7/30/16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7/30/16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7/30/16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7/30/16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7/30/16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7/30/16</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ok-1421097_1280.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1264983" cy="7533457"/>
          </a:xfrm>
          <a:prstGeom prst="rect">
            <a:avLst/>
          </a:prstGeom>
        </p:spPr>
      </p:pic>
      <p:sp>
        <p:nvSpPr>
          <p:cNvPr id="10" name="TextBox 6"/>
          <p:cNvSpPr txBox="1"/>
          <p:nvPr/>
        </p:nvSpPr>
        <p:spPr>
          <a:xfrm>
            <a:off x="1326480" y="3066058"/>
            <a:ext cx="8498582" cy="1046440"/>
          </a:xfrm>
          <a:prstGeom prst="rect">
            <a:avLst/>
          </a:prstGeom>
          <a:noFill/>
        </p:spPr>
        <p:txBody>
          <a:bodyPr wrap="square" rtlCol="0">
            <a:spAutoFit/>
          </a:bodyPr>
          <a:lstStyle/>
          <a:p>
            <a:pPr algn="ctr"/>
            <a:r>
              <a:rPr lang="en-CA" altLang="zh-TW" sz="4400" b="1" dirty="0" smtClean="0">
                <a:solidFill>
                  <a:schemeClr val="bg1"/>
                </a:solidFill>
                <a:latin typeface="Century Gothic" panose="020B0502020202020204" pitchFamily="34" charset="0"/>
              </a:rPr>
              <a:t>Analyzing Literature </a:t>
            </a:r>
          </a:p>
          <a:p>
            <a:pPr algn="ctr"/>
            <a:r>
              <a:rPr lang="en-US" altLang="zh-TW" dirty="0" smtClean="0">
                <a:solidFill>
                  <a:schemeClr val="bg1"/>
                </a:solidFill>
                <a:latin typeface="Century Gothic" panose="020B0502020202020204" pitchFamily="34" charset="0"/>
              </a:rPr>
              <a:t>How </a:t>
            </a:r>
            <a:r>
              <a:rPr lang="en-US" altLang="zh-TW" dirty="0" smtClean="0">
                <a:solidFill>
                  <a:schemeClr val="bg1"/>
                </a:solidFill>
                <a:latin typeface="Century Gothic" panose="020B0502020202020204" pitchFamily="34" charset="0"/>
              </a:rPr>
              <a:t>to Give a Personal Response to Literature</a:t>
            </a:r>
            <a:endParaRPr lang="zh-TW" altLang="zh-TW" dirty="0">
              <a:solidFill>
                <a:schemeClr val="bg1"/>
              </a:solidFill>
              <a:latin typeface="Century Gothic" panose="020B0502020202020204" pitchFamily="34" charset="0"/>
            </a:endParaRPr>
          </a:p>
        </p:txBody>
      </p:sp>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7" name="群組 6"/>
          <p:cNvGrpSpPr/>
          <p:nvPr/>
        </p:nvGrpSpPr>
        <p:grpSpPr>
          <a:xfrm>
            <a:off x="4836603" y="4984445"/>
            <a:ext cx="1417813" cy="432048"/>
            <a:chOff x="882641" y="4063530"/>
            <a:chExt cx="989642" cy="301572"/>
          </a:xfrm>
        </p:grpSpPr>
        <p:sp>
          <p:nvSpPr>
            <p:cNvPr id="8" name="矩形 7"/>
            <p:cNvSpPr/>
            <p:nvPr/>
          </p:nvSpPr>
          <p:spPr>
            <a:xfrm>
              <a:off x="882641" y="4063530"/>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130489" y="4065366"/>
              <a:ext cx="493947" cy="257796"/>
            </a:xfrm>
            <a:prstGeom prst="rect">
              <a:avLst/>
            </a:prstGeom>
            <a:noFill/>
          </p:spPr>
          <p:txBody>
            <a:bodyPr wrap="square" rtlCol="0">
              <a:spAutoFit/>
            </a:bodyPr>
            <a:lstStyle/>
            <a:p>
              <a:r>
                <a:rPr lang="en-US" altLang="zh-TW" dirty="0" smtClean="0">
                  <a:solidFill>
                    <a:schemeClr val="bg1"/>
                  </a:solidFill>
                  <a:latin typeface="Century Gothic" panose="020B0502020202020204" pitchFamily="34" charset="0"/>
                </a:rPr>
                <a:t>view</a:t>
              </a:r>
              <a:endParaRPr lang="zh-TW" altLang="en-US"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32651838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42421" y="3705669"/>
            <a:ext cx="3490503" cy="646331"/>
          </a:xfrm>
          <a:prstGeom prst="rect">
            <a:avLst/>
          </a:prstGeom>
          <a:noFill/>
        </p:spPr>
        <p:txBody>
          <a:bodyPr wrap="square" rtlCol="0">
            <a:spAutoFit/>
          </a:bodyPr>
          <a:lstStyle/>
          <a:p>
            <a:r>
              <a:rPr lang="en-US" sz="3600" dirty="0" smtClean="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592363" y="4273351"/>
            <a:ext cx="6192688" cy="1331134"/>
          </a:xfrm>
          <a:prstGeom prst="rect">
            <a:avLst/>
          </a:prstGeom>
          <a:noFill/>
        </p:spPr>
        <p:txBody>
          <a:bodyPr wrap="square" rtlCol="0">
            <a:spAutoFit/>
          </a:bodyPr>
          <a:lstStyle/>
          <a:p>
            <a:pPr algn="ctr">
              <a:lnSpc>
                <a:spcPct val="200000"/>
              </a:lnSpc>
            </a:pPr>
            <a:r>
              <a:rPr lang="en-US" altLang="zh-TW" sz="2100" dirty="0">
                <a:solidFill>
                  <a:schemeClr val="bg1"/>
                </a:solidFill>
              </a:rPr>
              <a:t>Complete the sentences using the vocabulary words from this lesson:</a:t>
            </a:r>
            <a:endParaRPr lang="en-US" sz="2100" dirty="0">
              <a:solidFill>
                <a:schemeClr val="bg1"/>
              </a:solidFill>
            </a:endParaRPr>
          </a:p>
        </p:txBody>
      </p:sp>
      <p:pic>
        <p:nvPicPr>
          <p:cNvPr id="11"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群組 11"/>
          <p:cNvGrpSpPr/>
          <p:nvPr/>
        </p:nvGrpSpPr>
        <p:grpSpPr>
          <a:xfrm>
            <a:off x="0" y="1166"/>
            <a:ext cx="1944291" cy="1296219"/>
            <a:chOff x="0" y="-3"/>
            <a:chExt cx="1944291" cy="1296219"/>
          </a:xfrm>
        </p:grpSpPr>
        <p:sp>
          <p:nvSpPr>
            <p:cNvPr id="13" name="淚滴形 12"/>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8104686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tx2">
                    <a:lumMod val="60000"/>
                    <a:lumOff val="40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tx2">
                  <a:lumMod val="60000"/>
                  <a:lumOff val="40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11"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104" y="3068960"/>
            <a:ext cx="2337963" cy="224663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群組 11"/>
          <p:cNvGrpSpPr/>
          <p:nvPr/>
        </p:nvGrpSpPr>
        <p:grpSpPr>
          <a:xfrm>
            <a:off x="0" y="1166"/>
            <a:ext cx="1944291" cy="1296219"/>
            <a:chOff x="0" y="-3"/>
            <a:chExt cx="1944291" cy="1296219"/>
          </a:xfrm>
        </p:grpSpPr>
        <p:sp>
          <p:nvSpPr>
            <p:cNvPr id="13" name="淚滴形 12"/>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Rectangle 1"/>
          <p:cNvSpPr/>
          <p:nvPr/>
        </p:nvSpPr>
        <p:spPr>
          <a:xfrm>
            <a:off x="144091" y="1340768"/>
            <a:ext cx="8784976" cy="4280660"/>
          </a:xfrm>
          <a:prstGeom prst="rect">
            <a:avLst/>
          </a:prstGeom>
        </p:spPr>
        <p:txBody>
          <a:bodyPr wrap="square">
            <a:spAutoFit/>
          </a:bodyPr>
          <a:lstStyle/>
          <a:p>
            <a:pPr marL="457200" indent="-457200">
              <a:lnSpc>
                <a:spcPct val="200000"/>
              </a:lnSpc>
              <a:buAutoNum type="arabicPeriod"/>
            </a:pPr>
            <a:r>
              <a:rPr lang="en-US" sz="2300" dirty="0" smtClean="0"/>
              <a:t>Harry </a:t>
            </a:r>
            <a:r>
              <a:rPr lang="en-US" sz="2300" dirty="0"/>
              <a:t>Potter is a good</a:t>
            </a:r>
            <a:r>
              <a:rPr lang="en-US" sz="2300" u="sng" dirty="0"/>
              <a:t>              </a:t>
            </a:r>
            <a:r>
              <a:rPr lang="en-US" sz="2300" dirty="0"/>
              <a:t>for children. </a:t>
            </a:r>
          </a:p>
          <a:p>
            <a:pPr marL="457200" indent="-457200">
              <a:lnSpc>
                <a:spcPct val="200000"/>
              </a:lnSpc>
              <a:buAutoNum type="arabicPeriod"/>
            </a:pPr>
            <a:r>
              <a:rPr lang="en-US" sz="2300" dirty="0" smtClean="0"/>
              <a:t>My </a:t>
            </a:r>
            <a:r>
              <a:rPr lang="en-US" sz="2300" dirty="0"/>
              <a:t>teacher was</a:t>
            </a:r>
            <a:r>
              <a:rPr lang="en-US" sz="2300" u="sng" dirty="0"/>
              <a:t>                   </a:t>
            </a:r>
            <a:r>
              <a:rPr lang="en-US" sz="2300" dirty="0"/>
              <a:t>with the quality of my </a:t>
            </a:r>
            <a:r>
              <a:rPr lang="en-US" sz="2300" dirty="0" smtClean="0"/>
              <a:t>writing.</a:t>
            </a:r>
            <a:endParaRPr lang="en-US" sz="2300" dirty="0"/>
          </a:p>
          <a:p>
            <a:pPr marL="457200" indent="-457200">
              <a:lnSpc>
                <a:spcPct val="200000"/>
              </a:lnSpc>
              <a:buAutoNum type="arabicPeriod"/>
            </a:pPr>
            <a:r>
              <a:rPr lang="en-US" sz="2300" dirty="0" smtClean="0"/>
              <a:t>I </a:t>
            </a:r>
            <a:r>
              <a:rPr lang="en-US" sz="2300" dirty="0"/>
              <a:t>love reading Shakespeare’s </a:t>
            </a:r>
            <a:r>
              <a:rPr lang="en-US" sz="2300" i="1" dirty="0"/>
              <a:t>Romeo and Juliet</a:t>
            </a:r>
            <a:r>
              <a:rPr lang="en-US" sz="2300" dirty="0"/>
              <a:t> because I think it is a great piece of</a:t>
            </a:r>
            <a:r>
              <a:rPr lang="en-US" sz="2300" u="sng" dirty="0"/>
              <a:t>                 </a:t>
            </a:r>
            <a:r>
              <a:rPr lang="en-US" sz="2300" dirty="0" smtClean="0"/>
              <a:t>.</a:t>
            </a:r>
            <a:endParaRPr lang="en-US" sz="2300" dirty="0"/>
          </a:p>
          <a:p>
            <a:pPr marL="457200" indent="-457200">
              <a:lnSpc>
                <a:spcPct val="200000"/>
              </a:lnSpc>
              <a:buAutoNum type="arabicPeriod"/>
            </a:pPr>
            <a:r>
              <a:rPr lang="en-US" sz="2300" dirty="0" smtClean="0"/>
              <a:t>I </a:t>
            </a:r>
            <a:r>
              <a:rPr lang="en-US" sz="2300" dirty="0"/>
              <a:t>am a bit of a snob when it comes to literature as I am very </a:t>
            </a:r>
            <a:r>
              <a:rPr lang="en-US" sz="2300" u="sng" dirty="0"/>
              <a:t>              </a:t>
            </a:r>
            <a:r>
              <a:rPr lang="en-US" sz="2300" dirty="0"/>
              <a:t>  as to which stories I read</a:t>
            </a:r>
            <a:r>
              <a:rPr lang="en-US" sz="2300" dirty="0" smtClean="0"/>
              <a:t>.</a:t>
            </a:r>
          </a:p>
        </p:txBody>
      </p:sp>
      <p:sp>
        <p:nvSpPr>
          <p:cNvPr id="3" name="Rectangle 2"/>
          <p:cNvSpPr/>
          <p:nvPr/>
        </p:nvSpPr>
        <p:spPr>
          <a:xfrm>
            <a:off x="1512243" y="404664"/>
            <a:ext cx="7128792" cy="446276"/>
          </a:xfrm>
          <a:prstGeom prst="rect">
            <a:avLst/>
          </a:prstGeom>
        </p:spPr>
        <p:txBody>
          <a:bodyPr wrap="square">
            <a:spAutoFit/>
          </a:bodyPr>
          <a:lstStyle/>
          <a:p>
            <a:r>
              <a:rPr lang="en-US" sz="2300" b="1" dirty="0"/>
              <a:t>l</a:t>
            </a:r>
            <a:r>
              <a:rPr lang="en-US" sz="2300" b="1" dirty="0" smtClean="0"/>
              <a:t>iterature / story </a:t>
            </a:r>
            <a:r>
              <a:rPr lang="en-US" sz="2300" b="1" dirty="0"/>
              <a:t>/ impressed / particular</a:t>
            </a:r>
            <a:r>
              <a:rPr lang="en-US" sz="2300" dirty="0"/>
              <a:t> </a:t>
            </a:r>
          </a:p>
        </p:txBody>
      </p:sp>
    </p:spTree>
    <p:extLst>
      <p:ext uri="{BB962C8B-B14F-4D97-AF65-F5344CB8AC3E}">
        <p14:creationId xmlns:p14="http://schemas.microsoft.com/office/powerpoint/2010/main" val="28233451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梯形 1"/>
          <p:cNvSpPr/>
          <p:nvPr/>
        </p:nvSpPr>
        <p:spPr>
          <a:xfrm rot="16200000">
            <a:off x="4890487" y="-1199714"/>
            <a:ext cx="7788168" cy="8327259"/>
          </a:xfrm>
          <a:prstGeom prst="trapezoi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645756"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群組 4"/>
          <p:cNvGrpSpPr/>
          <p:nvPr/>
        </p:nvGrpSpPr>
        <p:grpSpPr>
          <a:xfrm>
            <a:off x="704852" y="1168"/>
            <a:ext cx="1944291" cy="1296219"/>
            <a:chOff x="0" y="-3"/>
            <a:chExt cx="1944291" cy="1296219"/>
          </a:xfrm>
        </p:grpSpPr>
        <p:sp>
          <p:nvSpPr>
            <p:cNvPr id="5" name="淚滴形 5"/>
            <p:cNvSpPr/>
            <p:nvPr/>
          </p:nvSpPr>
          <p:spPr>
            <a:xfrm rot="16200000">
              <a:off x="0" y="-3"/>
              <a:ext cx="1296219" cy="1296219"/>
            </a:xfrm>
            <a:prstGeom prst="teardrop">
              <a:avLst/>
            </a:prstGeom>
            <a:solidFill>
              <a:srgbClr val="21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6" name="文字方塊 6"/>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7" name="群組 7"/>
          <p:cNvGrpSpPr/>
          <p:nvPr/>
        </p:nvGrpSpPr>
        <p:grpSpPr>
          <a:xfrm>
            <a:off x="5760588" y="2186765"/>
            <a:ext cx="6987357" cy="1523602"/>
            <a:chOff x="5065262" y="2186765"/>
            <a:chExt cx="6987357" cy="1523602"/>
          </a:xfrm>
        </p:grpSpPr>
        <p:sp>
          <p:nvSpPr>
            <p:cNvPr id="8" name="Rectangle 1"/>
            <p:cNvSpPr/>
            <p:nvPr/>
          </p:nvSpPr>
          <p:spPr>
            <a:xfrm>
              <a:off x="5065262" y="2186765"/>
              <a:ext cx="6987357" cy="1107996"/>
            </a:xfrm>
            <a:prstGeom prst="rect">
              <a:avLst/>
            </a:prstGeom>
          </p:spPr>
          <p:txBody>
            <a:bodyPr wrap="square">
              <a:spAutoFit/>
            </a:bodyPr>
            <a:lstStyle/>
            <a:p>
              <a:r>
                <a:rPr lang="en-US" sz="6600" b="1" dirty="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sp>
          <p:nvSpPr>
            <p:cNvPr id="9" name="文字方塊 9"/>
            <p:cNvSpPr txBox="1"/>
            <p:nvPr/>
          </p:nvSpPr>
          <p:spPr>
            <a:xfrm>
              <a:off x="5110952" y="3187147"/>
              <a:ext cx="6072700" cy="523220"/>
            </a:xfrm>
            <a:prstGeom prst="rect">
              <a:avLst/>
            </a:prstGeom>
            <a:noFill/>
          </p:spPr>
          <p:txBody>
            <a:bodyPr wrap="square" rtlCol="0">
              <a:spAutoFit/>
            </a:bodyPr>
            <a:lstStyle/>
            <a:p>
              <a:endParaRPr lang="zh-TW" altLang="en-US" sz="2800" dirty="0">
                <a:solidFill>
                  <a:schemeClr val="bg1"/>
                </a:solidFill>
                <a:latin typeface="Century Gothic" panose="020B0502020202020204" pitchFamily="34" charset="0"/>
              </a:endParaRPr>
            </a:p>
          </p:txBody>
        </p:sp>
      </p:grpSp>
      <p:grpSp>
        <p:nvGrpSpPr>
          <p:cNvPr id="10" name="群組 10"/>
          <p:cNvGrpSpPr/>
          <p:nvPr/>
        </p:nvGrpSpPr>
        <p:grpSpPr>
          <a:xfrm>
            <a:off x="3019395" y="3710368"/>
            <a:ext cx="2302153" cy="1922502"/>
            <a:chOff x="2324069" y="3710368"/>
            <a:chExt cx="2302153" cy="1922502"/>
          </a:xfrm>
        </p:grpSpPr>
        <p:sp>
          <p:nvSpPr>
            <p:cNvPr id="11"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304605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2842726" y="1561681"/>
            <a:ext cx="5669752" cy="2978500"/>
            <a:chOff x="2842726" y="1561681"/>
            <a:chExt cx="5669752" cy="2978500"/>
          </a:xfrm>
        </p:grpSpPr>
        <p:pic>
          <p:nvPicPr>
            <p:cNvPr id="12" name="Picture 3" descr="D:\WH\lesson_ppt\template\ICON\WH_lesson_icon-04.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42726" y="1561681"/>
              <a:ext cx="5669752" cy="29785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群組 12"/>
            <p:cNvGrpSpPr/>
            <p:nvPr/>
          </p:nvGrpSpPr>
          <p:grpSpPr>
            <a:xfrm>
              <a:off x="5310096" y="2837250"/>
              <a:ext cx="432048" cy="586978"/>
              <a:chOff x="4427984" y="2625998"/>
              <a:chExt cx="432048" cy="586978"/>
            </a:xfrm>
          </p:grpSpPr>
          <p:sp>
            <p:nvSpPr>
              <p:cNvPr id="17" name="橢圓 16"/>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5" name="TextBox 4"/>
          <p:cNvSpPr txBox="1"/>
          <p:nvPr/>
        </p:nvSpPr>
        <p:spPr>
          <a:xfrm>
            <a:off x="3131283" y="3813891"/>
            <a:ext cx="4645656" cy="646331"/>
          </a:xfrm>
          <a:prstGeom prst="rect">
            <a:avLst/>
          </a:prstGeom>
          <a:noFill/>
        </p:spPr>
        <p:txBody>
          <a:bodyPr wrap="square" rtlCol="0">
            <a:spAutoFit/>
          </a:bodyPr>
          <a:lstStyle/>
          <a:p>
            <a:pPr algn="ctr"/>
            <a:r>
              <a:rPr lang="en-US" sz="3600" dirty="0" smtClean="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4" name="群組 13"/>
          <p:cNvGrpSpPr/>
          <p:nvPr/>
        </p:nvGrpSpPr>
        <p:grpSpPr>
          <a:xfrm>
            <a:off x="0" y="1166"/>
            <a:ext cx="1944291" cy="1296219"/>
            <a:chOff x="0" y="-3"/>
            <a:chExt cx="1944291" cy="1296219"/>
          </a:xfrm>
        </p:grpSpPr>
        <p:sp>
          <p:nvSpPr>
            <p:cNvPr id="15" name="淚滴形 14"/>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8085574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erson-1263323_192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683" y="0"/>
            <a:ext cx="10278970" cy="6858000"/>
          </a:xfrm>
          <a:prstGeom prst="rect">
            <a:avLst/>
          </a:prstGeom>
        </p:spPr>
      </p:pic>
      <p:pic>
        <p:nvPicPr>
          <p:cNvPr id="4" name="Picture 3" descr="reading-book-1500650_1280.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4491" y="0"/>
            <a:ext cx="10291020" cy="6858000"/>
          </a:xfrm>
          <a:prstGeom prst="rect">
            <a:avLst/>
          </a:prstGeom>
        </p:spPr>
      </p:pic>
      <p:sp>
        <p:nvSpPr>
          <p:cNvPr id="3" name="矩形 2"/>
          <p:cNvSpPr/>
          <p:nvPr/>
        </p:nvSpPr>
        <p:spPr>
          <a:xfrm>
            <a:off x="-1" y="-1"/>
            <a:ext cx="4608587" cy="4306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直角三角形 1"/>
          <p:cNvSpPr/>
          <p:nvPr/>
        </p:nvSpPr>
        <p:spPr>
          <a:xfrm rot="5400000">
            <a:off x="2246597" y="1427052"/>
            <a:ext cx="6956228" cy="410445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直角三角形 17"/>
          <p:cNvSpPr/>
          <p:nvPr/>
        </p:nvSpPr>
        <p:spPr>
          <a:xfrm rot="5400000" flipV="1">
            <a:off x="-2605911" y="548685"/>
            <a:ext cx="3220567" cy="938586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32123" y="1052736"/>
            <a:ext cx="4896544" cy="3924151"/>
          </a:xfrm>
          <a:prstGeom prst="rect">
            <a:avLst/>
          </a:prstGeom>
          <a:noFill/>
        </p:spPr>
        <p:txBody>
          <a:bodyPr wrap="square" rtlCol="0">
            <a:spAutoFit/>
          </a:bodyPr>
          <a:lstStyle/>
          <a:p>
            <a:pPr>
              <a:lnSpc>
                <a:spcPct val="200000"/>
              </a:lnSpc>
            </a:pPr>
            <a:r>
              <a:rPr lang="en-US" dirty="0"/>
              <a:t>After reading a book or piece of literature, you can share your understanding and reaction to what you have just read. This is called your </a:t>
            </a:r>
            <a:r>
              <a:rPr lang="en-US" i="1" dirty="0"/>
              <a:t>personal response</a:t>
            </a:r>
            <a:r>
              <a:rPr lang="en-US" dirty="0"/>
              <a:t>. This may include your feelings about a certain character, your impressions of the story, and similarities between the events of the story and your own life.</a:t>
            </a:r>
            <a:endParaRPr lang="en-US" dirty="0">
              <a:solidFill>
                <a:schemeClr val="tx1">
                  <a:lumMod val="50000"/>
                  <a:lumOff val="50000"/>
                </a:schemeClr>
              </a:solidFill>
            </a:endParaRPr>
          </a:p>
        </p:txBody>
      </p:sp>
      <p:grpSp>
        <p:nvGrpSpPr>
          <p:cNvPr id="13" name="群組 12"/>
          <p:cNvGrpSpPr/>
          <p:nvPr/>
        </p:nvGrpSpPr>
        <p:grpSpPr>
          <a:xfrm>
            <a:off x="432123" y="5013176"/>
            <a:ext cx="1152127" cy="331799"/>
            <a:chOff x="4860034" y="4725149"/>
            <a:chExt cx="1152127" cy="331799"/>
          </a:xfrm>
          <a:solidFill>
            <a:srgbClr val="FFC000"/>
          </a:solidFill>
        </p:grpSpPr>
        <p:sp>
          <p:nvSpPr>
            <p:cNvPr id="11" name="矩形 10"/>
            <p:cNvSpPr/>
            <p:nvPr/>
          </p:nvSpPr>
          <p:spPr>
            <a:xfrm>
              <a:off x="4860034" y="4725149"/>
              <a:ext cx="1152127" cy="331799"/>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112643" y="4741403"/>
              <a:ext cx="864096" cy="307777"/>
            </a:xfrm>
            <a:prstGeom prst="rect">
              <a:avLst/>
            </a:prstGeom>
            <a:grp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grpSp>
        <p:nvGrpSpPr>
          <p:cNvPr id="19" name="群組 18"/>
          <p:cNvGrpSpPr/>
          <p:nvPr/>
        </p:nvGrpSpPr>
        <p:grpSpPr>
          <a:xfrm>
            <a:off x="0" y="1166"/>
            <a:ext cx="1944291" cy="1296219"/>
            <a:chOff x="0" y="-3"/>
            <a:chExt cx="1944291" cy="1296219"/>
          </a:xfrm>
        </p:grpSpPr>
        <p:sp>
          <p:nvSpPr>
            <p:cNvPr id="20" name="淚滴形 19"/>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5" name="文字方塊 8"/>
          <p:cNvSpPr txBox="1"/>
          <p:nvPr/>
        </p:nvSpPr>
        <p:spPr>
          <a:xfrm>
            <a:off x="1584251" y="764704"/>
            <a:ext cx="5196564" cy="523220"/>
          </a:xfrm>
          <a:prstGeom prst="rect">
            <a:avLst/>
          </a:prstGeom>
          <a:noFill/>
        </p:spPr>
        <p:txBody>
          <a:bodyPr wrap="square" rtlCol="0">
            <a:spAutoFit/>
          </a:bodyPr>
          <a:lstStyle/>
          <a:p>
            <a:r>
              <a:rPr lang="en-US" altLang="zh-TW" sz="2800" dirty="0" smtClean="0">
                <a:solidFill>
                  <a:srgbClr val="FFC000"/>
                </a:solidFill>
                <a:latin typeface="Century Gothic" panose="020B0502020202020204" pitchFamily="34" charset="0"/>
              </a:rPr>
              <a:t>Give A Personal Response</a:t>
            </a:r>
            <a:endParaRPr lang="en-US" altLang="zh-TW" sz="2800" dirty="0">
              <a:solidFill>
                <a:srgbClr val="FFC000"/>
              </a:solidFill>
              <a:latin typeface="Century Gothic" panose="020B0502020202020204" pitchFamily="34" charset="0"/>
            </a:endParaRPr>
          </a:p>
        </p:txBody>
      </p:sp>
    </p:spTree>
    <p:extLst>
      <p:ext uri="{BB962C8B-B14F-4D97-AF65-F5344CB8AC3E}">
        <p14:creationId xmlns:p14="http://schemas.microsoft.com/office/powerpoint/2010/main" val="22809117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459" y="3645024"/>
            <a:ext cx="4104454" cy="646331"/>
          </a:xfrm>
          <a:prstGeom prst="rect">
            <a:avLst/>
          </a:prstGeom>
          <a:noFill/>
        </p:spPr>
        <p:txBody>
          <a:bodyPr wrap="square" rtlCol="0">
            <a:spAutoFit/>
          </a:bodyPr>
          <a:lstStyle/>
          <a:p>
            <a:r>
              <a:rPr lang="en-US" sz="3600" spc="600" dirty="0" smtClean="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VOCABULARY </a:t>
            </a:r>
            <a:endParaRPr lang="en-US" sz="3600" spc="600" dirty="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 name="Picture 2" descr="D:\WH\lesson_ppt\template\ICON\WH_lesson_icon-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群組 7"/>
          <p:cNvGrpSpPr/>
          <p:nvPr/>
        </p:nvGrpSpPr>
        <p:grpSpPr>
          <a:xfrm>
            <a:off x="0" y="1166"/>
            <a:ext cx="1944291" cy="1296219"/>
            <a:chOff x="0" y="-3"/>
            <a:chExt cx="1944291" cy="1296219"/>
          </a:xfrm>
        </p:grpSpPr>
        <p:sp>
          <p:nvSpPr>
            <p:cNvPr id="5" name="淚滴形 8"/>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7" name="TextBox 6"/>
          <p:cNvSpPr txBox="1"/>
          <p:nvPr/>
        </p:nvSpPr>
        <p:spPr>
          <a:xfrm>
            <a:off x="2664371" y="4509120"/>
            <a:ext cx="5512897" cy="677108"/>
          </a:xfrm>
          <a:prstGeom prst="rect">
            <a:avLst/>
          </a:prstGeom>
          <a:noFill/>
        </p:spPr>
        <p:txBody>
          <a:bodyPr wrap="none" rtlCol="0">
            <a:spAutoFit/>
          </a:bodyPr>
          <a:lstStyle/>
          <a:p>
            <a:r>
              <a:rPr lang="en-US" sz="2000" dirty="0">
                <a:solidFill>
                  <a:schemeClr val="bg1"/>
                </a:solidFill>
              </a:rPr>
              <a:t>Lets check whether you know each following word.</a:t>
            </a:r>
            <a:endParaRPr lang="zh-TW" altLang="zh-TW" sz="2000" dirty="0">
              <a:solidFill>
                <a:schemeClr val="bg1"/>
              </a:solidFill>
            </a:endParaRPr>
          </a:p>
          <a:p>
            <a:endParaRPr lang="en-US" dirty="0"/>
          </a:p>
        </p:txBody>
      </p:sp>
    </p:spTree>
    <p:extLst>
      <p:ext uri="{BB962C8B-B14F-4D97-AF65-F5344CB8AC3E}">
        <p14:creationId xmlns:p14="http://schemas.microsoft.com/office/powerpoint/2010/main" val="400913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152203" y="1973296"/>
            <a:ext cx="8856984" cy="4884704"/>
          </a:xfrm>
          <a:prstGeom prst="rect">
            <a:avLst/>
          </a:prstGeom>
        </p:spPr>
        <p:txBody>
          <a:bodyPr numCol="1">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400" b="1" dirty="0">
                <a:solidFill>
                  <a:srgbClr val="FFC000"/>
                </a:solidFill>
              </a:rPr>
              <a:t>Story </a:t>
            </a:r>
            <a:r>
              <a:rPr lang="en-US" sz="2400" dirty="0">
                <a:solidFill>
                  <a:schemeClr val="bg1"/>
                </a:solidFill>
              </a:rPr>
              <a:t>(Noun) A real or imaginary account of events</a:t>
            </a:r>
            <a:r>
              <a:rPr lang="en-US" sz="2400" dirty="0"/>
              <a:t>. </a:t>
            </a:r>
          </a:p>
          <a:p>
            <a:pPr algn="l">
              <a:lnSpc>
                <a:spcPct val="200000"/>
              </a:lnSpc>
            </a:pPr>
            <a:r>
              <a:rPr lang="en-US" sz="2400" b="1" dirty="0">
                <a:solidFill>
                  <a:srgbClr val="FFC000"/>
                </a:solidFill>
              </a:rPr>
              <a:t>Impressed </a:t>
            </a:r>
            <a:r>
              <a:rPr lang="en-US" sz="2400" dirty="0">
                <a:solidFill>
                  <a:srgbClr val="FFFFFF"/>
                </a:solidFill>
              </a:rPr>
              <a:t>(Verb) Admiration and respect</a:t>
            </a:r>
            <a:r>
              <a:rPr lang="en-US" sz="2400" dirty="0"/>
              <a:t>. </a:t>
            </a:r>
          </a:p>
          <a:p>
            <a:pPr algn="l">
              <a:lnSpc>
                <a:spcPct val="200000"/>
              </a:lnSpc>
            </a:pPr>
            <a:r>
              <a:rPr lang="en-US" sz="2400" b="1" dirty="0">
                <a:solidFill>
                  <a:srgbClr val="FFC000"/>
                </a:solidFill>
              </a:rPr>
              <a:t>Particular</a:t>
            </a:r>
            <a:r>
              <a:rPr lang="en-US" sz="2400" b="1" dirty="0"/>
              <a:t> </a:t>
            </a:r>
            <a:r>
              <a:rPr lang="en-US" sz="2400" dirty="0">
                <a:solidFill>
                  <a:srgbClr val="FFFFFF"/>
                </a:solidFill>
              </a:rPr>
              <a:t>(Adjective) To single out an individual person or item</a:t>
            </a:r>
            <a:r>
              <a:rPr lang="en-US" sz="2400" dirty="0"/>
              <a:t>.</a:t>
            </a:r>
          </a:p>
          <a:p>
            <a:pPr algn="l">
              <a:lnSpc>
                <a:spcPct val="200000"/>
              </a:lnSpc>
            </a:pPr>
            <a:r>
              <a:rPr lang="en-US" sz="2400" b="1" dirty="0">
                <a:solidFill>
                  <a:srgbClr val="FFC000"/>
                </a:solidFill>
              </a:rPr>
              <a:t>Literature</a:t>
            </a:r>
            <a:r>
              <a:rPr lang="en-US" sz="2400" dirty="0"/>
              <a:t> </a:t>
            </a:r>
            <a:r>
              <a:rPr lang="en-US" sz="2400" dirty="0">
                <a:solidFill>
                  <a:srgbClr val="FFFFFF"/>
                </a:solidFill>
              </a:rPr>
              <a:t>(Noun) Written works</a:t>
            </a:r>
            <a:r>
              <a:rPr lang="en-US" sz="2400" dirty="0"/>
              <a:t>. </a:t>
            </a:r>
          </a:p>
          <a:p>
            <a:pPr algn="l">
              <a:lnSpc>
                <a:spcPct val="200000"/>
              </a:lnSpc>
            </a:pPr>
            <a:endParaRPr lang="zh-TW" altLang="en-US" sz="2400" dirty="0"/>
          </a:p>
        </p:txBody>
      </p:sp>
      <p:sp>
        <p:nvSpPr>
          <p:cNvPr id="3" name="Title 1"/>
          <p:cNvSpPr txBox="1">
            <a:spLocks/>
          </p:cNvSpPr>
          <p:nvPr/>
        </p:nvSpPr>
        <p:spPr>
          <a:xfrm>
            <a:off x="4665494" y="5682309"/>
            <a:ext cx="5893406" cy="1131067"/>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TW" sz="9600" b="1" dirty="0">
                <a:solidFill>
                  <a:schemeClr val="bg1">
                    <a:lumMod val="75000"/>
                  </a:schemeClr>
                </a:solidFill>
              </a:rPr>
              <a:t>V</a:t>
            </a:r>
            <a:r>
              <a:rPr lang="en-US" altLang="zh-TW" sz="9600" dirty="0">
                <a:solidFill>
                  <a:schemeClr val="bg1">
                    <a:lumMod val="75000"/>
                  </a:schemeClr>
                </a:solidFill>
              </a:rPr>
              <a:t>ocabulary</a:t>
            </a:r>
            <a:endParaRPr lang="zh-TW" altLang="en-US" sz="9600" dirty="0">
              <a:solidFill>
                <a:schemeClr val="bg1">
                  <a:lumMod val="75000"/>
                </a:schemeClr>
              </a:solidFill>
            </a:endParaRPr>
          </a:p>
        </p:txBody>
      </p:sp>
      <p:grpSp>
        <p:nvGrpSpPr>
          <p:cNvPr id="4" name="群組 3"/>
          <p:cNvGrpSpPr/>
          <p:nvPr/>
        </p:nvGrpSpPr>
        <p:grpSpPr>
          <a:xfrm>
            <a:off x="672009" y="1772816"/>
            <a:ext cx="4368626" cy="497867"/>
            <a:chOff x="311969" y="4941168"/>
            <a:chExt cx="4368626" cy="497867"/>
          </a:xfrm>
        </p:grpSpPr>
        <p:grpSp>
          <p:nvGrpSpPr>
            <p:cNvPr id="5" name="群組 4"/>
            <p:cNvGrpSpPr/>
            <p:nvPr/>
          </p:nvGrpSpPr>
          <p:grpSpPr>
            <a:xfrm>
              <a:off x="311969" y="4941168"/>
              <a:ext cx="4080594" cy="497867"/>
              <a:chOff x="383977" y="5445223"/>
              <a:chExt cx="4080594" cy="497867"/>
            </a:xfrm>
          </p:grpSpPr>
          <p:grpSp>
            <p:nvGrpSpPr>
              <p:cNvPr id="7" name="群組 6"/>
              <p:cNvGrpSpPr/>
              <p:nvPr/>
            </p:nvGrpSpPr>
            <p:grpSpPr>
              <a:xfrm>
                <a:off x="383977" y="5445223"/>
                <a:ext cx="497867" cy="497867"/>
                <a:chOff x="383977" y="5163383"/>
                <a:chExt cx="779708" cy="779708"/>
              </a:xfrm>
            </p:grpSpPr>
            <p:sp>
              <p:nvSpPr>
                <p:cNvPr id="9" name="橢圓 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Picture 8" descr="dictionary.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8" name="直線接點 7"/>
              <p:cNvCxnSpPr>
                <a:stCxn id="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 name="圓角矩形 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淚滴形 16"/>
          <p:cNvSpPr/>
          <p:nvPr/>
        </p:nvSpPr>
        <p:spPr>
          <a:xfrm rot="16200000">
            <a:off x="0" y="1166"/>
            <a:ext cx="1296219" cy="1296219"/>
          </a:xfrm>
          <a:prstGeom prst="teardrop">
            <a:avLst/>
          </a:prstGeom>
          <a:solidFill>
            <a:srgbClr val="9AF8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7"/>
          <p:cNvSpPr txBox="1"/>
          <p:nvPr/>
        </p:nvSpPr>
        <p:spPr>
          <a:xfrm>
            <a:off x="108087" y="242064"/>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3" name="群組 10"/>
          <p:cNvGrpSpPr/>
          <p:nvPr/>
        </p:nvGrpSpPr>
        <p:grpSpPr>
          <a:xfrm>
            <a:off x="0" y="1166"/>
            <a:ext cx="1296219" cy="1296219"/>
            <a:chOff x="0" y="-3"/>
            <a:chExt cx="1296219" cy="1296219"/>
          </a:xfrm>
          <a:solidFill>
            <a:srgbClr val="FFC000"/>
          </a:solidFill>
        </p:grpSpPr>
        <p:sp>
          <p:nvSpPr>
            <p:cNvPr id="14" name="淚滴形 11"/>
            <p:cNvSpPr/>
            <p:nvPr/>
          </p:nvSpPr>
          <p:spPr>
            <a:xfrm rot="16200000">
              <a:off x="0" y="-3"/>
              <a:ext cx="1296219" cy="1296219"/>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6"/>
            <p:cNvSpPr txBox="1"/>
            <p:nvPr/>
          </p:nvSpPr>
          <p:spPr>
            <a:xfrm>
              <a:off x="108087" y="240895"/>
              <a:ext cx="1044116" cy="738664"/>
            </a:xfrm>
            <a:prstGeom prst="rect">
              <a:avLst/>
            </a:prstGeom>
            <a:grp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82486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read-book-reading-literature-books-culture.jpg"/>
          <p:cNvPicPr>
            <a:picLocks noChangeAspect="1"/>
          </p:cNvPicPr>
          <p:nvPr/>
        </p:nvPicPr>
        <p:blipFill rotWithShape="1">
          <a:blip r:embed="rId2">
            <a:extLst>
              <a:ext uri="{28A0092B-C50C-407E-A947-70E740481C1C}">
                <a14:useLocalDpi xmlns:a14="http://schemas.microsoft.com/office/drawing/2010/main" val="0"/>
              </a:ext>
            </a:extLst>
          </a:blip>
          <a:srcRect r="27185"/>
          <a:stretch/>
        </p:blipFill>
        <p:spPr>
          <a:xfrm>
            <a:off x="-2520205" y="0"/>
            <a:ext cx="7530549" cy="6858000"/>
          </a:xfrm>
          <a:prstGeom prst="rect">
            <a:avLst/>
          </a:prstGeom>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5040635" y="1556792"/>
            <a:ext cx="5256584" cy="4988546"/>
          </a:xfrm>
          <a:prstGeom prst="rect">
            <a:avLst/>
          </a:prstGeom>
          <a:noFill/>
        </p:spPr>
        <p:txBody>
          <a:bodyPr wrap="square" rtlCol="0">
            <a:spAutoFit/>
          </a:bodyPr>
          <a:lstStyle/>
          <a:p>
            <a:pPr>
              <a:lnSpc>
                <a:spcPct val="200000"/>
              </a:lnSpc>
            </a:pPr>
            <a:r>
              <a:rPr lang="en-US" sz="2300" dirty="0"/>
              <a:t>You should decide whether you want to respond to either the entire</a:t>
            </a:r>
            <a:r>
              <a:rPr lang="en-US" sz="2300" dirty="0">
                <a:solidFill>
                  <a:srgbClr val="FFC000"/>
                </a:solidFill>
              </a:rPr>
              <a:t> </a:t>
            </a:r>
            <a:r>
              <a:rPr lang="en-US" sz="2300" b="1" dirty="0">
                <a:solidFill>
                  <a:srgbClr val="FFC000"/>
                </a:solidFill>
              </a:rPr>
              <a:t>story </a:t>
            </a:r>
            <a:r>
              <a:rPr lang="en-US" sz="2300" dirty="0"/>
              <a:t>or to a certain character or a</a:t>
            </a:r>
            <a:r>
              <a:rPr lang="en-US" sz="2300" dirty="0">
                <a:solidFill>
                  <a:srgbClr val="FFC000"/>
                </a:solidFill>
              </a:rPr>
              <a:t> </a:t>
            </a:r>
            <a:r>
              <a:rPr lang="en-US" sz="2300" b="1" dirty="0">
                <a:solidFill>
                  <a:srgbClr val="FFC000"/>
                </a:solidFill>
              </a:rPr>
              <a:t>particular </a:t>
            </a:r>
            <a:r>
              <a:rPr lang="en-US" sz="2300" dirty="0"/>
              <a:t>event. You should think about the scene that most </a:t>
            </a:r>
            <a:r>
              <a:rPr lang="en-US" sz="2300" b="1" dirty="0">
                <a:solidFill>
                  <a:srgbClr val="FFC000"/>
                </a:solidFill>
              </a:rPr>
              <a:t>impressed</a:t>
            </a:r>
            <a:r>
              <a:rPr lang="en-US" sz="2300" b="1" dirty="0"/>
              <a:t> </a:t>
            </a:r>
            <a:r>
              <a:rPr lang="en-US" sz="2300" dirty="0"/>
              <a:t>you. Questions to think of are, </a:t>
            </a:r>
            <a:r>
              <a:rPr lang="en-US" sz="2300" i="1" dirty="0"/>
              <a:t>did it remind you of your own life</a:t>
            </a:r>
            <a:r>
              <a:rPr lang="en-US" sz="2300" dirty="0"/>
              <a:t>, and </a:t>
            </a:r>
            <a:r>
              <a:rPr lang="en-US" sz="2300" i="1" dirty="0"/>
              <a:t>what did it make you think or feel</a:t>
            </a:r>
            <a:r>
              <a:rPr lang="en-US" sz="2300" dirty="0"/>
              <a:t>?</a:t>
            </a:r>
            <a:endParaRPr lang="en-US" altLang="zh-TW" sz="2300" dirty="0"/>
          </a:p>
        </p:txBody>
      </p:sp>
      <p:sp>
        <p:nvSpPr>
          <p:cNvPr id="9" name="文字方塊 8"/>
          <p:cNvSpPr txBox="1"/>
          <p:nvPr/>
        </p:nvSpPr>
        <p:spPr>
          <a:xfrm>
            <a:off x="5040635" y="404664"/>
            <a:ext cx="5976739" cy="954107"/>
          </a:xfrm>
          <a:prstGeom prst="rect">
            <a:avLst/>
          </a:prstGeom>
          <a:noFill/>
        </p:spPr>
        <p:txBody>
          <a:bodyPr wrap="square" rtlCol="0">
            <a:spAutoFit/>
          </a:bodyPr>
          <a:lstStyle/>
          <a:p>
            <a:r>
              <a:rPr lang="en-US" altLang="zh-TW" sz="2800" dirty="0" smtClean="0">
                <a:solidFill>
                  <a:srgbClr val="FFC000"/>
                </a:solidFill>
                <a:latin typeface="Century Gothic" panose="020B0502020202020204" pitchFamily="34" charset="0"/>
              </a:rPr>
              <a:t>Focus Your Response According To The Posted Question</a:t>
            </a:r>
            <a:endParaRPr lang="en-US" altLang="zh-TW" sz="2800" dirty="0">
              <a:solidFill>
                <a:srgbClr val="FFC000"/>
              </a:solidFill>
              <a:latin typeface="Century Gothic" panose="020B0502020202020204" pitchFamily="34" charset="0"/>
            </a:endParaRPr>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9258281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ypewriter-801921_1920.jpg"/>
          <p:cNvPicPr>
            <a:picLocks noChangeAspect="1"/>
          </p:cNvPicPr>
          <p:nvPr/>
        </p:nvPicPr>
        <p:blipFill rotWithShape="1">
          <a:blip r:embed="rId2">
            <a:extLst>
              <a:ext uri="{28A0092B-C50C-407E-A947-70E740481C1C}">
                <a14:useLocalDpi xmlns:a14="http://schemas.microsoft.com/office/drawing/2010/main" val="0"/>
              </a:ext>
            </a:extLst>
          </a:blip>
          <a:srcRect b="38939"/>
          <a:stretch/>
        </p:blipFill>
        <p:spPr>
          <a:xfrm>
            <a:off x="-4104381" y="1556792"/>
            <a:ext cx="10287000" cy="4187602"/>
          </a:xfrm>
          <a:prstGeom prst="rect">
            <a:avLst/>
          </a:prstGeom>
        </p:spPr>
      </p:pic>
      <p:grpSp>
        <p:nvGrpSpPr>
          <p:cNvPr id="14" name="群組 13"/>
          <p:cNvGrpSpPr/>
          <p:nvPr/>
        </p:nvGrpSpPr>
        <p:grpSpPr>
          <a:xfrm>
            <a:off x="0" y="1166"/>
            <a:ext cx="1944291" cy="1296219"/>
            <a:chOff x="0" y="-3"/>
            <a:chExt cx="1944291" cy="1296219"/>
          </a:xfrm>
        </p:grpSpPr>
        <p:sp>
          <p:nvSpPr>
            <p:cNvPr id="15" name="淚滴形 14"/>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8" name="TextBox 5"/>
          <p:cNvSpPr txBox="1"/>
          <p:nvPr/>
        </p:nvSpPr>
        <p:spPr>
          <a:xfrm>
            <a:off x="6408787" y="1628800"/>
            <a:ext cx="4392563" cy="4965462"/>
          </a:xfrm>
          <a:prstGeom prst="rect">
            <a:avLst/>
          </a:prstGeom>
          <a:noFill/>
        </p:spPr>
        <p:txBody>
          <a:bodyPr wrap="square" rtlCol="0">
            <a:spAutoFit/>
          </a:bodyPr>
          <a:lstStyle/>
          <a:p>
            <a:pPr>
              <a:lnSpc>
                <a:spcPct val="200000"/>
              </a:lnSpc>
            </a:pPr>
            <a:r>
              <a:rPr lang="en-US" sz="2000" dirty="0"/>
              <a:t>Sample questions to think about when starting your prompt are what you liked or </a:t>
            </a:r>
            <a:r>
              <a:rPr lang="en-US" sz="2000" dirty="0" smtClean="0"/>
              <a:t>disliked about the piece of </a:t>
            </a:r>
            <a:r>
              <a:rPr lang="en-US" sz="2000" b="1" dirty="0" smtClean="0">
                <a:solidFill>
                  <a:srgbClr val="FFC000"/>
                </a:solidFill>
              </a:rPr>
              <a:t>literature</a:t>
            </a:r>
            <a:r>
              <a:rPr lang="en-US" sz="2000" dirty="0" smtClean="0"/>
              <a:t>, </a:t>
            </a:r>
            <a:r>
              <a:rPr lang="en-US" sz="2000" dirty="0"/>
              <a:t>what you wish happened in the story, your opinion of the characters, what you felt as you read, what you noticed as you read, and questions that you had after reading.</a:t>
            </a:r>
            <a:endParaRPr lang="en-US" sz="2000" dirty="0">
              <a:solidFill>
                <a:schemeClr val="tx1">
                  <a:lumMod val="50000"/>
                  <a:lumOff val="50000"/>
                </a:schemeClr>
              </a:solidFill>
            </a:endParaRPr>
          </a:p>
        </p:txBody>
      </p:sp>
      <p:sp>
        <p:nvSpPr>
          <p:cNvPr id="12" name="文字方塊 11"/>
          <p:cNvSpPr txBox="1"/>
          <p:nvPr/>
        </p:nvSpPr>
        <p:spPr>
          <a:xfrm>
            <a:off x="6733404" y="5633736"/>
            <a:ext cx="864096" cy="307777"/>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nvGrpSpPr>
          <p:cNvPr id="18" name="群組 17"/>
          <p:cNvGrpSpPr/>
          <p:nvPr/>
        </p:nvGrpSpPr>
        <p:grpSpPr>
          <a:xfrm>
            <a:off x="-215949" y="1484784"/>
            <a:ext cx="6696744" cy="4464497"/>
            <a:chOff x="-215949" y="1478251"/>
            <a:chExt cx="6696744" cy="4464497"/>
          </a:xfrm>
        </p:grpSpPr>
        <p:sp>
          <p:nvSpPr>
            <p:cNvPr id="2" name="矩形 1"/>
            <p:cNvSpPr/>
            <p:nvPr/>
          </p:nvSpPr>
          <p:spPr>
            <a:xfrm>
              <a:off x="5688707" y="2276872"/>
              <a:ext cx="700849" cy="79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256660" y="3002025"/>
              <a:ext cx="1132896" cy="724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6039130" y="3726461"/>
              <a:ext cx="350425" cy="724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4680595" y="4396703"/>
              <a:ext cx="1708961" cy="724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接點 6"/>
            <p:cNvCxnSpPr/>
            <p:nvPr/>
          </p:nvCxnSpPr>
          <p:spPr>
            <a:xfrm flipH="1">
              <a:off x="-215949" y="2276872"/>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flipH="1">
              <a:off x="-215949" y="2987253"/>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215949" y="3726461"/>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215949" y="4396703"/>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H="1">
              <a:off x="-215949" y="5121139"/>
              <a:ext cx="669674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5544692" y="5052917"/>
              <a:ext cx="844864" cy="82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52740" y="1478251"/>
              <a:ext cx="1078929" cy="79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52740" y="2203404"/>
              <a:ext cx="376255" cy="79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52741" y="5121140"/>
              <a:ext cx="700849" cy="821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5" name="文字方塊 8"/>
          <p:cNvSpPr txBox="1"/>
          <p:nvPr/>
        </p:nvSpPr>
        <p:spPr>
          <a:xfrm>
            <a:off x="6624811" y="764704"/>
            <a:ext cx="5184651" cy="954107"/>
          </a:xfrm>
          <a:prstGeom prst="rect">
            <a:avLst/>
          </a:prstGeom>
          <a:noFill/>
        </p:spPr>
        <p:txBody>
          <a:bodyPr wrap="square" rtlCol="0">
            <a:spAutoFit/>
          </a:bodyPr>
          <a:lstStyle/>
          <a:p>
            <a:r>
              <a:rPr lang="en-US" altLang="zh-TW" sz="2800" dirty="0" smtClean="0">
                <a:solidFill>
                  <a:srgbClr val="FFC000"/>
                </a:solidFill>
                <a:latin typeface="Century Gothic" panose="020B0502020202020204" pitchFamily="34" charset="0"/>
              </a:rPr>
              <a:t>Prompts To Get </a:t>
            </a:r>
          </a:p>
          <a:p>
            <a:r>
              <a:rPr lang="en-US" altLang="zh-TW" sz="2800" dirty="0" smtClean="0">
                <a:solidFill>
                  <a:srgbClr val="FFC000"/>
                </a:solidFill>
                <a:latin typeface="Century Gothic" panose="020B0502020202020204" pitchFamily="34" charset="0"/>
              </a:rPr>
              <a:t>You Going</a:t>
            </a:r>
            <a:endParaRPr lang="en-US" altLang="zh-TW" sz="2800" dirty="0">
              <a:solidFill>
                <a:srgbClr val="FFC000"/>
              </a:solidFill>
              <a:latin typeface="Century Gothic" panose="020B0502020202020204" pitchFamily="34" charset="0"/>
            </a:endParaRPr>
          </a:p>
        </p:txBody>
      </p:sp>
    </p:spTree>
    <p:extLst>
      <p:ext uri="{BB962C8B-B14F-4D97-AF65-F5344CB8AC3E}">
        <p14:creationId xmlns:p14="http://schemas.microsoft.com/office/powerpoint/2010/main" val="9636474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366027" y="2745080"/>
            <a:ext cx="6834848" cy="2531462"/>
          </a:xfrm>
          <a:prstGeom prst="rect">
            <a:avLst/>
          </a:prstGeom>
          <a:noFill/>
        </p:spPr>
        <p:txBody>
          <a:bodyPr wrap="square" rtlCol="0">
            <a:spAutoFit/>
          </a:bodyPr>
          <a:lstStyle/>
          <a:p>
            <a:r>
              <a:rPr lang="en-US" sz="3600" b="1" dirty="0" smtClean="0">
                <a:solidFill>
                  <a:srgbClr val="FFC000"/>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REVIEW DISCUSSION</a:t>
            </a:r>
            <a:r>
              <a:rPr lang="en-US" sz="3600" dirty="0" smtClean="0">
                <a:solidFill>
                  <a:srgbClr val="FFC000"/>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pPr>
              <a:lnSpc>
                <a:spcPct val="200000"/>
              </a:lnSpc>
            </a:pPr>
            <a:r>
              <a:rPr lang="en-US" sz="2100" dirty="0">
                <a:solidFill>
                  <a:schemeClr val="bg1"/>
                </a:solidFill>
              </a:rPr>
              <a:t>Have you ever written a personal response to a book before? </a:t>
            </a:r>
          </a:p>
          <a:p>
            <a:pPr>
              <a:lnSpc>
                <a:spcPct val="200000"/>
              </a:lnSpc>
            </a:pPr>
            <a:r>
              <a:rPr lang="en-US" sz="2100" dirty="0">
                <a:solidFill>
                  <a:schemeClr val="bg1"/>
                </a:solidFill>
              </a:rPr>
              <a:t>Do you think it is a useful skill to have? </a:t>
            </a:r>
          </a:p>
          <a:p>
            <a:pPr>
              <a:lnSpc>
                <a:spcPct val="200000"/>
              </a:lnSpc>
            </a:pPr>
            <a:r>
              <a:rPr lang="en-US" sz="2100" dirty="0">
                <a:solidFill>
                  <a:schemeClr val="bg1"/>
                </a:solidFill>
              </a:rPr>
              <a:t>Why?</a:t>
            </a:r>
            <a:endParaRPr lang="en-US" altLang="zh-TW" sz="2100" dirty="0">
              <a:solidFill>
                <a:schemeClr val="bg1"/>
              </a:solidFill>
            </a:endParaRPr>
          </a:p>
        </p:txBody>
      </p:sp>
      <p:grpSp>
        <p:nvGrpSpPr>
          <p:cNvPr id="2" name="群組 1"/>
          <p:cNvGrpSpPr/>
          <p:nvPr/>
        </p:nvGrpSpPr>
        <p:grpSpPr>
          <a:xfrm>
            <a:off x="7128867" y="1916832"/>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1" name="群組 10"/>
          <p:cNvGrpSpPr/>
          <p:nvPr/>
        </p:nvGrpSpPr>
        <p:grpSpPr>
          <a:xfrm>
            <a:off x="0" y="1166"/>
            <a:ext cx="1944291" cy="1296219"/>
            <a:chOff x="0" y="-3"/>
            <a:chExt cx="1944291" cy="1296219"/>
          </a:xfrm>
        </p:grpSpPr>
        <p:sp>
          <p:nvSpPr>
            <p:cNvPr id="12" name="淚滴形 11"/>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6450190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528467" y="3789040"/>
            <a:ext cx="4032448" cy="646331"/>
          </a:xfrm>
          <a:prstGeom prst="rect">
            <a:avLst/>
          </a:prstGeom>
          <a:noFill/>
        </p:spPr>
        <p:txBody>
          <a:bodyPr wrap="square" rtlCol="0">
            <a:spAutoFit/>
          </a:bodyPr>
          <a:lstStyle/>
          <a:p>
            <a:r>
              <a:rPr lang="en-US" sz="3600" dirty="0">
                <a:solidFill>
                  <a:schemeClr val="bg1"/>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564904"/>
            <a:ext cx="900870" cy="900870"/>
          </a:xfrm>
          <a:prstGeom prst="rect">
            <a:avLst/>
          </a:prstGeom>
        </p:spPr>
      </p:pic>
      <p:grpSp>
        <p:nvGrpSpPr>
          <p:cNvPr id="13" name="群組 12"/>
          <p:cNvGrpSpPr/>
          <p:nvPr/>
        </p:nvGrpSpPr>
        <p:grpSpPr>
          <a:xfrm>
            <a:off x="0" y="1166"/>
            <a:ext cx="1944291" cy="1296219"/>
            <a:chOff x="0" y="-3"/>
            <a:chExt cx="1944291" cy="1296219"/>
          </a:xfrm>
        </p:grpSpPr>
        <p:sp>
          <p:nvSpPr>
            <p:cNvPr id="14" name="淚滴形 13"/>
            <p:cNvSpPr/>
            <p:nvPr/>
          </p:nvSpPr>
          <p:spPr>
            <a:xfrm rot="16200000">
              <a:off x="0" y="-3"/>
              <a:ext cx="1296219" cy="1296219"/>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2" name="TextBox 7"/>
          <p:cNvSpPr txBox="1"/>
          <p:nvPr/>
        </p:nvSpPr>
        <p:spPr>
          <a:xfrm>
            <a:off x="1728267" y="4437112"/>
            <a:ext cx="7704856" cy="1977464"/>
          </a:xfrm>
          <a:prstGeom prst="rect">
            <a:avLst/>
          </a:prstGeom>
          <a:noFill/>
        </p:spPr>
        <p:txBody>
          <a:bodyPr wrap="square" rtlCol="0">
            <a:spAutoFit/>
          </a:bodyPr>
          <a:lstStyle/>
          <a:p>
            <a:pPr algn="ctr">
              <a:lnSpc>
                <a:spcPct val="200000"/>
              </a:lnSpc>
            </a:pPr>
            <a:r>
              <a:rPr lang="en-US" sz="2100" dirty="0">
                <a:solidFill>
                  <a:srgbClr val="FFFFFF"/>
                </a:solidFill>
              </a:rPr>
              <a:t>Think about the last story you read. Write a personal response to it including information on the characters, what you felt about the story, why you felt this way, and what questions you had afterwards.</a:t>
            </a:r>
          </a:p>
        </p:txBody>
      </p:sp>
    </p:spTree>
    <p:extLst>
      <p:ext uri="{BB962C8B-B14F-4D97-AF65-F5344CB8AC3E}">
        <p14:creationId xmlns:p14="http://schemas.microsoft.com/office/powerpoint/2010/main" val="30627035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352</Words>
  <Application>Microsoft Macintosh PowerPoint</Application>
  <PresentationFormat>Custom</PresentationFormat>
  <Paragraphs>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Apple</cp:lastModifiedBy>
  <cp:revision>58</cp:revision>
  <dcterms:created xsi:type="dcterms:W3CDTF">2016-02-23T07:49:36Z</dcterms:created>
  <dcterms:modified xsi:type="dcterms:W3CDTF">2016-07-30T10:26:03Z</dcterms:modified>
</cp:coreProperties>
</file>