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97" r:id="rId2"/>
    <p:sldId id="273" r:id="rId3"/>
    <p:sldId id="282" r:id="rId4"/>
    <p:sldId id="298" r:id="rId5"/>
    <p:sldId id="299" r:id="rId6"/>
    <p:sldId id="283" r:id="rId7"/>
    <p:sldId id="276" r:id="rId8"/>
    <p:sldId id="284" r:id="rId9"/>
    <p:sldId id="286" r:id="rId10"/>
    <p:sldId id="296" r:id="rId11"/>
    <p:sldId id="277" r:id="rId12"/>
    <p:sldId id="300" r:id="rId13"/>
    <p:sldId id="301" r:id="rId14"/>
    <p:sldId id="302" r:id="rId15"/>
  </p:sldIdLst>
  <p:sldSz cx="1080135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40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3D050"/>
    <a:srgbClr val="8BE002"/>
    <a:srgbClr val="9AF802"/>
    <a:srgbClr val="9EFD03"/>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44" autoAdjust="0"/>
    <p:restoredTop sz="99812" autoAdjust="0"/>
  </p:normalViewPr>
  <p:slideViewPr>
    <p:cSldViewPr>
      <p:cViewPr varScale="1">
        <p:scale>
          <a:sx n="74" d="100"/>
          <a:sy n="74" d="100"/>
        </p:scale>
        <p:origin x="798" y="72"/>
      </p:cViewPr>
      <p:guideLst>
        <p:guide orient="horz" pos="2160"/>
        <p:guide pos="340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79D6B7-3A56-48AB-A5A0-D31717A299E8}" type="datetimeFigureOut">
              <a:rPr lang="zh-TW" altLang="en-US" smtClean="0"/>
              <a:t>2016/10/3</a:t>
            </a:fld>
            <a:endParaRPr lang="zh-TW" altLang="en-US"/>
          </a:p>
        </p:txBody>
      </p:sp>
      <p:sp>
        <p:nvSpPr>
          <p:cNvPr id="4" name="投影片圖像版面配置區 3"/>
          <p:cNvSpPr>
            <a:spLocks noGrp="1" noRot="1" noChangeAspect="1"/>
          </p:cNvSpPr>
          <p:nvPr>
            <p:ph type="sldImg" idx="2"/>
          </p:nvPr>
        </p:nvSpPr>
        <p:spPr>
          <a:xfrm>
            <a:off x="728663" y="685800"/>
            <a:ext cx="5400675"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AE992C-6897-442F-8DE2-09D19DD46BE5}" type="slidenum">
              <a:rPr lang="zh-TW" altLang="en-US" smtClean="0"/>
              <a:t>‹#›</a:t>
            </a:fld>
            <a:endParaRPr lang="zh-TW" altLang="en-US"/>
          </a:p>
        </p:txBody>
      </p:sp>
    </p:spTree>
    <p:extLst>
      <p:ext uri="{BB962C8B-B14F-4D97-AF65-F5344CB8AC3E}">
        <p14:creationId xmlns:p14="http://schemas.microsoft.com/office/powerpoint/2010/main" val="2268359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810101" y="2130427"/>
            <a:ext cx="9181148" cy="1470025"/>
          </a:xfrm>
        </p:spPr>
        <p:txBody>
          <a:bodyPr/>
          <a:lstStyle/>
          <a:p>
            <a:r>
              <a:rPr lang="zh-TW" altLang="en-US"/>
              <a:t>按一下以編輯母片標題樣式</a:t>
            </a:r>
          </a:p>
        </p:txBody>
      </p:sp>
      <p:sp>
        <p:nvSpPr>
          <p:cNvPr id="3" name="副標題 2"/>
          <p:cNvSpPr>
            <a:spLocks noGrp="1"/>
          </p:cNvSpPr>
          <p:nvPr>
            <p:ph type="subTitle" idx="1"/>
          </p:nvPr>
        </p:nvSpPr>
        <p:spPr>
          <a:xfrm>
            <a:off x="1620203" y="3886200"/>
            <a:ext cx="7560945"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A2F69D14-0B00-400B-BBB5-AC4CA63BD022}" type="datetimeFigureOut">
              <a:rPr lang="zh-TW" altLang="en-US" smtClean="0"/>
              <a:t>2016/10/3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337477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A2F69D14-0B00-400B-BBB5-AC4CA63BD022}" type="datetimeFigureOut">
              <a:rPr lang="zh-TW" altLang="en-US" smtClean="0"/>
              <a:t>2016/10/3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40102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483560" y="274640"/>
            <a:ext cx="263283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585074" y="274640"/>
            <a:ext cx="7718465"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A2F69D14-0B00-400B-BBB5-AC4CA63BD022}" type="datetimeFigureOut">
              <a:rPr lang="zh-TW" altLang="en-US" smtClean="0"/>
              <a:t>2016/10/3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976475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A2F69D14-0B00-400B-BBB5-AC4CA63BD022}" type="datetimeFigureOut">
              <a:rPr lang="zh-TW" altLang="en-US" smtClean="0"/>
              <a:t>2016/10/3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924373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53232" y="4406902"/>
            <a:ext cx="9181148"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853232" y="2906713"/>
            <a:ext cx="9181148"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A2F69D14-0B00-400B-BBB5-AC4CA63BD022}" type="datetimeFigureOut">
              <a:rPr lang="zh-TW" altLang="en-US" smtClean="0"/>
              <a:t>2016/10/3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21629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585074" y="1600202"/>
            <a:ext cx="517564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5940743" y="1600202"/>
            <a:ext cx="517564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A2F69D14-0B00-400B-BBB5-AC4CA63BD022}" type="datetimeFigureOut">
              <a:rPr lang="zh-TW" altLang="en-US" smtClean="0"/>
              <a:t>2016/10/3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716754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540068" y="274638"/>
            <a:ext cx="9721215"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540067" y="1535113"/>
            <a:ext cx="477247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540067" y="2174875"/>
            <a:ext cx="477247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5486937" y="1535113"/>
            <a:ext cx="477434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5486937" y="2174875"/>
            <a:ext cx="477434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A2F69D14-0B00-400B-BBB5-AC4CA63BD022}" type="datetimeFigureOut">
              <a:rPr lang="zh-TW" altLang="en-US" smtClean="0"/>
              <a:t>2016/10/3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754991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A2F69D14-0B00-400B-BBB5-AC4CA63BD022}" type="datetimeFigureOut">
              <a:rPr lang="zh-TW" altLang="en-US" smtClean="0"/>
              <a:t>2016/10/3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2540772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A2F69D14-0B00-400B-BBB5-AC4CA63BD022}" type="datetimeFigureOut">
              <a:rPr lang="zh-TW" altLang="en-US" smtClean="0"/>
              <a:t>2016/10/3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2562826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540068" y="273050"/>
            <a:ext cx="3553570"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4223028" y="273052"/>
            <a:ext cx="603825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540068" y="1435102"/>
            <a:ext cx="355357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A2F69D14-0B00-400B-BBB5-AC4CA63BD022}" type="datetimeFigureOut">
              <a:rPr lang="zh-TW" altLang="en-US" smtClean="0"/>
              <a:t>2016/10/3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3527631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2117140" y="4800600"/>
            <a:ext cx="648081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2117140" y="612775"/>
            <a:ext cx="648081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2117140" y="5367338"/>
            <a:ext cx="648081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A2F69D14-0B00-400B-BBB5-AC4CA63BD022}" type="datetimeFigureOut">
              <a:rPr lang="zh-TW" altLang="en-US" smtClean="0"/>
              <a:t>2016/10/3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183101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540068" y="274638"/>
            <a:ext cx="9721215"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540068" y="1600202"/>
            <a:ext cx="9721215"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540068" y="6356352"/>
            <a:ext cx="2520315"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F69D14-0B00-400B-BBB5-AC4CA63BD022}" type="datetimeFigureOut">
              <a:rPr lang="zh-TW" altLang="en-US" smtClean="0"/>
              <a:t>2016/10/3</a:t>
            </a:fld>
            <a:endParaRPr lang="zh-TW" altLang="en-US"/>
          </a:p>
        </p:txBody>
      </p:sp>
      <p:sp>
        <p:nvSpPr>
          <p:cNvPr id="5" name="頁尾版面配置區 4"/>
          <p:cNvSpPr>
            <a:spLocks noGrp="1"/>
          </p:cNvSpPr>
          <p:nvPr>
            <p:ph type="ftr" sz="quarter" idx="3"/>
          </p:nvPr>
        </p:nvSpPr>
        <p:spPr>
          <a:xfrm>
            <a:off x="3690461" y="6356352"/>
            <a:ext cx="34204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7740968" y="6356352"/>
            <a:ext cx="2520315"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965546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microsoft.com/office/2007/relationships/hdphoto" Target="../media/hdphoto4.wdp"/></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office-desks-hands.jpg"/>
          <p:cNvPicPr>
            <a:picLocks noChangeAspect="1"/>
          </p:cNvPicPr>
          <p:nvPr/>
        </p:nvPicPr>
        <p:blipFill>
          <a:blip r:embed="rId2">
            <a:extLst>
              <a:ext uri="{BEBA8EAE-BF5A-486C-A8C5-ECC9F3942E4B}">
                <a14:imgProps xmlns:a14="http://schemas.microsoft.com/office/drawing/2010/main">
                  <a14:imgLayer r:embed="rId3">
                    <a14:imgEffect>
                      <a14:colorTemperature colorTemp="5300"/>
                    </a14:imgEffect>
                    <a14:imgEffect>
                      <a14:saturation sat="330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215949" y="-459432"/>
            <a:ext cx="11233323" cy="7491223"/>
          </a:xfrm>
          <a:prstGeom prst="rect">
            <a:avLst/>
          </a:prstGeom>
        </p:spPr>
      </p:pic>
      <p:grpSp>
        <p:nvGrpSpPr>
          <p:cNvPr id="11" name="群組 10"/>
          <p:cNvGrpSpPr/>
          <p:nvPr/>
        </p:nvGrpSpPr>
        <p:grpSpPr>
          <a:xfrm>
            <a:off x="0" y="1166"/>
            <a:ext cx="1944291" cy="1296219"/>
            <a:chOff x="0" y="-3"/>
            <a:chExt cx="1944291" cy="1296219"/>
          </a:xfrm>
        </p:grpSpPr>
        <p:sp>
          <p:nvSpPr>
            <p:cNvPr id="12" name="淚滴形 11"/>
            <p:cNvSpPr/>
            <p:nvPr/>
          </p:nvSpPr>
          <p:spPr>
            <a:xfrm rot="16200000">
              <a:off x="0" y="-3"/>
              <a:ext cx="1296219" cy="1296219"/>
            </a:xfrm>
            <a:prstGeom prst="teardrop">
              <a:avLst/>
            </a:prstGeom>
            <a:solidFill>
              <a:srgbClr val="93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p:cNvSpPr txBox="1"/>
            <p:nvPr/>
          </p:nvSpPr>
          <p:spPr>
            <a:xfrm>
              <a:off x="108087" y="240895"/>
              <a:ext cx="1836204" cy="738664"/>
            </a:xfrm>
            <a:prstGeom prst="rect">
              <a:avLst/>
            </a:prstGeom>
            <a:noFill/>
          </p:spPr>
          <p:txBody>
            <a:bodyPr wrap="square" rtlCol="0">
              <a:spAutoFit/>
            </a:bodyPr>
            <a:lstStyle/>
            <a:p>
              <a:r>
                <a:rPr lang="en-US" altLang="zh-TW"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
        <p:nvSpPr>
          <p:cNvPr id="10" name="TextBox 6"/>
          <p:cNvSpPr txBox="1"/>
          <p:nvPr/>
        </p:nvSpPr>
        <p:spPr>
          <a:xfrm>
            <a:off x="504131" y="2640394"/>
            <a:ext cx="8498582" cy="1292662"/>
          </a:xfrm>
          <a:prstGeom prst="rect">
            <a:avLst/>
          </a:prstGeom>
          <a:noFill/>
        </p:spPr>
        <p:txBody>
          <a:bodyPr wrap="square" rtlCol="0">
            <a:spAutoFit/>
          </a:bodyPr>
          <a:lstStyle/>
          <a:p>
            <a:r>
              <a:rPr lang="en-US" sz="6000" b="1"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Office</a:t>
            </a:r>
            <a:r>
              <a:rPr lang="en-US" sz="40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
            </a:r>
            <a:br>
              <a:rPr lang="en-US" sz="40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Habits at Work</a:t>
            </a:r>
          </a:p>
        </p:txBody>
      </p:sp>
      <p:cxnSp>
        <p:nvCxnSpPr>
          <p:cNvPr id="3" name="直線接點 2"/>
          <p:cNvCxnSpPr/>
          <p:nvPr/>
        </p:nvCxnSpPr>
        <p:spPr>
          <a:xfrm>
            <a:off x="651302" y="2564904"/>
            <a:ext cx="291398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a:xfrm>
            <a:off x="651302" y="4077072"/>
            <a:ext cx="291398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 name="群組 4"/>
          <p:cNvGrpSpPr/>
          <p:nvPr/>
        </p:nvGrpSpPr>
        <p:grpSpPr>
          <a:xfrm>
            <a:off x="651302" y="4293096"/>
            <a:ext cx="1274519" cy="301572"/>
            <a:chOff x="651302" y="4293096"/>
            <a:chExt cx="1274519" cy="301572"/>
          </a:xfrm>
        </p:grpSpPr>
        <p:grpSp>
          <p:nvGrpSpPr>
            <p:cNvPr id="8" name="群組 7"/>
            <p:cNvGrpSpPr/>
            <p:nvPr/>
          </p:nvGrpSpPr>
          <p:grpSpPr>
            <a:xfrm>
              <a:off x="936179" y="4293096"/>
              <a:ext cx="989642" cy="301572"/>
              <a:chOff x="882641" y="4063532"/>
              <a:chExt cx="989642" cy="301572"/>
            </a:xfrm>
          </p:grpSpPr>
          <p:sp>
            <p:nvSpPr>
              <p:cNvPr id="9" name="矩形 8"/>
              <p:cNvSpPr/>
              <p:nvPr/>
            </p:nvSpPr>
            <p:spPr>
              <a:xfrm>
                <a:off x="882641" y="4063532"/>
                <a:ext cx="989642" cy="301572"/>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p:cNvSpPr txBox="1"/>
              <p:nvPr/>
            </p:nvSpPr>
            <p:spPr>
              <a:xfrm>
                <a:off x="1105357" y="4075818"/>
                <a:ext cx="544209" cy="276999"/>
              </a:xfrm>
              <a:prstGeom prst="rect">
                <a:avLst/>
              </a:prstGeom>
              <a:noFill/>
            </p:spPr>
            <p:txBody>
              <a:bodyPr wrap="square" rtlCol="0">
                <a:spAutoFit/>
              </a:bodyPr>
              <a:lstStyle/>
              <a:p>
                <a:r>
                  <a:rPr lang="en-US" altLang="zh-TW" sz="1200" dirty="0">
                    <a:solidFill>
                      <a:schemeClr val="bg1"/>
                    </a:solidFill>
                    <a:latin typeface="Century Gothic" panose="020B0502020202020204" pitchFamily="34" charset="0"/>
                  </a:rPr>
                  <a:t>view</a:t>
                </a:r>
                <a:endParaRPr lang="zh-TW" altLang="en-US" sz="1200" dirty="0">
                  <a:solidFill>
                    <a:schemeClr val="bg1"/>
                  </a:solidFill>
                  <a:latin typeface="Century Gothic" panose="020B0502020202020204" pitchFamily="34" charset="0"/>
                </a:endParaRPr>
              </a:p>
            </p:txBody>
          </p:sp>
        </p:grpSp>
        <p:sp>
          <p:nvSpPr>
            <p:cNvPr id="4" name="矩形 3"/>
            <p:cNvSpPr/>
            <p:nvPr/>
          </p:nvSpPr>
          <p:spPr>
            <a:xfrm>
              <a:off x="651302" y="4293096"/>
              <a:ext cx="284877" cy="301572"/>
            </a:xfrm>
            <a:prstGeom prst="rect">
              <a:avLst/>
            </a:prstGeom>
            <a:solidFill>
              <a:srgbClr val="93D050"/>
            </a:solidFill>
            <a:ln>
              <a:solidFill>
                <a:srgbClr val="93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9989942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11"/>
          <p:cNvSpPr txBox="1"/>
          <p:nvPr/>
        </p:nvSpPr>
        <p:spPr>
          <a:xfrm>
            <a:off x="504131" y="2996952"/>
            <a:ext cx="6552728" cy="3177793"/>
          </a:xfrm>
          <a:prstGeom prst="rect">
            <a:avLst/>
          </a:prstGeom>
          <a:noFill/>
        </p:spPr>
        <p:txBody>
          <a:bodyPr wrap="square" rtlCol="0">
            <a:spAutoFit/>
          </a:bodyPr>
          <a:lstStyle/>
          <a:p>
            <a:r>
              <a:rPr lang="en-US" sz="3600" b="1" dirty="0">
                <a:solidFill>
                  <a:schemeClr val="accent3"/>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REVIEW DISCUSSION</a:t>
            </a:r>
            <a:r>
              <a:rPr lang="en-US" sz="3600" dirty="0">
                <a:solidFill>
                  <a:schemeClr val="accent3"/>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 </a:t>
            </a:r>
          </a:p>
          <a:p>
            <a:pPr>
              <a:lnSpc>
                <a:spcPct val="200000"/>
              </a:lnSpc>
            </a:pPr>
            <a:r>
              <a:rPr lang="en-US" sz="2000" dirty="0"/>
              <a:t>Think about your average workday, from when you go to work till you get home. Are there any particular things you do every day? How does it compare with the information in today’s lesson?</a:t>
            </a:r>
          </a:p>
        </p:txBody>
      </p:sp>
      <p:grpSp>
        <p:nvGrpSpPr>
          <p:cNvPr id="2" name="群組 1"/>
          <p:cNvGrpSpPr/>
          <p:nvPr/>
        </p:nvGrpSpPr>
        <p:grpSpPr>
          <a:xfrm>
            <a:off x="7128867" y="1916832"/>
            <a:ext cx="3806168" cy="3806168"/>
            <a:chOff x="4980645" y="2276872"/>
            <a:chExt cx="1136774" cy="1136774"/>
          </a:xfrm>
        </p:grpSpPr>
        <p:sp>
          <p:nvSpPr>
            <p:cNvPr id="10" name="橢圓 9"/>
            <p:cNvSpPr/>
            <p:nvPr/>
          </p:nvSpPr>
          <p:spPr>
            <a:xfrm>
              <a:off x="4980645" y="2276872"/>
              <a:ext cx="1136774" cy="1136774"/>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9" name="Picture 9" descr="icon-projects.png"/>
            <p:cNvPicPr>
              <a:picLocks noChangeAspect="1"/>
            </p:cNvPicPr>
            <p:nvPr/>
          </p:nvPicPr>
          <p:blipFill>
            <a:blip r:embed="rId2" cstate="print">
              <a:duotone>
                <a:prstClr val="black"/>
                <a:schemeClr val="bg1">
                  <a:tint val="45000"/>
                  <a:satMod val="400000"/>
                </a:schemeClr>
              </a:duotone>
              <a:extLst>
                <a:ext uri="{28A0092B-C50C-407E-A947-70E740481C1C}">
                  <a14:useLocalDpi xmlns:a14="http://schemas.microsoft.com/office/drawing/2010/main" val="0"/>
                </a:ext>
              </a:extLst>
            </a:blip>
            <a:stretch>
              <a:fillRect/>
            </a:stretch>
          </p:blipFill>
          <p:spPr>
            <a:xfrm>
              <a:off x="5175968" y="2518358"/>
              <a:ext cx="728763" cy="728763"/>
            </a:xfrm>
            <a:prstGeom prst="rect">
              <a:avLst/>
            </a:prstGeom>
          </p:spPr>
        </p:pic>
      </p:grpSp>
      <p:grpSp>
        <p:nvGrpSpPr>
          <p:cNvPr id="15" name="群組 14"/>
          <p:cNvGrpSpPr/>
          <p:nvPr/>
        </p:nvGrpSpPr>
        <p:grpSpPr>
          <a:xfrm>
            <a:off x="-1" y="-27384"/>
            <a:ext cx="1944291" cy="1296219"/>
            <a:chOff x="0" y="-3"/>
            <a:chExt cx="1944291" cy="1296219"/>
          </a:xfrm>
        </p:grpSpPr>
        <p:sp>
          <p:nvSpPr>
            <p:cNvPr id="16" name="淚滴形 15"/>
            <p:cNvSpPr/>
            <p:nvPr/>
          </p:nvSpPr>
          <p:spPr>
            <a:xfrm rot="16200000">
              <a:off x="0" y="-3"/>
              <a:ext cx="1296219" cy="1296219"/>
            </a:xfrm>
            <a:prstGeom prst="teardrop">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p:cNvSpPr txBox="1"/>
            <p:nvPr/>
          </p:nvSpPr>
          <p:spPr>
            <a:xfrm>
              <a:off x="108087" y="240895"/>
              <a:ext cx="1836204" cy="738664"/>
            </a:xfrm>
            <a:prstGeom prst="rect">
              <a:avLst/>
            </a:prstGeom>
            <a:noFill/>
          </p:spPr>
          <p:txBody>
            <a:bodyPr wrap="square" rtlCol="0">
              <a:spAutoFit/>
            </a:bodyPr>
            <a:lstStyle/>
            <a:p>
              <a:r>
                <a:rPr lang="en-US" altLang="zh-TW"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26460465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橢圓 11"/>
          <p:cNvSpPr/>
          <p:nvPr/>
        </p:nvSpPr>
        <p:spPr>
          <a:xfrm>
            <a:off x="4994691" y="2446952"/>
            <a:ext cx="1136774" cy="113677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TextBox 4"/>
          <p:cNvSpPr txBox="1"/>
          <p:nvPr/>
        </p:nvSpPr>
        <p:spPr>
          <a:xfrm>
            <a:off x="3528467" y="3705669"/>
            <a:ext cx="4786647" cy="646331"/>
          </a:xfrm>
          <a:prstGeom prst="rect">
            <a:avLst/>
          </a:prstGeom>
          <a:noFill/>
        </p:spPr>
        <p:txBody>
          <a:bodyPr wrap="square" rtlCol="0">
            <a:spAutoFit/>
          </a:bodyPr>
          <a:lstStyle/>
          <a:p>
            <a:r>
              <a:rPr lang="en-US" sz="3600" dirty="0">
                <a:solidFill>
                  <a:schemeClr val="tx1">
                    <a:lumMod val="85000"/>
                    <a:lumOff val="1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SPEAKING TASK</a:t>
            </a:r>
          </a:p>
        </p:txBody>
      </p:sp>
      <p:sp>
        <p:nvSpPr>
          <p:cNvPr id="7" name="TextBox 7"/>
          <p:cNvSpPr txBox="1"/>
          <p:nvPr/>
        </p:nvSpPr>
        <p:spPr>
          <a:xfrm>
            <a:off x="1152203" y="4273351"/>
            <a:ext cx="9001000" cy="2308324"/>
          </a:xfrm>
          <a:prstGeom prst="rect">
            <a:avLst/>
          </a:prstGeom>
          <a:noFill/>
        </p:spPr>
        <p:txBody>
          <a:bodyPr wrap="square" rtlCol="0">
            <a:spAutoFit/>
          </a:bodyPr>
          <a:lstStyle/>
          <a:p>
            <a:pPr algn="ctr">
              <a:lnSpc>
                <a:spcPct val="200000"/>
              </a:lnSpc>
            </a:pPr>
            <a:r>
              <a:rPr lang="en-US" dirty="0"/>
              <a:t>Discuss your workday habits.</a:t>
            </a:r>
          </a:p>
          <a:p>
            <a:pPr algn="ctr">
              <a:lnSpc>
                <a:spcPct val="200000"/>
              </a:lnSpc>
            </a:pPr>
            <a:r>
              <a:rPr lang="en-US" dirty="0"/>
              <a:t>What would you say are the things or habits you cannot go without? </a:t>
            </a:r>
          </a:p>
          <a:p>
            <a:pPr algn="ctr">
              <a:lnSpc>
                <a:spcPct val="200000"/>
              </a:lnSpc>
            </a:pPr>
            <a:r>
              <a:rPr lang="en-US" dirty="0"/>
              <a:t>Can you think of any bad habits that might be preventing you from performing at your best? Discuss and see if you can identify the good and bad habits. </a:t>
            </a:r>
            <a:endParaRPr lang="en-US" dirty="0">
              <a:solidFill>
                <a:schemeClr val="tx1">
                  <a:lumMod val="75000"/>
                  <a:lumOff val="25000"/>
                </a:schemeClr>
              </a:solidFill>
            </a:endParaRPr>
          </a:p>
        </p:txBody>
      </p:sp>
      <p:pic>
        <p:nvPicPr>
          <p:cNvPr id="11" name="Picture 5" descr="2209400_ori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12643" y="2564904"/>
            <a:ext cx="900870" cy="900870"/>
          </a:xfrm>
          <a:prstGeom prst="rect">
            <a:avLst/>
          </a:prstGeom>
        </p:spPr>
      </p:pic>
      <p:grpSp>
        <p:nvGrpSpPr>
          <p:cNvPr id="10" name="群組 9"/>
          <p:cNvGrpSpPr/>
          <p:nvPr/>
        </p:nvGrpSpPr>
        <p:grpSpPr>
          <a:xfrm>
            <a:off x="0" y="1166"/>
            <a:ext cx="1944291" cy="1296219"/>
            <a:chOff x="0" y="-3"/>
            <a:chExt cx="1944291" cy="1296219"/>
          </a:xfrm>
        </p:grpSpPr>
        <p:sp>
          <p:nvSpPr>
            <p:cNvPr id="17" name="淚滴形 16"/>
            <p:cNvSpPr/>
            <p:nvPr/>
          </p:nvSpPr>
          <p:spPr>
            <a:xfrm rot="16200000">
              <a:off x="0" y="-3"/>
              <a:ext cx="1296219" cy="1296219"/>
            </a:xfrm>
            <a:prstGeom prst="teardrop">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108087" y="240895"/>
              <a:ext cx="1836204" cy="738664"/>
            </a:xfrm>
            <a:prstGeom prst="rect">
              <a:avLst/>
            </a:prstGeom>
            <a:noFill/>
          </p:spPr>
          <p:txBody>
            <a:bodyPr wrap="square" rtlCol="0">
              <a:spAutoFit/>
            </a:bodyPr>
            <a:lstStyle/>
            <a:p>
              <a:r>
                <a:rPr lang="en-US" altLang="zh-TW"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33995041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42421" y="3705669"/>
            <a:ext cx="3490503" cy="646331"/>
          </a:xfrm>
          <a:prstGeom prst="rect">
            <a:avLst/>
          </a:prstGeom>
          <a:noFill/>
        </p:spPr>
        <p:txBody>
          <a:bodyPr wrap="square" rtlCol="0">
            <a:spAutoFit/>
          </a:bodyPr>
          <a:lstStyle/>
          <a:p>
            <a:r>
              <a:rPr lang="en-US" sz="3600" dirty="0">
                <a:solidFill>
                  <a:schemeClr val="tx1">
                    <a:lumMod val="85000"/>
                    <a:lumOff val="1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ASSESSMENT</a:t>
            </a:r>
          </a:p>
        </p:txBody>
      </p:sp>
      <p:sp>
        <p:nvSpPr>
          <p:cNvPr id="3" name="TextBox 7"/>
          <p:cNvSpPr txBox="1"/>
          <p:nvPr/>
        </p:nvSpPr>
        <p:spPr>
          <a:xfrm>
            <a:off x="1008187" y="4293096"/>
            <a:ext cx="9289032" cy="684803"/>
          </a:xfrm>
          <a:prstGeom prst="rect">
            <a:avLst/>
          </a:prstGeom>
          <a:noFill/>
        </p:spPr>
        <p:txBody>
          <a:bodyPr wrap="square" rtlCol="0">
            <a:spAutoFit/>
          </a:bodyPr>
          <a:lstStyle/>
          <a:p>
            <a:pPr>
              <a:lnSpc>
                <a:spcPct val="200000"/>
              </a:lnSpc>
            </a:pPr>
            <a:r>
              <a:rPr lang="en-US" sz="2100" dirty="0"/>
              <a:t>Match the vocabulary words from the reading with their a</a:t>
            </a:r>
            <a:r>
              <a:rPr lang="it-IT" sz="2100" dirty="0" err="1"/>
              <a:t>ppropriate</a:t>
            </a:r>
            <a:r>
              <a:rPr lang="it-IT" sz="2100" dirty="0"/>
              <a:t> </a:t>
            </a:r>
            <a:r>
              <a:rPr lang="it-IT" sz="2100" dirty="0" err="1"/>
              <a:t>definition</a:t>
            </a:r>
            <a:r>
              <a:rPr lang="it-IT" sz="2100" dirty="0"/>
              <a:t>: </a:t>
            </a:r>
            <a:endParaRPr lang="en-US" sz="2100" dirty="0"/>
          </a:p>
        </p:txBody>
      </p:sp>
      <p:pic>
        <p:nvPicPr>
          <p:cNvPr id="4" name="Picture 2" descr="D:\WH\lesson_ppt\template\ICON\WH_lesson_icon-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4571" y="2187334"/>
            <a:ext cx="2044701" cy="184150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群組 11"/>
          <p:cNvGrpSpPr/>
          <p:nvPr/>
        </p:nvGrpSpPr>
        <p:grpSpPr>
          <a:xfrm>
            <a:off x="0" y="1166"/>
            <a:ext cx="1944291" cy="1296219"/>
            <a:chOff x="0" y="-3"/>
            <a:chExt cx="1944291" cy="1296219"/>
          </a:xfrm>
        </p:grpSpPr>
        <p:sp>
          <p:nvSpPr>
            <p:cNvPr id="6" name="淚滴形 12"/>
            <p:cNvSpPr/>
            <p:nvPr/>
          </p:nvSpPr>
          <p:spPr>
            <a:xfrm rot="16200000">
              <a:off x="0" y="-3"/>
              <a:ext cx="1296219" cy="1296219"/>
            </a:xfrm>
            <a:prstGeom prst="teardrop">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13"/>
            <p:cNvSpPr txBox="1"/>
            <p:nvPr/>
          </p:nvSpPr>
          <p:spPr>
            <a:xfrm>
              <a:off x="108087" y="240895"/>
              <a:ext cx="1836204" cy="738664"/>
            </a:xfrm>
            <a:prstGeom prst="rect">
              <a:avLst/>
            </a:prstGeom>
            <a:noFill/>
          </p:spPr>
          <p:txBody>
            <a:bodyPr wrap="square" rtlCol="0">
              <a:spAutoFit/>
            </a:bodyPr>
            <a:lstStyle/>
            <a:p>
              <a:r>
                <a:rPr lang="en-US" altLang="zh-TW"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36118438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p:cNvSpPr txBox="1"/>
          <p:nvPr/>
        </p:nvSpPr>
        <p:spPr>
          <a:xfrm>
            <a:off x="5400675" y="5993412"/>
            <a:ext cx="8064896" cy="1107996"/>
          </a:xfrm>
          <a:prstGeom prst="rect">
            <a:avLst/>
          </a:prstGeom>
          <a:noFill/>
        </p:spPr>
        <p:txBody>
          <a:bodyPr wrap="square" rtlCol="0">
            <a:spAutoFit/>
          </a:bodyPr>
          <a:lstStyle/>
          <a:p>
            <a:r>
              <a:rPr lang="en-US" sz="6600" b="1" dirty="0">
                <a:solidFill>
                  <a:schemeClr val="bg1">
                    <a:lumMod val="7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ASSESSMENT</a:t>
            </a:r>
          </a:p>
        </p:txBody>
      </p:sp>
      <p:pic>
        <p:nvPicPr>
          <p:cNvPr id="3" name="Picture 2" descr="D:\WH\lesson_ppt\template\ICON\WH_lesson_icon-0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3387" y="3933056"/>
            <a:ext cx="2337963" cy="2246636"/>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群組 8"/>
          <p:cNvGrpSpPr/>
          <p:nvPr/>
        </p:nvGrpSpPr>
        <p:grpSpPr>
          <a:xfrm>
            <a:off x="0" y="1166"/>
            <a:ext cx="1944291" cy="1296219"/>
            <a:chOff x="0" y="-3"/>
            <a:chExt cx="1944291" cy="1296219"/>
          </a:xfrm>
        </p:grpSpPr>
        <p:sp>
          <p:nvSpPr>
            <p:cNvPr id="5" name="淚滴形 9"/>
            <p:cNvSpPr/>
            <p:nvPr/>
          </p:nvSpPr>
          <p:spPr>
            <a:xfrm rot="16200000">
              <a:off x="0" y="-3"/>
              <a:ext cx="1296219" cy="1296219"/>
            </a:xfrm>
            <a:prstGeom prst="teardrop">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14"/>
            <p:cNvSpPr txBox="1"/>
            <p:nvPr/>
          </p:nvSpPr>
          <p:spPr>
            <a:xfrm>
              <a:off x="108087" y="240895"/>
              <a:ext cx="1836204" cy="738664"/>
            </a:xfrm>
            <a:prstGeom prst="rect">
              <a:avLst/>
            </a:prstGeom>
            <a:noFill/>
          </p:spPr>
          <p:txBody>
            <a:bodyPr wrap="square" rtlCol="0">
              <a:spAutoFit/>
            </a:bodyPr>
            <a:lstStyle/>
            <a:p>
              <a:r>
                <a:rPr lang="en-US" altLang="zh-TW"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
        <p:nvSpPr>
          <p:cNvPr id="7" name="Rectangle 6"/>
          <p:cNvSpPr/>
          <p:nvPr/>
        </p:nvSpPr>
        <p:spPr>
          <a:xfrm>
            <a:off x="1368227" y="908720"/>
            <a:ext cx="5400675" cy="3734356"/>
          </a:xfrm>
          <a:prstGeom prst="rect">
            <a:avLst/>
          </a:prstGeom>
        </p:spPr>
        <p:txBody>
          <a:bodyPr>
            <a:spAutoFit/>
          </a:bodyPr>
          <a:lstStyle/>
          <a:p>
            <a:r>
              <a:rPr lang="de-DE" sz="2000" b="1" dirty="0"/>
              <a:t>Words</a:t>
            </a:r>
            <a:endParaRPr lang="en-US" sz="2000" dirty="0"/>
          </a:p>
          <a:p>
            <a:pPr marL="457200" indent="-457200">
              <a:lnSpc>
                <a:spcPct val="200000"/>
              </a:lnSpc>
              <a:buFont typeface="+mj-lt"/>
              <a:buAutoNum type="arabicPeriod"/>
            </a:pPr>
            <a:r>
              <a:rPr lang="nl-NL" dirty="0" err="1"/>
              <a:t>Productively</a:t>
            </a:r>
            <a:endParaRPr lang="nl-NL" dirty="0"/>
          </a:p>
          <a:p>
            <a:pPr marL="457200" indent="-457200">
              <a:lnSpc>
                <a:spcPct val="200000"/>
              </a:lnSpc>
              <a:buFont typeface="+mj-lt"/>
              <a:buAutoNum type="arabicPeriod"/>
            </a:pPr>
            <a:r>
              <a:rPr lang="nl-NL" dirty="0" err="1"/>
              <a:t>Kinesthetic</a:t>
            </a:r>
            <a:r>
              <a:rPr lang="nl-NL" dirty="0"/>
              <a:t> </a:t>
            </a:r>
          </a:p>
          <a:p>
            <a:pPr marL="457200" indent="-457200">
              <a:lnSpc>
                <a:spcPct val="200000"/>
              </a:lnSpc>
              <a:buFont typeface="+mj-lt"/>
              <a:buAutoNum type="arabicPeriod"/>
            </a:pPr>
            <a:r>
              <a:rPr lang="nl-NL" dirty="0" err="1"/>
              <a:t>Interpersonal</a:t>
            </a:r>
            <a:r>
              <a:rPr lang="nl-NL" dirty="0"/>
              <a:t>  </a:t>
            </a:r>
            <a:endParaRPr lang="en-US" dirty="0"/>
          </a:p>
          <a:p>
            <a:pPr marL="457200" indent="-457200">
              <a:lnSpc>
                <a:spcPct val="200000"/>
              </a:lnSpc>
              <a:buFont typeface="+mj-lt"/>
              <a:buAutoNum type="arabicPeriod"/>
            </a:pPr>
            <a:r>
              <a:rPr lang="pl-PL" dirty="0" err="1"/>
              <a:t>Intrapersonal</a:t>
            </a:r>
            <a:r>
              <a:rPr lang="pl-PL" dirty="0"/>
              <a:t>  </a:t>
            </a:r>
          </a:p>
          <a:p>
            <a:pPr marL="457200" indent="-457200">
              <a:lnSpc>
                <a:spcPct val="200000"/>
              </a:lnSpc>
              <a:buFont typeface="+mj-lt"/>
              <a:buAutoNum type="arabicPeriod"/>
            </a:pPr>
            <a:r>
              <a:rPr lang="nl-NL" dirty="0" err="1"/>
              <a:t>Linguistic</a:t>
            </a:r>
            <a:r>
              <a:rPr lang="nl-NL" dirty="0"/>
              <a:t>   </a:t>
            </a:r>
          </a:p>
          <a:p>
            <a:pPr marL="457200" indent="-457200">
              <a:lnSpc>
                <a:spcPct val="200000"/>
              </a:lnSpc>
              <a:buFont typeface="+mj-lt"/>
              <a:buAutoNum type="arabicPeriod"/>
            </a:pPr>
            <a:r>
              <a:rPr lang="en-US" dirty="0"/>
              <a:t>Spatial</a:t>
            </a:r>
            <a:r>
              <a:rPr lang="en-US" sz="2000" dirty="0"/>
              <a:t>   </a:t>
            </a:r>
          </a:p>
        </p:txBody>
      </p:sp>
      <p:sp>
        <p:nvSpPr>
          <p:cNvPr id="8" name="Rectangle 7"/>
          <p:cNvSpPr/>
          <p:nvPr/>
        </p:nvSpPr>
        <p:spPr>
          <a:xfrm>
            <a:off x="3456459" y="620688"/>
            <a:ext cx="5768517" cy="4231928"/>
          </a:xfrm>
          <a:prstGeom prst="rect">
            <a:avLst/>
          </a:prstGeom>
        </p:spPr>
        <p:txBody>
          <a:bodyPr wrap="square">
            <a:spAutoFit/>
          </a:bodyPr>
          <a:lstStyle/>
          <a:p>
            <a:r>
              <a:rPr lang="en-US" sz="2000" b="1" dirty="0"/>
              <a:t>Definitions </a:t>
            </a:r>
            <a:r>
              <a:rPr lang="en-US" sz="2000" dirty="0"/>
              <a:t> </a:t>
            </a:r>
          </a:p>
          <a:p>
            <a:pPr marL="457200" indent="-457200">
              <a:lnSpc>
                <a:spcPct val="200000"/>
              </a:lnSpc>
              <a:buFont typeface="+mj-lt"/>
              <a:buAutoNum type="alphaUcPeriod"/>
            </a:pPr>
            <a:r>
              <a:rPr lang="en-US" dirty="0"/>
              <a:t>of or relating to space and the relationship of objects within it</a:t>
            </a:r>
          </a:p>
          <a:p>
            <a:pPr marL="457200" indent="-457200">
              <a:lnSpc>
                <a:spcPct val="200000"/>
              </a:lnSpc>
              <a:buFont typeface="+mj-lt"/>
              <a:buAutoNum type="alphaUcPeriod"/>
            </a:pPr>
            <a:r>
              <a:rPr lang="en-US" dirty="0"/>
              <a:t>doing or achieving a lot</a:t>
            </a:r>
          </a:p>
          <a:p>
            <a:pPr marL="457200" indent="-457200">
              <a:lnSpc>
                <a:spcPct val="200000"/>
              </a:lnSpc>
              <a:buFont typeface="+mj-lt"/>
              <a:buAutoNum type="alphaUcPeriod"/>
            </a:pPr>
            <a:r>
              <a:rPr lang="en-US" dirty="0"/>
              <a:t>occurring within the individual mind or self </a:t>
            </a:r>
          </a:p>
          <a:p>
            <a:pPr marL="457200" indent="-457200">
              <a:lnSpc>
                <a:spcPct val="200000"/>
              </a:lnSpc>
              <a:buFont typeface="+mj-lt"/>
              <a:buAutoNum type="alphaUcPeriod"/>
            </a:pPr>
            <a:r>
              <a:rPr lang="en-US" dirty="0"/>
              <a:t>of or relating to muscles and bodily movements </a:t>
            </a:r>
          </a:p>
          <a:p>
            <a:pPr marL="457200" indent="-457200">
              <a:lnSpc>
                <a:spcPct val="200000"/>
              </a:lnSpc>
              <a:buFont typeface="+mj-lt"/>
              <a:buAutoNum type="alphaUcPeriod"/>
            </a:pPr>
            <a:r>
              <a:rPr lang="en-US" dirty="0"/>
              <a:t>of or relating to language or linguistics</a:t>
            </a:r>
          </a:p>
          <a:p>
            <a:pPr marL="457200" indent="-457200">
              <a:lnSpc>
                <a:spcPct val="200000"/>
              </a:lnSpc>
              <a:buFont typeface="+mj-lt"/>
              <a:buAutoNum type="alphaUcPeriod"/>
            </a:pPr>
            <a:r>
              <a:rPr lang="en-US" dirty="0"/>
              <a:t>of or involving relations between people </a:t>
            </a:r>
          </a:p>
        </p:txBody>
      </p:sp>
      <p:sp>
        <p:nvSpPr>
          <p:cNvPr id="9" name="Rectangle 8"/>
          <p:cNvSpPr/>
          <p:nvPr/>
        </p:nvSpPr>
        <p:spPr>
          <a:xfrm>
            <a:off x="7272883" y="620688"/>
            <a:ext cx="3960515" cy="415498"/>
          </a:xfrm>
          <a:prstGeom prst="rect">
            <a:avLst/>
          </a:prstGeom>
        </p:spPr>
        <p:txBody>
          <a:bodyPr wrap="square">
            <a:spAutoFit/>
          </a:bodyPr>
          <a:lstStyle/>
          <a:p>
            <a:endParaRPr lang="en-US" sz="2100" dirty="0"/>
          </a:p>
        </p:txBody>
      </p:sp>
    </p:spTree>
    <p:extLst>
      <p:ext uri="{BB962C8B-B14F-4D97-AF65-F5344CB8AC3E}">
        <p14:creationId xmlns:p14="http://schemas.microsoft.com/office/powerpoint/2010/main" val="7307759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1"/>
          <p:cNvSpPr/>
          <p:nvPr/>
        </p:nvSpPr>
        <p:spPr>
          <a:xfrm rot="16200000">
            <a:off x="4195162" y="-1199714"/>
            <a:ext cx="7788168" cy="8327259"/>
          </a:xfrm>
          <a:prstGeom prst="trapezoid">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4" name="Picture 4" descr="D:\WH\web\ETALKING_LOGO_1-01.png"/>
          <p:cNvPicPr>
            <a:picLocks noChangeAspect="1" noChangeArrowheads="1"/>
          </p:cNvPicPr>
          <p:nvPr/>
        </p:nvPicPr>
        <p:blipFill>
          <a:blip r:embed="rId2" cstate="print">
            <a:biLevel thresh="75000"/>
            <a:extLst>
              <a:ext uri="{28A0092B-C50C-407E-A947-70E740481C1C}">
                <a14:useLocalDpi xmlns:a14="http://schemas.microsoft.com/office/drawing/2010/main" val="0"/>
              </a:ext>
            </a:extLst>
          </a:blip>
          <a:srcRect/>
          <a:stretch>
            <a:fillRect/>
          </a:stretch>
        </p:blipFill>
        <p:spPr bwMode="auto">
          <a:xfrm>
            <a:off x="-49569" y="6153150"/>
            <a:ext cx="2895600" cy="70485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群組 4"/>
          <p:cNvGrpSpPr/>
          <p:nvPr/>
        </p:nvGrpSpPr>
        <p:grpSpPr>
          <a:xfrm>
            <a:off x="0" y="-27384"/>
            <a:ext cx="1944291" cy="1296219"/>
            <a:chOff x="0" y="-3"/>
            <a:chExt cx="1944291" cy="1296219"/>
          </a:xfrm>
        </p:grpSpPr>
        <p:sp>
          <p:nvSpPr>
            <p:cNvPr id="6" name="淚滴形 5"/>
            <p:cNvSpPr/>
            <p:nvPr/>
          </p:nvSpPr>
          <p:spPr>
            <a:xfrm rot="16200000">
              <a:off x="0" y="-3"/>
              <a:ext cx="1296219" cy="1296219"/>
            </a:xfrm>
            <a:prstGeom prst="teardrop">
              <a:avLst/>
            </a:prstGeom>
            <a:solidFill>
              <a:srgbClr val="93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p:cNvSpPr txBox="1"/>
            <p:nvPr/>
          </p:nvSpPr>
          <p:spPr>
            <a:xfrm>
              <a:off x="108087" y="240895"/>
              <a:ext cx="1836204" cy="738664"/>
            </a:xfrm>
            <a:prstGeom prst="rect">
              <a:avLst/>
            </a:prstGeom>
            <a:noFill/>
          </p:spPr>
          <p:txBody>
            <a:bodyPr wrap="square" rtlCol="0">
              <a:spAutoFit/>
            </a:bodyPr>
            <a:lstStyle/>
            <a:p>
              <a:r>
                <a:rPr lang="en-US" altLang="zh-TW"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
        <p:nvSpPr>
          <p:cNvPr id="9" name="Rectangle 1"/>
          <p:cNvSpPr/>
          <p:nvPr/>
        </p:nvSpPr>
        <p:spPr>
          <a:xfrm>
            <a:off x="5065262" y="2186765"/>
            <a:ext cx="6987357" cy="1107996"/>
          </a:xfrm>
          <a:prstGeom prst="rect">
            <a:avLst/>
          </a:prstGeom>
        </p:spPr>
        <p:txBody>
          <a:bodyPr wrap="square">
            <a:spAutoFit/>
          </a:bodyPr>
          <a:lstStyle/>
          <a:p>
            <a:r>
              <a:rPr lang="en-US" sz="6600" b="1" dirty="0">
                <a:solidFill>
                  <a:schemeClr val="bg1"/>
                </a:solidFill>
                <a:latin typeface="Century Gothic" panose="020B0502020202020204" pitchFamily="34" charset="0"/>
              </a:rPr>
              <a:t>Thank you !</a:t>
            </a:r>
            <a:endParaRPr lang="en-US" sz="6600" dirty="0">
              <a:solidFill>
                <a:schemeClr val="bg1"/>
              </a:solidFill>
              <a:latin typeface="Century Gothic" panose="020B0502020202020204" pitchFamily="34" charset="0"/>
            </a:endParaRPr>
          </a:p>
        </p:txBody>
      </p:sp>
      <p:grpSp>
        <p:nvGrpSpPr>
          <p:cNvPr id="11" name="群組 10"/>
          <p:cNvGrpSpPr/>
          <p:nvPr/>
        </p:nvGrpSpPr>
        <p:grpSpPr>
          <a:xfrm>
            <a:off x="2324069" y="3710368"/>
            <a:ext cx="2302153" cy="1922502"/>
            <a:chOff x="2324069" y="3710368"/>
            <a:chExt cx="2302153" cy="1922502"/>
          </a:xfrm>
        </p:grpSpPr>
        <p:sp>
          <p:nvSpPr>
            <p:cNvPr id="12" name="橢圓 11"/>
            <p:cNvSpPr/>
            <p:nvPr/>
          </p:nvSpPr>
          <p:spPr>
            <a:xfrm>
              <a:off x="3224103" y="3981450"/>
              <a:ext cx="1402119" cy="1402119"/>
            </a:xfrm>
            <a:prstGeom prst="ellipse">
              <a:avLst/>
            </a:prstGeom>
            <a:solidFill>
              <a:srgbClr val="F25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3" name="圖片 12"/>
            <p:cNvPicPr>
              <a:picLocks noChangeAspect="1"/>
            </p:cNvPicPr>
            <p:nvPr/>
          </p:nvPicPr>
          <p:blipFill>
            <a:blip r:embed="rId3">
              <a:grayscl/>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324069" y="3710368"/>
              <a:ext cx="2174616" cy="1922502"/>
            </a:xfrm>
            <a:prstGeom prst="rect">
              <a:avLst/>
            </a:prstGeom>
          </p:spPr>
        </p:pic>
      </p:grpSp>
    </p:spTree>
    <p:extLst>
      <p:ext uri="{BB962C8B-B14F-4D97-AF65-F5344CB8AC3E}">
        <p14:creationId xmlns:p14="http://schemas.microsoft.com/office/powerpoint/2010/main" val="8167842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72483" y="3717032"/>
            <a:ext cx="3762988" cy="646331"/>
          </a:xfrm>
          <a:prstGeom prst="rect">
            <a:avLst/>
          </a:prstGeom>
          <a:noFill/>
        </p:spPr>
        <p:txBody>
          <a:bodyPr wrap="square" rtlCol="0">
            <a:spAutoFit/>
          </a:bodyPr>
          <a:lstStyle/>
          <a:p>
            <a:pPr algn="ctr"/>
            <a:r>
              <a:rPr lang="en-US" sz="3600" dirty="0">
                <a:solidFill>
                  <a:schemeClr val="tx1">
                    <a:lumMod val="85000"/>
                    <a:lumOff val="1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INTRODUCTION </a:t>
            </a:r>
          </a:p>
        </p:txBody>
      </p:sp>
      <p:grpSp>
        <p:nvGrpSpPr>
          <p:cNvPr id="13" name="群組 12"/>
          <p:cNvGrpSpPr/>
          <p:nvPr/>
        </p:nvGrpSpPr>
        <p:grpSpPr>
          <a:xfrm>
            <a:off x="0" y="1166"/>
            <a:ext cx="1944291" cy="1296219"/>
            <a:chOff x="0" y="-3"/>
            <a:chExt cx="1944291" cy="1296219"/>
          </a:xfrm>
        </p:grpSpPr>
        <p:sp>
          <p:nvSpPr>
            <p:cNvPr id="19" name="淚滴形 18"/>
            <p:cNvSpPr/>
            <p:nvPr/>
          </p:nvSpPr>
          <p:spPr>
            <a:xfrm rot="16200000">
              <a:off x="0" y="-3"/>
              <a:ext cx="1296219" cy="1296219"/>
            </a:xfrm>
            <a:prstGeom prst="teardrop">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文字方塊 19"/>
            <p:cNvSpPr txBox="1"/>
            <p:nvPr/>
          </p:nvSpPr>
          <p:spPr>
            <a:xfrm>
              <a:off x="108087" y="240895"/>
              <a:ext cx="1836204" cy="738664"/>
            </a:xfrm>
            <a:prstGeom prst="rect">
              <a:avLst/>
            </a:prstGeom>
            <a:noFill/>
          </p:spPr>
          <p:txBody>
            <a:bodyPr wrap="square" rtlCol="0">
              <a:spAutoFit/>
            </a:bodyPr>
            <a:lstStyle/>
            <a:p>
              <a:r>
                <a:rPr lang="en-US" altLang="zh-TW"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grpSp>
        <p:nvGrpSpPr>
          <p:cNvPr id="15" name="群組 14"/>
          <p:cNvGrpSpPr/>
          <p:nvPr/>
        </p:nvGrpSpPr>
        <p:grpSpPr>
          <a:xfrm>
            <a:off x="2842726" y="1561681"/>
            <a:ext cx="5669752" cy="2252210"/>
            <a:chOff x="2842726" y="1561681"/>
            <a:chExt cx="5669752" cy="2252210"/>
          </a:xfrm>
        </p:grpSpPr>
        <p:pic>
          <p:nvPicPr>
            <p:cNvPr id="17" name="Picture 3" descr="D:\WH\lesson_ppt\template\ICON\WH_lesson_icon-04.png"/>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b="24384"/>
            <a:stretch/>
          </p:blipFill>
          <p:spPr bwMode="auto">
            <a:xfrm>
              <a:off x="2842726" y="1561681"/>
              <a:ext cx="5669752" cy="2252210"/>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群組 17"/>
            <p:cNvGrpSpPr/>
            <p:nvPr/>
          </p:nvGrpSpPr>
          <p:grpSpPr>
            <a:xfrm>
              <a:off x="5310096" y="2837250"/>
              <a:ext cx="432048" cy="586978"/>
              <a:chOff x="4427984" y="2625998"/>
              <a:chExt cx="432048" cy="586978"/>
            </a:xfrm>
          </p:grpSpPr>
          <p:sp>
            <p:nvSpPr>
              <p:cNvPr id="21" name="橢圓 20"/>
              <p:cNvSpPr/>
              <p:nvPr/>
            </p:nvSpPr>
            <p:spPr>
              <a:xfrm>
                <a:off x="4496544" y="2625998"/>
                <a:ext cx="298946" cy="29894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橢圓 21"/>
              <p:cNvSpPr/>
              <p:nvPr/>
            </p:nvSpPr>
            <p:spPr>
              <a:xfrm>
                <a:off x="4427984" y="2924944"/>
                <a:ext cx="432048" cy="28803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sp>
        <p:nvSpPr>
          <p:cNvPr id="27" name="TextBox 7"/>
          <p:cNvSpPr txBox="1"/>
          <p:nvPr/>
        </p:nvSpPr>
        <p:spPr>
          <a:xfrm>
            <a:off x="2232323" y="4293096"/>
            <a:ext cx="6408712" cy="1415772"/>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200000"/>
              </a:lnSpc>
            </a:pPr>
            <a:r>
              <a:rPr lang="en-US" sz="2100" dirty="0">
                <a:solidFill>
                  <a:schemeClr val="tx1">
                    <a:lumMod val="75000"/>
                    <a:lumOff val="25000"/>
                  </a:schemeClr>
                </a:solidFill>
              </a:rPr>
              <a:t>CEFR Learning Goal:  </a:t>
            </a:r>
            <a:br>
              <a:rPr lang="en-US" sz="2100" dirty="0">
                <a:solidFill>
                  <a:schemeClr val="tx1">
                    <a:lumMod val="75000"/>
                    <a:lumOff val="25000"/>
                  </a:schemeClr>
                </a:solidFill>
              </a:rPr>
            </a:br>
            <a:r>
              <a:rPr lang="en-US" sz="2100" dirty="0"/>
              <a:t>Describe habits and tendencies in the past and present</a:t>
            </a:r>
            <a:r>
              <a:rPr lang="en-US" sz="2400" dirty="0"/>
              <a:t> </a:t>
            </a:r>
            <a:endParaRPr lang="en-US" sz="2100" dirty="0">
              <a:solidFill>
                <a:schemeClr val="tx1">
                  <a:lumMod val="75000"/>
                  <a:lumOff val="25000"/>
                </a:schemeClr>
              </a:solidFill>
            </a:endParaRPr>
          </a:p>
        </p:txBody>
      </p:sp>
    </p:spTree>
    <p:extLst>
      <p:ext uri="{BB962C8B-B14F-4D97-AF65-F5344CB8AC3E}">
        <p14:creationId xmlns:p14="http://schemas.microsoft.com/office/powerpoint/2010/main" val="27783101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acbook-577758_1920.jpg"/>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r="29550"/>
          <a:stretch/>
        </p:blipFill>
        <p:spPr>
          <a:xfrm>
            <a:off x="-2448197" y="0"/>
            <a:ext cx="7457519" cy="7029400"/>
          </a:xfrm>
          <a:prstGeom prst="rect">
            <a:avLst/>
          </a:prstGeom>
        </p:spPr>
      </p:pic>
      <p:sp>
        <p:nvSpPr>
          <p:cNvPr id="6" name="直角三角形 5"/>
          <p:cNvSpPr/>
          <p:nvPr/>
        </p:nvSpPr>
        <p:spPr>
          <a:xfrm flipH="1">
            <a:off x="3312442" y="0"/>
            <a:ext cx="1728192" cy="3429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直角三角形 6"/>
          <p:cNvSpPr/>
          <p:nvPr/>
        </p:nvSpPr>
        <p:spPr>
          <a:xfrm flipH="1" flipV="1">
            <a:off x="3312442" y="3427040"/>
            <a:ext cx="1728192" cy="343096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TextBox 5"/>
          <p:cNvSpPr txBox="1"/>
          <p:nvPr/>
        </p:nvSpPr>
        <p:spPr>
          <a:xfrm>
            <a:off x="4827791" y="476672"/>
            <a:ext cx="5973559" cy="5032147"/>
          </a:xfrm>
          <a:prstGeom prst="rect">
            <a:avLst/>
          </a:prstGeom>
          <a:noFill/>
        </p:spPr>
        <p:txBody>
          <a:bodyPr wrap="square" rtlCol="0">
            <a:spAutoFit/>
          </a:bodyPr>
          <a:lstStyle/>
          <a:p>
            <a:pPr>
              <a:lnSpc>
                <a:spcPct val="200000"/>
              </a:lnSpc>
            </a:pPr>
            <a:r>
              <a:rPr lang="en-US" dirty="0"/>
              <a:t>Most of us establish a routine at the office very quickly. Whether you can’t get started before having a cup of coffee (or two) from the corner café or you can’t walk past the water cooler without hearing the latest gossip, we all have habits that form part of our days at work. Some people take their routines very seriously and will get upset if their routines are suddenly changed. It can be a good idea to have a set plan at work as to when you start and finish, but not all habits are good for you or your work. </a:t>
            </a:r>
          </a:p>
        </p:txBody>
      </p:sp>
      <p:cxnSp>
        <p:nvCxnSpPr>
          <p:cNvPr id="10" name="直線接點 9"/>
          <p:cNvCxnSpPr/>
          <p:nvPr/>
        </p:nvCxnSpPr>
        <p:spPr>
          <a:xfrm flipH="1">
            <a:off x="1512245" y="3356992"/>
            <a:ext cx="1872206" cy="367240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4" name="群組 13"/>
          <p:cNvGrpSpPr/>
          <p:nvPr/>
        </p:nvGrpSpPr>
        <p:grpSpPr>
          <a:xfrm>
            <a:off x="0" y="-27384"/>
            <a:ext cx="1944291" cy="1296219"/>
            <a:chOff x="0" y="-3"/>
            <a:chExt cx="1944291" cy="1296219"/>
          </a:xfrm>
        </p:grpSpPr>
        <p:sp>
          <p:nvSpPr>
            <p:cNvPr id="15" name="淚滴形 14"/>
            <p:cNvSpPr/>
            <p:nvPr/>
          </p:nvSpPr>
          <p:spPr>
            <a:xfrm rot="16200000">
              <a:off x="0" y="-3"/>
              <a:ext cx="1296219" cy="1296219"/>
            </a:xfrm>
            <a:prstGeom prst="teardrop">
              <a:avLst/>
            </a:prstGeom>
            <a:solidFill>
              <a:srgbClr val="93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93D050"/>
                </a:solidFill>
              </a:endParaRPr>
            </a:p>
          </p:txBody>
        </p:sp>
        <p:sp>
          <p:nvSpPr>
            <p:cNvPr id="16" name="文字方塊 15"/>
            <p:cNvSpPr txBox="1"/>
            <p:nvPr/>
          </p:nvSpPr>
          <p:spPr>
            <a:xfrm>
              <a:off x="108087" y="240895"/>
              <a:ext cx="1836204" cy="738664"/>
            </a:xfrm>
            <a:prstGeom prst="rect">
              <a:avLst/>
            </a:prstGeom>
            <a:noFill/>
          </p:spPr>
          <p:txBody>
            <a:bodyPr wrap="square" rtlCol="0">
              <a:spAutoFit/>
            </a:bodyPr>
            <a:lstStyle/>
            <a:p>
              <a:r>
                <a:rPr lang="en-US" altLang="zh-TW"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grpSp>
        <p:nvGrpSpPr>
          <p:cNvPr id="19" name="群組 12"/>
          <p:cNvGrpSpPr/>
          <p:nvPr/>
        </p:nvGrpSpPr>
        <p:grpSpPr>
          <a:xfrm>
            <a:off x="4896619" y="5805264"/>
            <a:ext cx="1152127" cy="331799"/>
            <a:chOff x="4860034" y="4725149"/>
            <a:chExt cx="1152127" cy="331799"/>
          </a:xfrm>
          <a:solidFill>
            <a:srgbClr val="93D050"/>
          </a:solidFill>
        </p:grpSpPr>
        <p:sp>
          <p:nvSpPr>
            <p:cNvPr id="20" name="矩形 10"/>
            <p:cNvSpPr/>
            <p:nvPr/>
          </p:nvSpPr>
          <p:spPr>
            <a:xfrm>
              <a:off x="4860034" y="4725149"/>
              <a:ext cx="1152127" cy="331799"/>
            </a:xfrm>
            <a:prstGeom prst="rect">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文字方塊 11"/>
            <p:cNvSpPr txBox="1"/>
            <p:nvPr/>
          </p:nvSpPr>
          <p:spPr>
            <a:xfrm>
              <a:off x="5112643" y="4741403"/>
              <a:ext cx="864096" cy="307777"/>
            </a:xfrm>
            <a:prstGeom prst="rect">
              <a:avLst/>
            </a:prstGeom>
            <a:grpFill/>
          </p:spPr>
          <p:txBody>
            <a:bodyPr wrap="square" rtlCol="0">
              <a:spAutoFit/>
            </a:bodyPr>
            <a:lstStyle/>
            <a:p>
              <a:r>
                <a:rPr lang="en-US" altLang="zh-TW" sz="1400" dirty="0">
                  <a:solidFill>
                    <a:schemeClr val="bg1"/>
                  </a:solidFill>
                  <a:latin typeface="Century Gothic" panose="020B0502020202020204" pitchFamily="34" charset="0"/>
                </a:rPr>
                <a:t>START</a:t>
              </a:r>
              <a:endParaRPr lang="zh-TW" altLang="en-US" sz="1400" dirty="0">
                <a:solidFill>
                  <a:schemeClr val="bg1"/>
                </a:solidFill>
                <a:latin typeface="Century Gothic" panose="020B0502020202020204" pitchFamily="34" charset="0"/>
              </a:endParaRPr>
            </a:p>
          </p:txBody>
        </p:sp>
      </p:grpSp>
    </p:spTree>
    <p:extLst>
      <p:ext uri="{BB962C8B-B14F-4D97-AF65-F5344CB8AC3E}">
        <p14:creationId xmlns:p14="http://schemas.microsoft.com/office/powerpoint/2010/main" val="28672811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56459" y="3573016"/>
            <a:ext cx="4104456" cy="646331"/>
          </a:xfrm>
          <a:prstGeom prst="rect">
            <a:avLst/>
          </a:prstGeom>
          <a:noFill/>
        </p:spPr>
        <p:txBody>
          <a:bodyPr wrap="square" rtlCol="0">
            <a:spAutoFit/>
          </a:bodyPr>
          <a:lstStyle/>
          <a:p>
            <a:r>
              <a:rPr lang="en-US" sz="3600" spc="600" dirty="0">
                <a:solidFill>
                  <a:schemeClr val="tx1">
                    <a:lumMod val="85000"/>
                    <a:lumOff val="1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VOCABULARY </a:t>
            </a:r>
          </a:p>
        </p:txBody>
      </p:sp>
      <p:pic>
        <p:nvPicPr>
          <p:cNvPr id="4" name="Picture 2" descr="D:\WH\lesson_ppt\template\ICON\WH_lesson_icon-0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0948" y="2322722"/>
            <a:ext cx="1429807" cy="132230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群組 8"/>
          <p:cNvGrpSpPr/>
          <p:nvPr/>
        </p:nvGrpSpPr>
        <p:grpSpPr>
          <a:xfrm>
            <a:off x="0" y="1166"/>
            <a:ext cx="1944291" cy="1296219"/>
            <a:chOff x="0" y="-3"/>
            <a:chExt cx="1944291" cy="1296219"/>
          </a:xfrm>
        </p:grpSpPr>
        <p:sp>
          <p:nvSpPr>
            <p:cNvPr id="6" name="淚滴形 9"/>
            <p:cNvSpPr/>
            <p:nvPr/>
          </p:nvSpPr>
          <p:spPr>
            <a:xfrm rot="16200000">
              <a:off x="0" y="-3"/>
              <a:ext cx="1296219" cy="1296219"/>
            </a:xfrm>
            <a:prstGeom prst="teardrop">
              <a:avLst/>
            </a:prstGeom>
            <a:solidFill>
              <a:srgbClr val="8DC8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14"/>
            <p:cNvSpPr txBox="1"/>
            <p:nvPr/>
          </p:nvSpPr>
          <p:spPr>
            <a:xfrm>
              <a:off x="108087" y="240895"/>
              <a:ext cx="1836204" cy="738664"/>
            </a:xfrm>
            <a:prstGeom prst="rect">
              <a:avLst/>
            </a:prstGeom>
            <a:noFill/>
          </p:spPr>
          <p:txBody>
            <a:bodyPr wrap="square" rtlCol="0">
              <a:spAutoFit/>
            </a:bodyPr>
            <a:lstStyle/>
            <a:p>
              <a:r>
                <a:rPr lang="en-US" altLang="zh-TW"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1846252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152203" y="1973296"/>
            <a:ext cx="8568952" cy="4884704"/>
          </a:xfrm>
          <a:prstGeom prst="rect">
            <a:avLst/>
          </a:prstGeom>
        </p:spPr>
        <p:txBody>
          <a:bodyPr numCol="1">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lnSpc>
                <a:spcPct val="200000"/>
              </a:lnSpc>
            </a:pPr>
            <a:r>
              <a:rPr lang="en-US" sz="1800" b="1" dirty="0">
                <a:solidFill>
                  <a:srgbClr val="93D050"/>
                </a:solidFill>
              </a:rPr>
              <a:t>Productively</a:t>
            </a:r>
            <a:r>
              <a:rPr lang="en-US" sz="1800" b="1" dirty="0"/>
              <a:t> </a:t>
            </a:r>
            <a:r>
              <a:rPr lang="en-US" sz="1800" dirty="0"/>
              <a:t>(adjective) doing or achieving a lot  </a:t>
            </a:r>
          </a:p>
          <a:p>
            <a:pPr algn="l">
              <a:lnSpc>
                <a:spcPct val="200000"/>
              </a:lnSpc>
            </a:pPr>
            <a:r>
              <a:rPr lang="en-US" sz="1800" b="1" dirty="0">
                <a:solidFill>
                  <a:srgbClr val="93D050"/>
                </a:solidFill>
              </a:rPr>
              <a:t>Kinesthetic</a:t>
            </a:r>
            <a:r>
              <a:rPr lang="en-US" sz="1800" b="1" dirty="0"/>
              <a:t> </a:t>
            </a:r>
            <a:r>
              <a:rPr lang="en-US" sz="1800" dirty="0"/>
              <a:t>(adjective) of or relating to muscles and bodily movements </a:t>
            </a:r>
          </a:p>
          <a:p>
            <a:pPr algn="l">
              <a:lnSpc>
                <a:spcPct val="200000"/>
              </a:lnSpc>
            </a:pPr>
            <a:r>
              <a:rPr lang="en-US" sz="1800" b="1" dirty="0">
                <a:solidFill>
                  <a:srgbClr val="93D050"/>
                </a:solidFill>
              </a:rPr>
              <a:t>Interpersonal</a:t>
            </a:r>
            <a:r>
              <a:rPr lang="en-US" sz="1800" b="1" dirty="0"/>
              <a:t> </a:t>
            </a:r>
            <a:r>
              <a:rPr lang="en-US" sz="1800" dirty="0"/>
              <a:t>(adjective) of or involving relations between people </a:t>
            </a:r>
          </a:p>
          <a:p>
            <a:pPr algn="l">
              <a:lnSpc>
                <a:spcPct val="200000"/>
              </a:lnSpc>
            </a:pPr>
            <a:r>
              <a:rPr lang="en-US" sz="1800" b="1" dirty="0">
                <a:solidFill>
                  <a:srgbClr val="93D050"/>
                </a:solidFill>
              </a:rPr>
              <a:t>Intrapersonal </a:t>
            </a:r>
            <a:r>
              <a:rPr lang="en-US" sz="1800" dirty="0"/>
              <a:t>(adjective) occurring within the individual mind or self </a:t>
            </a:r>
          </a:p>
          <a:p>
            <a:pPr algn="l">
              <a:lnSpc>
                <a:spcPct val="200000"/>
              </a:lnSpc>
            </a:pPr>
            <a:r>
              <a:rPr lang="en-US" sz="1800" b="1" dirty="0">
                <a:solidFill>
                  <a:srgbClr val="93D050"/>
                </a:solidFill>
              </a:rPr>
              <a:t>Linguistic</a:t>
            </a:r>
            <a:r>
              <a:rPr lang="en-US" sz="1800" b="1" dirty="0"/>
              <a:t> </a:t>
            </a:r>
            <a:r>
              <a:rPr lang="en-US" sz="1800" dirty="0"/>
              <a:t>(adjective) of or relating to language or linguistics </a:t>
            </a:r>
          </a:p>
          <a:p>
            <a:pPr algn="l">
              <a:lnSpc>
                <a:spcPct val="200000"/>
              </a:lnSpc>
            </a:pPr>
            <a:r>
              <a:rPr lang="en-US" sz="1800" b="1" dirty="0">
                <a:solidFill>
                  <a:srgbClr val="93D050"/>
                </a:solidFill>
              </a:rPr>
              <a:t>Spatial</a:t>
            </a:r>
            <a:r>
              <a:rPr lang="en-US" sz="1800" b="1" dirty="0"/>
              <a:t> </a:t>
            </a:r>
            <a:r>
              <a:rPr lang="en-US" sz="1800" dirty="0"/>
              <a:t>(adjective) of or relating to space and the relationship of objects within it</a:t>
            </a:r>
          </a:p>
          <a:p>
            <a:pPr algn="l">
              <a:lnSpc>
                <a:spcPct val="200000"/>
              </a:lnSpc>
            </a:pPr>
            <a:endParaRPr lang="zh-TW" altLang="zh-TW" sz="1600" dirty="0"/>
          </a:p>
          <a:p>
            <a:pPr algn="l">
              <a:lnSpc>
                <a:spcPct val="200000"/>
              </a:lnSpc>
            </a:pPr>
            <a:endParaRPr lang="zh-TW" altLang="en-US" sz="1600" dirty="0"/>
          </a:p>
        </p:txBody>
      </p:sp>
      <p:sp>
        <p:nvSpPr>
          <p:cNvPr id="3" name="Title 1"/>
          <p:cNvSpPr txBox="1">
            <a:spLocks/>
          </p:cNvSpPr>
          <p:nvPr/>
        </p:nvSpPr>
        <p:spPr>
          <a:xfrm>
            <a:off x="4665494" y="5682309"/>
            <a:ext cx="5893406" cy="1131067"/>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TW" sz="9600" b="1" dirty="0">
                <a:solidFill>
                  <a:schemeClr val="bg1">
                    <a:lumMod val="75000"/>
                  </a:schemeClr>
                </a:solidFill>
              </a:rPr>
              <a:t>V</a:t>
            </a:r>
            <a:r>
              <a:rPr lang="en-US" altLang="zh-TW" sz="9600" dirty="0">
                <a:solidFill>
                  <a:schemeClr val="bg1">
                    <a:lumMod val="75000"/>
                  </a:schemeClr>
                </a:solidFill>
              </a:rPr>
              <a:t>ocabulary</a:t>
            </a:r>
            <a:endParaRPr lang="zh-TW" altLang="en-US" sz="9600" dirty="0">
              <a:solidFill>
                <a:schemeClr val="bg1">
                  <a:lumMod val="75000"/>
                </a:schemeClr>
              </a:solidFill>
            </a:endParaRPr>
          </a:p>
        </p:txBody>
      </p:sp>
      <p:grpSp>
        <p:nvGrpSpPr>
          <p:cNvPr id="4" name="群組 3"/>
          <p:cNvGrpSpPr/>
          <p:nvPr/>
        </p:nvGrpSpPr>
        <p:grpSpPr>
          <a:xfrm>
            <a:off x="672009" y="1772816"/>
            <a:ext cx="4368626" cy="497867"/>
            <a:chOff x="311969" y="4941168"/>
            <a:chExt cx="4368626" cy="497867"/>
          </a:xfrm>
        </p:grpSpPr>
        <p:grpSp>
          <p:nvGrpSpPr>
            <p:cNvPr id="5" name="群組 4"/>
            <p:cNvGrpSpPr/>
            <p:nvPr/>
          </p:nvGrpSpPr>
          <p:grpSpPr>
            <a:xfrm>
              <a:off x="311969" y="4941168"/>
              <a:ext cx="4080594" cy="497867"/>
              <a:chOff x="383977" y="5445223"/>
              <a:chExt cx="4080594" cy="497867"/>
            </a:xfrm>
          </p:grpSpPr>
          <p:grpSp>
            <p:nvGrpSpPr>
              <p:cNvPr id="7" name="群組 6"/>
              <p:cNvGrpSpPr/>
              <p:nvPr/>
            </p:nvGrpSpPr>
            <p:grpSpPr>
              <a:xfrm>
                <a:off x="383977" y="5445223"/>
                <a:ext cx="497867" cy="497867"/>
                <a:chOff x="383977" y="5163383"/>
                <a:chExt cx="779708" cy="779708"/>
              </a:xfrm>
            </p:grpSpPr>
            <p:sp>
              <p:nvSpPr>
                <p:cNvPr id="9" name="橢圓 8"/>
                <p:cNvSpPr/>
                <p:nvPr/>
              </p:nvSpPr>
              <p:spPr>
                <a:xfrm>
                  <a:off x="383977" y="5163383"/>
                  <a:ext cx="779708" cy="779708"/>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0" name="Picture 8" descr="dictionary.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1803" y="5301209"/>
                  <a:ext cx="504056" cy="504056"/>
                </a:xfrm>
                <a:prstGeom prst="rect">
                  <a:avLst/>
                </a:prstGeom>
              </p:spPr>
            </p:pic>
          </p:grpSp>
          <p:cxnSp>
            <p:nvCxnSpPr>
              <p:cNvPr id="8" name="直線接點 7"/>
              <p:cNvCxnSpPr>
                <a:stCxn id="9" idx="6"/>
              </p:cNvCxnSpPr>
              <p:nvPr/>
            </p:nvCxnSpPr>
            <p:spPr>
              <a:xfrm>
                <a:off x="881844" y="5694157"/>
                <a:ext cx="3582727"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6" name="圓角矩形 5"/>
            <p:cNvSpPr/>
            <p:nvPr/>
          </p:nvSpPr>
          <p:spPr>
            <a:xfrm>
              <a:off x="4320555" y="5158156"/>
              <a:ext cx="360040" cy="63889"/>
            </a:xfrm>
            <a:prstGeom prst="round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1" name="淚滴形 16"/>
          <p:cNvSpPr/>
          <p:nvPr/>
        </p:nvSpPr>
        <p:spPr>
          <a:xfrm rot="16200000">
            <a:off x="0" y="1166"/>
            <a:ext cx="1296219" cy="1296219"/>
          </a:xfrm>
          <a:prstGeom prst="teardrop">
            <a:avLst/>
          </a:prstGeom>
          <a:solidFill>
            <a:srgbClr val="9AF8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7"/>
          <p:cNvSpPr txBox="1"/>
          <p:nvPr/>
        </p:nvSpPr>
        <p:spPr>
          <a:xfrm>
            <a:off x="108087" y="242064"/>
            <a:ext cx="1836204" cy="738664"/>
          </a:xfrm>
          <a:prstGeom prst="rect">
            <a:avLst/>
          </a:prstGeom>
          <a:noFill/>
        </p:spPr>
        <p:txBody>
          <a:bodyPr wrap="square" rtlCol="0">
            <a:spAutoFit/>
          </a:bodyPr>
          <a:lstStyle/>
          <a:p>
            <a:r>
              <a:rPr lang="en-US" altLang="zh-TW"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nvGrpSpPr>
          <p:cNvPr id="13" name="群組 10"/>
          <p:cNvGrpSpPr/>
          <p:nvPr/>
        </p:nvGrpSpPr>
        <p:grpSpPr>
          <a:xfrm>
            <a:off x="0" y="1166"/>
            <a:ext cx="1944291" cy="1296219"/>
            <a:chOff x="0" y="-3"/>
            <a:chExt cx="1944291" cy="1296219"/>
          </a:xfrm>
        </p:grpSpPr>
        <p:sp>
          <p:nvSpPr>
            <p:cNvPr id="14" name="淚滴形 11"/>
            <p:cNvSpPr/>
            <p:nvPr/>
          </p:nvSpPr>
          <p:spPr>
            <a:xfrm rot="16200000">
              <a:off x="0" y="-3"/>
              <a:ext cx="1296219" cy="1296219"/>
            </a:xfrm>
            <a:prstGeom prst="teardrop">
              <a:avLst/>
            </a:prstGeom>
            <a:solidFill>
              <a:srgbClr val="8DC8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6"/>
            <p:cNvSpPr txBox="1"/>
            <p:nvPr/>
          </p:nvSpPr>
          <p:spPr>
            <a:xfrm>
              <a:off x="108087" y="240895"/>
              <a:ext cx="1836204" cy="738664"/>
            </a:xfrm>
            <a:prstGeom prst="rect">
              <a:avLst/>
            </a:prstGeom>
            <a:noFill/>
          </p:spPr>
          <p:txBody>
            <a:bodyPr wrap="square" rtlCol="0">
              <a:spAutoFit/>
            </a:bodyPr>
            <a:lstStyle/>
            <a:p>
              <a:r>
                <a:rPr lang="en-US" altLang="zh-TW"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
        <p:nvSpPr>
          <p:cNvPr id="16" name="TextBox 15"/>
          <p:cNvSpPr txBox="1"/>
          <p:nvPr/>
        </p:nvSpPr>
        <p:spPr>
          <a:xfrm>
            <a:off x="3857205" y="-940660"/>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110545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riting-1149962_1920.jpg"/>
          <p:cNvPicPr>
            <a:picLocks noChangeAspect="1"/>
          </p:cNvPicPr>
          <p:nvPr/>
        </p:nvPicPr>
        <p:blipFill rotWithShape="1">
          <a:blip r:embed="rId2">
            <a:extLst>
              <a:ext uri="{28A0092B-C50C-407E-A947-70E740481C1C}">
                <a14:useLocalDpi xmlns:a14="http://schemas.microsoft.com/office/drawing/2010/main" val="0"/>
              </a:ext>
            </a:extLst>
          </a:blip>
          <a:srcRect r="49809"/>
          <a:stretch/>
        </p:blipFill>
        <p:spPr>
          <a:xfrm>
            <a:off x="-431973" y="3729"/>
            <a:ext cx="5159079" cy="6858000"/>
          </a:xfrm>
          <a:prstGeom prst="rect">
            <a:avLst/>
          </a:prstGeom>
        </p:spPr>
      </p:pic>
      <p:grpSp>
        <p:nvGrpSpPr>
          <p:cNvPr id="2059" name="群組 2058"/>
          <p:cNvGrpSpPr/>
          <p:nvPr/>
        </p:nvGrpSpPr>
        <p:grpSpPr>
          <a:xfrm>
            <a:off x="75" y="-964109"/>
            <a:ext cx="4762501" cy="8640960"/>
            <a:chOff x="6039468" y="-964109"/>
            <a:chExt cx="4762501" cy="8640960"/>
          </a:xfrm>
        </p:grpSpPr>
        <p:cxnSp>
          <p:nvCxnSpPr>
            <p:cNvPr id="4" name="直線接點 3"/>
            <p:cNvCxnSpPr/>
            <p:nvPr/>
          </p:nvCxnSpPr>
          <p:spPr>
            <a:xfrm>
              <a:off x="6039469" y="1196752"/>
              <a:ext cx="47625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直線接點 30"/>
            <p:cNvCxnSpPr/>
            <p:nvPr/>
          </p:nvCxnSpPr>
          <p:spPr>
            <a:xfrm>
              <a:off x="6039469" y="2636912"/>
              <a:ext cx="4761881"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直線接點 31"/>
            <p:cNvCxnSpPr/>
            <p:nvPr/>
          </p:nvCxnSpPr>
          <p:spPr>
            <a:xfrm>
              <a:off x="6039469" y="4077072"/>
              <a:ext cx="4761881"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線接點 32"/>
            <p:cNvCxnSpPr/>
            <p:nvPr/>
          </p:nvCxnSpPr>
          <p:spPr>
            <a:xfrm>
              <a:off x="6039469" y="5589240"/>
              <a:ext cx="47625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線接點 33"/>
            <p:cNvCxnSpPr/>
            <p:nvPr/>
          </p:nvCxnSpPr>
          <p:spPr>
            <a:xfrm>
              <a:off x="7560915" y="-964109"/>
              <a:ext cx="0" cy="864096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直線接點 34"/>
            <p:cNvCxnSpPr/>
            <p:nvPr/>
          </p:nvCxnSpPr>
          <p:spPr>
            <a:xfrm>
              <a:off x="9217099" y="-964109"/>
              <a:ext cx="0" cy="864096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058" name="矩形 2057"/>
            <p:cNvSpPr/>
            <p:nvPr/>
          </p:nvSpPr>
          <p:spPr>
            <a:xfrm>
              <a:off x="6039468" y="0"/>
              <a:ext cx="4761881" cy="6858000"/>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8" name="TextBox 5"/>
          <p:cNvSpPr txBox="1"/>
          <p:nvPr/>
        </p:nvSpPr>
        <p:spPr>
          <a:xfrm>
            <a:off x="5184651" y="404664"/>
            <a:ext cx="5616699" cy="5960607"/>
          </a:xfrm>
          <a:prstGeom prst="rect">
            <a:avLst/>
          </a:prstGeom>
          <a:noFill/>
        </p:spPr>
        <p:txBody>
          <a:bodyPr wrap="square" rtlCol="0">
            <a:spAutoFit/>
          </a:bodyPr>
          <a:lstStyle/>
          <a:p>
            <a:pPr>
              <a:lnSpc>
                <a:spcPct val="200000"/>
              </a:lnSpc>
            </a:pPr>
            <a:r>
              <a:rPr lang="en-US" sz="1600" dirty="0"/>
              <a:t>The average American citizen spends about 1,896 hours per year at work. It is said that about 50 minutes a day is spent looking for lost files or items. And one in every four and a half minutes is spent on social networking. That means out of an average 8-hour workday people spend almost two hours on social media sites or looking for lost items. Most people get tea and lunch breaks for about an hour. That means they are likely only working for about five hours a day. However, they might not be working actively or </a:t>
            </a:r>
            <a:r>
              <a:rPr lang="en-US" sz="1600" b="1" dirty="0">
                <a:solidFill>
                  <a:srgbClr val="93D050"/>
                </a:solidFill>
              </a:rPr>
              <a:t>productively</a:t>
            </a:r>
            <a:r>
              <a:rPr lang="en-US" sz="1600" dirty="0"/>
              <a:t> during that time due to other distractions, tiredness, stress or lack of focus. On the other hand, it is</a:t>
            </a:r>
            <a:r>
              <a:rPr lang="en-US" sz="1600" dirty="0">
                <a:solidFill>
                  <a:srgbClr val="93D050"/>
                </a:solidFill>
              </a:rPr>
              <a:t> </a:t>
            </a:r>
            <a:r>
              <a:rPr lang="en-US" sz="1600" dirty="0"/>
              <a:t>estimated</a:t>
            </a:r>
            <a:r>
              <a:rPr lang="en-US" sz="1600" dirty="0">
                <a:solidFill>
                  <a:srgbClr val="93D050"/>
                </a:solidFill>
              </a:rPr>
              <a:t> </a:t>
            </a:r>
            <a:r>
              <a:rPr lang="en-US" sz="1600" dirty="0"/>
              <a:t>that 80% of jobs are gained through networking; so all that time on social media sites might just pay off.</a:t>
            </a:r>
            <a:endParaRPr lang="en-US" altLang="zh-TW" sz="1600" dirty="0">
              <a:ln w="18415" cmpd="sng">
                <a:solidFill>
                  <a:srgbClr val="FFFFFF"/>
                </a:solidFill>
                <a:prstDash val="solid"/>
              </a:ln>
            </a:endParaRPr>
          </a:p>
        </p:txBody>
      </p:sp>
      <p:sp>
        <p:nvSpPr>
          <p:cNvPr id="9" name="文字方塊 8"/>
          <p:cNvSpPr txBox="1"/>
          <p:nvPr/>
        </p:nvSpPr>
        <p:spPr>
          <a:xfrm>
            <a:off x="5184651" y="0"/>
            <a:ext cx="4464496" cy="523220"/>
          </a:xfrm>
          <a:prstGeom prst="rect">
            <a:avLst/>
          </a:prstGeom>
          <a:noFill/>
        </p:spPr>
        <p:txBody>
          <a:bodyPr wrap="square" rtlCol="0">
            <a:spAutoFit/>
          </a:bodyPr>
          <a:lstStyle/>
          <a:p>
            <a:r>
              <a:rPr lang="en-US" altLang="zh-TW" sz="2800" dirty="0">
                <a:solidFill>
                  <a:srgbClr val="93D050"/>
                </a:solidFill>
                <a:latin typeface="Century Gothic" panose="020B0502020202020204" pitchFamily="34" charset="0"/>
              </a:rPr>
              <a:t>Hours and Hours of Work</a:t>
            </a:r>
          </a:p>
        </p:txBody>
      </p:sp>
      <p:grpSp>
        <p:nvGrpSpPr>
          <p:cNvPr id="14" name="群組 13"/>
          <p:cNvGrpSpPr/>
          <p:nvPr/>
        </p:nvGrpSpPr>
        <p:grpSpPr>
          <a:xfrm>
            <a:off x="0" y="-27384"/>
            <a:ext cx="1944291" cy="1296219"/>
            <a:chOff x="0" y="-3"/>
            <a:chExt cx="1944291" cy="1296219"/>
          </a:xfrm>
        </p:grpSpPr>
        <p:sp>
          <p:nvSpPr>
            <p:cNvPr id="15" name="淚滴形 14"/>
            <p:cNvSpPr/>
            <p:nvPr/>
          </p:nvSpPr>
          <p:spPr>
            <a:xfrm rot="16200000">
              <a:off x="0" y="-3"/>
              <a:ext cx="1296219" cy="1296219"/>
            </a:xfrm>
            <a:prstGeom prst="teardrop">
              <a:avLst/>
            </a:prstGeom>
            <a:solidFill>
              <a:srgbClr val="93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p:cNvSpPr txBox="1"/>
            <p:nvPr/>
          </p:nvSpPr>
          <p:spPr>
            <a:xfrm>
              <a:off x="108087" y="240895"/>
              <a:ext cx="1836204" cy="738664"/>
            </a:xfrm>
            <a:prstGeom prst="rect">
              <a:avLst/>
            </a:prstGeom>
            <a:noFill/>
          </p:spPr>
          <p:txBody>
            <a:bodyPr wrap="square" rtlCol="0">
              <a:spAutoFit/>
            </a:bodyPr>
            <a:lstStyle/>
            <a:p>
              <a:r>
                <a:rPr lang="en-US" altLang="zh-TW"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19628218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橢圓 9"/>
          <p:cNvSpPr/>
          <p:nvPr/>
        </p:nvSpPr>
        <p:spPr>
          <a:xfrm>
            <a:off x="4980645" y="2276872"/>
            <a:ext cx="1136774" cy="113677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TextBox 11"/>
          <p:cNvSpPr txBox="1"/>
          <p:nvPr/>
        </p:nvSpPr>
        <p:spPr>
          <a:xfrm>
            <a:off x="1944291" y="3573016"/>
            <a:ext cx="7200800" cy="2585323"/>
          </a:xfrm>
          <a:prstGeom prst="rect">
            <a:avLst/>
          </a:prstGeom>
          <a:noFill/>
        </p:spPr>
        <p:txBody>
          <a:bodyPr wrap="square" rtlCol="0">
            <a:spAutoFit/>
          </a:bodyPr>
          <a:lstStyle/>
          <a:p>
            <a:pPr algn="ctr"/>
            <a:r>
              <a:rPr lang="en-US" sz="3600" dirty="0">
                <a:solidFill>
                  <a:schemeClr val="tx1">
                    <a:lumMod val="75000"/>
                    <a:lumOff val="25000"/>
                  </a:schemeClr>
                </a:solidFill>
                <a:latin typeface="Century Gothic" panose="020B0502020202020204" pitchFamily="34" charset="0"/>
                <a:ea typeface="Malgun Gothic Semilight" panose="020B0502040204020203" pitchFamily="34" charset="-120"/>
                <a:cs typeface="Malgun Gothic Semilight" panose="020B0502040204020203" pitchFamily="34" charset="-120"/>
              </a:rPr>
              <a:t>DISCUSSION </a:t>
            </a:r>
          </a:p>
          <a:p>
            <a:pPr algn="ctr">
              <a:lnSpc>
                <a:spcPct val="200000"/>
              </a:lnSpc>
            </a:pPr>
            <a:r>
              <a:rPr lang="en-US" sz="2100" dirty="0"/>
              <a:t>Do you think you spend more than an </a:t>
            </a:r>
            <a:r>
              <a:rPr lang="en-US" sz="2100" dirty="0" smtClean="0"/>
              <a:t>hour a day </a:t>
            </a:r>
            <a:r>
              <a:rPr lang="en-US" sz="2100" dirty="0"/>
              <a:t>on social media sites? </a:t>
            </a:r>
            <a:endParaRPr lang="en-US" sz="2100" dirty="0" smtClean="0"/>
          </a:p>
          <a:p>
            <a:pPr algn="ctr">
              <a:lnSpc>
                <a:spcPct val="200000"/>
              </a:lnSpc>
            </a:pPr>
            <a:r>
              <a:rPr lang="en-US" sz="2100" dirty="0" smtClean="0"/>
              <a:t>How </a:t>
            </a:r>
            <a:r>
              <a:rPr lang="en-US" sz="2100" dirty="0"/>
              <a:t>many hours do you work per week? </a:t>
            </a:r>
          </a:p>
        </p:txBody>
      </p:sp>
      <p:pic>
        <p:nvPicPr>
          <p:cNvPr id="9" name="Picture 9" descr="icon-projects.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75968" y="2518358"/>
            <a:ext cx="728763" cy="728763"/>
          </a:xfrm>
          <a:prstGeom prst="rect">
            <a:avLst/>
          </a:prstGeom>
        </p:spPr>
      </p:pic>
      <p:grpSp>
        <p:nvGrpSpPr>
          <p:cNvPr id="16" name="群組 15"/>
          <p:cNvGrpSpPr/>
          <p:nvPr/>
        </p:nvGrpSpPr>
        <p:grpSpPr>
          <a:xfrm>
            <a:off x="-1" y="-27384"/>
            <a:ext cx="1944291" cy="1296219"/>
            <a:chOff x="0" y="-3"/>
            <a:chExt cx="1944291" cy="1296219"/>
          </a:xfrm>
        </p:grpSpPr>
        <p:sp>
          <p:nvSpPr>
            <p:cNvPr id="17" name="淚滴形 16"/>
            <p:cNvSpPr/>
            <p:nvPr/>
          </p:nvSpPr>
          <p:spPr>
            <a:xfrm rot="16200000">
              <a:off x="0" y="-3"/>
              <a:ext cx="1296219" cy="1296219"/>
            </a:xfrm>
            <a:prstGeom prst="teardrop">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108087" y="240895"/>
              <a:ext cx="1836204" cy="738664"/>
            </a:xfrm>
            <a:prstGeom prst="rect">
              <a:avLst/>
            </a:prstGeom>
            <a:noFill/>
          </p:spPr>
          <p:txBody>
            <a:bodyPr wrap="square" rtlCol="0">
              <a:spAutoFit/>
            </a:bodyPr>
            <a:lstStyle/>
            <a:p>
              <a:r>
                <a:rPr lang="en-US" altLang="zh-TW"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15244961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usiness 7.jpg"/>
          <p:cNvPicPr>
            <a:picLocks noChangeAspect="1"/>
          </p:cNvPicPr>
          <p:nvPr/>
        </p:nvPicPr>
        <p:blipFill rotWithShape="1">
          <a:blip r:embed="rId2" cstate="print">
            <a:extLst>
              <a:ext uri="{28A0092B-C50C-407E-A947-70E740481C1C}">
                <a14:useLocalDpi xmlns:a14="http://schemas.microsoft.com/office/drawing/2010/main" val="0"/>
              </a:ext>
            </a:extLst>
          </a:blip>
          <a:srcRect r="25200"/>
          <a:stretch/>
        </p:blipFill>
        <p:spPr>
          <a:xfrm>
            <a:off x="-1008037" y="-32195"/>
            <a:ext cx="5311820" cy="7101408"/>
          </a:xfrm>
          <a:prstGeom prst="rect">
            <a:avLst/>
          </a:prstGeom>
        </p:spPr>
      </p:pic>
      <p:sp>
        <p:nvSpPr>
          <p:cNvPr id="8" name="TextBox 5"/>
          <p:cNvSpPr txBox="1"/>
          <p:nvPr/>
        </p:nvSpPr>
        <p:spPr>
          <a:xfrm>
            <a:off x="4927189" y="620688"/>
            <a:ext cx="5869311" cy="6447917"/>
          </a:xfrm>
          <a:prstGeom prst="rect">
            <a:avLst/>
          </a:prstGeom>
          <a:noFill/>
        </p:spPr>
        <p:txBody>
          <a:bodyPr wrap="square" rtlCol="0">
            <a:spAutoFit/>
          </a:bodyPr>
          <a:lstStyle/>
          <a:p>
            <a:pPr>
              <a:lnSpc>
                <a:spcPct val="200000"/>
              </a:lnSpc>
            </a:pPr>
            <a:r>
              <a:rPr lang="en-US" sz="1400" dirty="0"/>
              <a:t>All of us have at least eight </a:t>
            </a:r>
            <a:r>
              <a:rPr lang="en-US" sz="1400" dirty="0">
                <a:solidFill>
                  <a:srgbClr val="000000"/>
                </a:solidFill>
              </a:rPr>
              <a:t>distinctive intelligences</a:t>
            </a:r>
            <a:r>
              <a:rPr lang="en-US" sz="1400" dirty="0"/>
              <a:t>. These are musical, bodily-</a:t>
            </a:r>
            <a:r>
              <a:rPr lang="en-US" sz="1400" b="1" dirty="0">
                <a:solidFill>
                  <a:srgbClr val="93D050"/>
                </a:solidFill>
              </a:rPr>
              <a:t>kinesthetic</a:t>
            </a:r>
            <a:r>
              <a:rPr lang="en-US" sz="1400" dirty="0"/>
              <a:t>, naturalistic, </a:t>
            </a:r>
            <a:r>
              <a:rPr lang="en-US" sz="1400" b="1" dirty="0">
                <a:solidFill>
                  <a:srgbClr val="93D050"/>
                </a:solidFill>
              </a:rPr>
              <a:t>interpersonal</a:t>
            </a:r>
            <a:r>
              <a:rPr lang="en-US" sz="1400" dirty="0"/>
              <a:t>, </a:t>
            </a:r>
            <a:r>
              <a:rPr lang="en-US" sz="1400" b="1" dirty="0">
                <a:solidFill>
                  <a:srgbClr val="93D050"/>
                </a:solidFill>
              </a:rPr>
              <a:t>intrapersonal</a:t>
            </a:r>
            <a:r>
              <a:rPr lang="en-US" sz="1400" dirty="0"/>
              <a:t>, verbal-</a:t>
            </a:r>
            <a:r>
              <a:rPr lang="en-US" sz="1400" b="1" dirty="0">
                <a:solidFill>
                  <a:srgbClr val="93D050"/>
                </a:solidFill>
              </a:rPr>
              <a:t>linguistic</a:t>
            </a:r>
            <a:r>
              <a:rPr lang="en-US" sz="1400" dirty="0"/>
              <a:t>, logical-mathematical and </a:t>
            </a:r>
            <a:r>
              <a:rPr lang="en-US" sz="1400" b="1" dirty="0">
                <a:solidFill>
                  <a:srgbClr val="93D050"/>
                </a:solidFill>
              </a:rPr>
              <a:t>spatial</a:t>
            </a:r>
            <a:r>
              <a:rPr lang="en-US" sz="1400" dirty="0"/>
              <a:t>. These intelligences refer to the different ways that your mind processes and retains new information. If you remember the words to a new song after hearing it once, you are more likely musically inclined. If you prefer logical or mathematical games to songs then that might be your stronger intelligence. Any one or all of these areas can be developed at work. But the mind can only get you so far. You only use 35% of your brain while thinking and you can only retain about 5% of what was said during meetings. So it’s really important to take notes while attending a meeting to help you remember. Also, try brain exercises or games to help keep your mind strong and agile. Staying hydrated is vital. A mere drop of 2% in body water can cause difficulty focusing on a screen, short-term memory problems, and difficulty with basic math. </a:t>
            </a:r>
            <a:endParaRPr lang="en-US" altLang="zh-TW" sz="1400" dirty="0">
              <a:ln w="18415" cmpd="sng">
                <a:solidFill>
                  <a:srgbClr val="FFFFFF"/>
                </a:solidFill>
                <a:prstDash val="solid"/>
              </a:ln>
            </a:endParaRPr>
          </a:p>
          <a:p>
            <a:endParaRPr lang="en-US" altLang="zh-TW" sz="2100" dirty="0">
              <a:ln w="18415" cmpd="sng">
                <a:solidFill>
                  <a:srgbClr val="FFFFFF"/>
                </a:solidFill>
                <a:prstDash val="solid"/>
              </a:ln>
            </a:endParaRPr>
          </a:p>
        </p:txBody>
      </p:sp>
      <p:sp>
        <p:nvSpPr>
          <p:cNvPr id="9" name="文字方塊 8"/>
          <p:cNvSpPr txBox="1"/>
          <p:nvPr/>
        </p:nvSpPr>
        <p:spPr>
          <a:xfrm>
            <a:off x="4968627" y="116632"/>
            <a:ext cx="5556679" cy="523220"/>
          </a:xfrm>
          <a:prstGeom prst="rect">
            <a:avLst/>
          </a:prstGeom>
          <a:noFill/>
        </p:spPr>
        <p:txBody>
          <a:bodyPr wrap="square" rtlCol="0">
            <a:spAutoFit/>
          </a:bodyPr>
          <a:lstStyle/>
          <a:p>
            <a:r>
              <a:rPr lang="en-US" altLang="zh-TW" sz="2800" dirty="0">
                <a:solidFill>
                  <a:srgbClr val="93D050"/>
                </a:solidFill>
                <a:latin typeface="Century Gothic" panose="020B0502020202020204" pitchFamily="34" charset="0"/>
              </a:rPr>
              <a:t>The Mind is a Wondrous Thing</a:t>
            </a:r>
          </a:p>
        </p:txBody>
      </p:sp>
      <p:grpSp>
        <p:nvGrpSpPr>
          <p:cNvPr id="14" name="群組 13"/>
          <p:cNvGrpSpPr/>
          <p:nvPr/>
        </p:nvGrpSpPr>
        <p:grpSpPr>
          <a:xfrm>
            <a:off x="0" y="-27384"/>
            <a:ext cx="1944291" cy="1296219"/>
            <a:chOff x="0" y="-3"/>
            <a:chExt cx="1944291" cy="1296219"/>
          </a:xfrm>
        </p:grpSpPr>
        <p:sp>
          <p:nvSpPr>
            <p:cNvPr id="15" name="淚滴形 14"/>
            <p:cNvSpPr/>
            <p:nvPr/>
          </p:nvSpPr>
          <p:spPr>
            <a:xfrm rot="16200000">
              <a:off x="0" y="-3"/>
              <a:ext cx="1296219" cy="1296219"/>
            </a:xfrm>
            <a:prstGeom prst="teardrop">
              <a:avLst/>
            </a:prstGeom>
            <a:solidFill>
              <a:srgbClr val="93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p:cNvSpPr txBox="1"/>
            <p:nvPr/>
          </p:nvSpPr>
          <p:spPr>
            <a:xfrm>
              <a:off x="108087" y="240895"/>
              <a:ext cx="1836204" cy="738664"/>
            </a:xfrm>
            <a:prstGeom prst="rect">
              <a:avLst/>
            </a:prstGeom>
            <a:noFill/>
          </p:spPr>
          <p:txBody>
            <a:bodyPr wrap="square" rtlCol="0">
              <a:spAutoFit/>
            </a:bodyPr>
            <a:lstStyle/>
            <a:p>
              <a:r>
                <a:rPr lang="en-US" altLang="zh-TW"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
        <p:nvSpPr>
          <p:cNvPr id="2" name="矩形 1"/>
          <p:cNvSpPr/>
          <p:nvPr/>
        </p:nvSpPr>
        <p:spPr>
          <a:xfrm rot="2720969">
            <a:off x="1994483" y="758488"/>
            <a:ext cx="2851941" cy="844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矩形 20"/>
          <p:cNvSpPr/>
          <p:nvPr/>
        </p:nvSpPr>
        <p:spPr>
          <a:xfrm rot="2720969">
            <a:off x="-995791" y="5785847"/>
            <a:ext cx="2672700" cy="1197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p:cNvSpPr/>
          <p:nvPr/>
        </p:nvSpPr>
        <p:spPr>
          <a:xfrm rot="2720969">
            <a:off x="3733277" y="-164895"/>
            <a:ext cx="1308589" cy="6894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7227639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橢圓 9"/>
          <p:cNvSpPr/>
          <p:nvPr/>
        </p:nvSpPr>
        <p:spPr>
          <a:xfrm>
            <a:off x="4980645" y="2276872"/>
            <a:ext cx="1136774" cy="113677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TextBox 11"/>
          <p:cNvSpPr txBox="1"/>
          <p:nvPr/>
        </p:nvSpPr>
        <p:spPr>
          <a:xfrm>
            <a:off x="1944291" y="3573016"/>
            <a:ext cx="7416824" cy="1885131"/>
          </a:xfrm>
          <a:prstGeom prst="rect">
            <a:avLst/>
          </a:prstGeom>
          <a:noFill/>
        </p:spPr>
        <p:txBody>
          <a:bodyPr wrap="square" rtlCol="0">
            <a:spAutoFit/>
          </a:bodyPr>
          <a:lstStyle/>
          <a:p>
            <a:pPr algn="ctr"/>
            <a:r>
              <a:rPr lang="en-US" sz="3600" dirty="0">
                <a:solidFill>
                  <a:schemeClr val="tx1">
                    <a:lumMod val="75000"/>
                    <a:lumOff val="25000"/>
                  </a:schemeClr>
                </a:solidFill>
                <a:latin typeface="Century Gothic" panose="020B0502020202020204" pitchFamily="34" charset="0"/>
                <a:ea typeface="Malgun Gothic Semilight" panose="020B0502040204020203" pitchFamily="34" charset="-120"/>
                <a:cs typeface="Malgun Gothic Semilight" panose="020B0502040204020203" pitchFamily="34" charset="-120"/>
              </a:rPr>
              <a:t>DISCUSSION </a:t>
            </a:r>
          </a:p>
          <a:p>
            <a:pPr algn="ctr">
              <a:lnSpc>
                <a:spcPct val="200000"/>
              </a:lnSpc>
            </a:pPr>
            <a:r>
              <a:rPr lang="en-US" sz="2000" dirty="0"/>
              <a:t>Which intelligence do you think is your strongest one? </a:t>
            </a:r>
          </a:p>
          <a:p>
            <a:pPr algn="ctr">
              <a:lnSpc>
                <a:spcPct val="200000"/>
              </a:lnSpc>
            </a:pPr>
            <a:r>
              <a:rPr lang="en-US" sz="2000" dirty="0"/>
              <a:t>Do you think you use it more or less at work?</a:t>
            </a:r>
          </a:p>
        </p:txBody>
      </p:sp>
      <p:pic>
        <p:nvPicPr>
          <p:cNvPr id="9" name="Picture 9" descr="icon-projects.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75968" y="2518358"/>
            <a:ext cx="728763" cy="728763"/>
          </a:xfrm>
          <a:prstGeom prst="rect">
            <a:avLst/>
          </a:prstGeom>
        </p:spPr>
      </p:pic>
      <p:grpSp>
        <p:nvGrpSpPr>
          <p:cNvPr id="16" name="群組 15"/>
          <p:cNvGrpSpPr/>
          <p:nvPr/>
        </p:nvGrpSpPr>
        <p:grpSpPr>
          <a:xfrm>
            <a:off x="-1" y="-27384"/>
            <a:ext cx="1944291" cy="1296219"/>
            <a:chOff x="0" y="-3"/>
            <a:chExt cx="1944291" cy="1296219"/>
          </a:xfrm>
        </p:grpSpPr>
        <p:sp>
          <p:nvSpPr>
            <p:cNvPr id="17" name="淚滴形 16"/>
            <p:cNvSpPr/>
            <p:nvPr/>
          </p:nvSpPr>
          <p:spPr>
            <a:xfrm rot="16200000">
              <a:off x="0" y="-3"/>
              <a:ext cx="1296219" cy="1296219"/>
            </a:xfrm>
            <a:prstGeom prst="teardrop">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108087" y="240895"/>
              <a:ext cx="1836204" cy="738664"/>
            </a:xfrm>
            <a:prstGeom prst="rect">
              <a:avLst/>
            </a:prstGeom>
            <a:noFill/>
          </p:spPr>
          <p:txBody>
            <a:bodyPr wrap="square" rtlCol="0">
              <a:spAutoFit/>
            </a:bodyPr>
            <a:lstStyle/>
            <a:p>
              <a:r>
                <a:rPr lang="en-US" altLang="zh-TW"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40613432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399</TotalTime>
  <Words>663</Words>
  <Application>Microsoft Office PowerPoint</Application>
  <PresentationFormat>自訂</PresentationFormat>
  <Paragraphs>63</Paragraphs>
  <Slides>14</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14</vt:i4>
      </vt:variant>
    </vt:vector>
  </HeadingPairs>
  <TitlesOfParts>
    <vt:vector size="20" baseType="lpstr">
      <vt:lpstr>Malgun Gothic Semilight</vt:lpstr>
      <vt:lpstr>新細明體</vt:lpstr>
      <vt:lpstr>Arial</vt:lpstr>
      <vt:lpstr>Calibri</vt:lpstr>
      <vt:lpstr>Century Gothic</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win7</dc:creator>
  <cp:lastModifiedBy>etalking</cp:lastModifiedBy>
  <cp:revision>69</cp:revision>
  <dcterms:created xsi:type="dcterms:W3CDTF">2016-02-23T07:49:36Z</dcterms:created>
  <dcterms:modified xsi:type="dcterms:W3CDTF">2016-10-03T03:53:30Z</dcterms:modified>
</cp:coreProperties>
</file>