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1" r:id="rId2"/>
    <p:sldId id="273" r:id="rId3"/>
    <p:sldId id="282" r:id="rId4"/>
    <p:sldId id="292" r:id="rId5"/>
    <p:sldId id="293" r:id="rId6"/>
    <p:sldId id="287" r:id="rId7"/>
    <p:sldId id="288" r:id="rId8"/>
    <p:sldId id="289" r:id="rId9"/>
    <p:sldId id="290" r:id="rId10"/>
    <p:sldId id="280" r:id="rId11"/>
    <p:sldId id="277" r:id="rId12"/>
    <p:sldId id="278" r:id="rId13"/>
    <p:sldId id="279" r:id="rId14"/>
    <p:sldId id="294" r:id="rId15"/>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0"/>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787" autoAdjust="0"/>
    <p:restoredTop sz="94660"/>
  </p:normalViewPr>
  <p:slideViewPr>
    <p:cSldViewPr>
      <p:cViewPr varScale="1">
        <p:scale>
          <a:sx n="70" d="100"/>
          <a:sy n="70" d="100"/>
        </p:scale>
        <p:origin x="180" y="66"/>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2016/10/11</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2016/10/11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2016/10/11</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ild-fields-family.jpg"/>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43941" y="-427459"/>
            <a:ext cx="10945291" cy="7285459"/>
          </a:xfrm>
          <a:prstGeom prst="rect">
            <a:avLst/>
          </a:prstGeom>
        </p:spPr>
      </p:pic>
      <p:pic>
        <p:nvPicPr>
          <p:cNvPr id="3" name="Picture 2" descr="family-286247_1280.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224061" y="-454632"/>
            <a:ext cx="14021425" cy="7317432"/>
          </a:xfrm>
          <a:prstGeom prst="rect">
            <a:avLst/>
          </a:prstGeom>
        </p:spPr>
      </p:pic>
      <p:sp>
        <p:nvSpPr>
          <p:cNvPr id="10" name="TextBox 6"/>
          <p:cNvSpPr txBox="1"/>
          <p:nvPr/>
        </p:nvSpPr>
        <p:spPr>
          <a:xfrm>
            <a:off x="576139" y="3068960"/>
            <a:ext cx="9906844" cy="1046440"/>
          </a:xfrm>
          <a:prstGeom prst="rect">
            <a:avLst/>
          </a:prstGeom>
          <a:noFill/>
        </p:spPr>
        <p:txBody>
          <a:bodyPr wrap="square" rtlCol="0">
            <a:spAutoFit/>
          </a:bodyPr>
          <a:lstStyle/>
          <a:p>
            <a:pPr algn="ctr"/>
            <a:r>
              <a:rPr lang="en-CA" altLang="zh-TW" sz="4400" b="1" dirty="0" smtClean="0">
                <a:solidFill>
                  <a:schemeClr val="bg1"/>
                </a:solidFill>
                <a:latin typeface="Century Gothic" panose="020B0502020202020204" pitchFamily="34" charset="0"/>
              </a:rPr>
              <a:t>Top Family Vacation Locations</a:t>
            </a:r>
            <a:endParaRPr lang="zh-TW" altLang="zh-TW" sz="4400" dirty="0">
              <a:solidFill>
                <a:schemeClr val="bg1"/>
              </a:solidFill>
              <a:latin typeface="Century Gothic" panose="020B0502020202020204" pitchFamily="34" charset="0"/>
            </a:endParaRPr>
          </a:p>
          <a:p>
            <a:pPr algn="ctr"/>
            <a:r>
              <a:rPr lang="en-US" altLang="zh-TW" dirty="0" smtClean="0">
                <a:solidFill>
                  <a:schemeClr val="bg1"/>
                </a:solidFill>
                <a:latin typeface="Century Gothic" panose="020B0502020202020204" pitchFamily="34" charset="0"/>
              </a:rPr>
              <a:t>Discussion on Trips That Families Tend to Enjoy</a:t>
            </a:r>
            <a:endParaRPr lang="zh-TW" altLang="zh-TW" dirty="0">
              <a:solidFill>
                <a:schemeClr val="bg1"/>
              </a:solidFill>
              <a:latin typeface="Century Gothic" panose="020B0502020202020204" pitchFamily="34" charset="0"/>
            </a:endParaRP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92561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996952"/>
            <a:ext cx="6624736" cy="3600986"/>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GB" sz="1600" dirty="0"/>
              <a:t>Think about the </a:t>
            </a:r>
            <a:r>
              <a:rPr lang="en-GB" sz="1600" dirty="0" smtClean="0"/>
              <a:t>two destinations </a:t>
            </a:r>
            <a:r>
              <a:rPr lang="en-GB" sz="1600" dirty="0"/>
              <a:t>we just read about. </a:t>
            </a:r>
          </a:p>
          <a:p>
            <a:pPr>
              <a:lnSpc>
                <a:spcPct val="200000"/>
              </a:lnSpc>
            </a:pPr>
            <a:r>
              <a:rPr lang="en-GB" sz="1600" dirty="0"/>
              <a:t>As a group, discuss and rank the destinations as better or worse in these three different categories. </a:t>
            </a:r>
            <a:endParaRPr lang="en-US" sz="1600" dirty="0"/>
          </a:p>
          <a:p>
            <a:pPr>
              <a:lnSpc>
                <a:spcPct val="200000"/>
              </a:lnSpc>
            </a:pPr>
            <a:r>
              <a:rPr lang="en-GB" sz="1600" dirty="0"/>
              <a:t>Category 1: </a:t>
            </a:r>
            <a:r>
              <a:rPr lang="en-GB" sz="1600" dirty="0" smtClean="0"/>
              <a:t>More </a:t>
            </a:r>
            <a:r>
              <a:rPr lang="en-GB" sz="1600" dirty="0"/>
              <a:t>educational vacation for children to learn something new</a:t>
            </a:r>
            <a:endParaRPr lang="en-US" sz="1600" dirty="0"/>
          </a:p>
          <a:p>
            <a:pPr>
              <a:lnSpc>
                <a:spcPct val="200000"/>
              </a:lnSpc>
            </a:pPr>
            <a:r>
              <a:rPr lang="en-GB" sz="1600" dirty="0"/>
              <a:t>Category 2: </a:t>
            </a:r>
            <a:r>
              <a:rPr lang="en-GB" sz="1600" dirty="0" smtClean="0"/>
              <a:t>More </a:t>
            </a:r>
            <a:r>
              <a:rPr lang="en-GB" sz="1600" dirty="0"/>
              <a:t>stress-free and enjoyable vacation for parents with children</a:t>
            </a:r>
            <a:endParaRPr lang="en-US" sz="1600" dirty="0"/>
          </a:p>
          <a:p>
            <a:pPr>
              <a:lnSpc>
                <a:spcPct val="200000"/>
              </a:lnSpc>
            </a:pPr>
            <a:r>
              <a:rPr lang="en-GB" sz="1600" dirty="0"/>
              <a:t>Category 3: </a:t>
            </a:r>
            <a:r>
              <a:rPr lang="en-GB" sz="1600" dirty="0" smtClean="0"/>
              <a:t>Better </a:t>
            </a:r>
            <a:r>
              <a:rPr lang="en-GB" sz="1600" dirty="0"/>
              <a:t>overall family destination </a:t>
            </a:r>
            <a:endParaRPr lang="en-US" sz="1600" dirty="0"/>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824611" y="2420888"/>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528467" y="3717032"/>
            <a:ext cx="3816424"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648147" y="4273351"/>
            <a:ext cx="9577064" cy="2554545"/>
          </a:xfrm>
          <a:prstGeom prst="rect">
            <a:avLst/>
          </a:prstGeom>
          <a:noFill/>
        </p:spPr>
        <p:txBody>
          <a:bodyPr wrap="square" rtlCol="0">
            <a:spAutoFit/>
          </a:bodyPr>
          <a:lstStyle/>
          <a:p>
            <a:pPr algn="ctr">
              <a:lnSpc>
                <a:spcPct val="200000"/>
              </a:lnSpc>
            </a:pPr>
            <a:r>
              <a:rPr lang="en-US" sz="2000" dirty="0"/>
              <a:t>T</a:t>
            </a:r>
            <a:r>
              <a:rPr lang="en-US" sz="2000" dirty="0" smtClean="0"/>
              <a:t>ell </a:t>
            </a:r>
            <a:r>
              <a:rPr lang="en-US" sz="2000" dirty="0"/>
              <a:t>a story </a:t>
            </a:r>
            <a:r>
              <a:rPr lang="en-US" sz="2000" dirty="0" smtClean="0"/>
              <a:t>about a family vacation you had in </a:t>
            </a:r>
            <a:r>
              <a:rPr lang="en-US" sz="2000" dirty="0"/>
              <a:t>your </a:t>
            </a:r>
            <a:r>
              <a:rPr lang="en-US" sz="2000" dirty="0" smtClean="0"/>
              <a:t>country.  Describe </a:t>
            </a:r>
            <a:r>
              <a:rPr lang="en-US" sz="2000" dirty="0" smtClean="0"/>
              <a:t>the </a:t>
            </a:r>
            <a:r>
              <a:rPr lang="en-US" sz="2000" dirty="0" smtClean="0"/>
              <a:t>landmarks you saw. </a:t>
            </a:r>
            <a:r>
              <a:rPr lang="en-US" sz="2000" dirty="0"/>
              <a:t>How would you describe the trip? </a:t>
            </a:r>
          </a:p>
          <a:p>
            <a:pPr algn="ctr">
              <a:lnSpc>
                <a:spcPct val="200000"/>
              </a:lnSpc>
            </a:pPr>
            <a:r>
              <a:rPr lang="en-US" sz="2000" dirty="0"/>
              <a:t>Were there any memorable experiences? </a:t>
            </a:r>
          </a:p>
          <a:p>
            <a:pPr algn="ctr">
              <a:lnSpc>
                <a:spcPct val="200000"/>
              </a:lnSpc>
            </a:pPr>
            <a:r>
              <a:rPr lang="en-US" sz="2000" dirty="0"/>
              <a:t>Were these experiences positive or negative? </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8627"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156389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3068960"/>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864171" y="1772816"/>
            <a:ext cx="8208912" cy="446276"/>
          </a:xfrm>
          <a:prstGeom prst="rect">
            <a:avLst/>
          </a:prstGeom>
        </p:spPr>
        <p:txBody>
          <a:bodyPr wrap="square">
            <a:spAutoFit/>
          </a:bodyPr>
          <a:lstStyle/>
          <a:p>
            <a:r>
              <a:rPr lang="en-US" sz="2300" b="1" dirty="0"/>
              <a:t>v</a:t>
            </a:r>
            <a:r>
              <a:rPr lang="en-US" sz="2300" b="1" dirty="0" smtClean="0"/>
              <a:t>ariety / inclusive </a:t>
            </a:r>
            <a:r>
              <a:rPr lang="en-US" sz="2300" b="1" dirty="0"/>
              <a:t>/ daunting / patient / rich </a:t>
            </a:r>
            <a:endParaRPr lang="en-US" sz="2300" dirty="0"/>
          </a:p>
        </p:txBody>
      </p:sp>
      <p:sp>
        <p:nvSpPr>
          <p:cNvPr id="3" name="Rectangle 2"/>
          <p:cNvSpPr/>
          <p:nvPr/>
        </p:nvSpPr>
        <p:spPr>
          <a:xfrm>
            <a:off x="936179" y="3356992"/>
            <a:ext cx="5400675" cy="1508105"/>
          </a:xfrm>
          <a:prstGeom prst="rect">
            <a:avLst/>
          </a:prstGeom>
        </p:spPr>
        <p:txBody>
          <a:bodyPr>
            <a:spAutoFit/>
          </a:bodyPr>
          <a:lstStyle/>
          <a:p>
            <a:r>
              <a:rPr lang="en-US" sz="2300" b="1" dirty="0"/>
              <a:t>Summarizing and Vocabulary </a:t>
            </a:r>
            <a:endParaRPr lang="en-US" sz="2300" dirty="0"/>
          </a:p>
          <a:p>
            <a:r>
              <a:rPr lang="en-US" sz="2300" dirty="0" smtClean="0"/>
              <a:t>Discuss the </a:t>
            </a:r>
            <a:r>
              <a:rPr lang="en-US" sz="2300" dirty="0"/>
              <a:t>destinations you learned about in this reading. Use </a:t>
            </a:r>
            <a:r>
              <a:rPr lang="en-US" sz="2300" dirty="0" smtClean="0"/>
              <a:t>the </a:t>
            </a:r>
            <a:r>
              <a:rPr lang="en-US" sz="2300" dirty="0"/>
              <a:t>5</a:t>
            </a:r>
            <a:r>
              <a:rPr lang="en-US" sz="2300" dirty="0" smtClean="0"/>
              <a:t> </a:t>
            </a:r>
            <a:r>
              <a:rPr lang="en-US" sz="2300" dirty="0"/>
              <a:t>vocabulary words within your </a:t>
            </a:r>
            <a:r>
              <a:rPr lang="en-US" sz="2300" dirty="0" smtClean="0"/>
              <a:t>description. </a:t>
            </a:r>
            <a:endParaRPr lang="en-US" sz="2300" dirty="0"/>
          </a:p>
        </p:txBody>
      </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0" y="-27384"/>
            <a:ext cx="1944291" cy="1296219"/>
            <a:chOff x="0" y="-3"/>
            <a:chExt cx="1944291" cy="1296219"/>
          </a:xfrm>
        </p:grpSpPr>
        <p:sp>
          <p:nvSpPr>
            <p:cNvPr id="6" name="淚滴形 5"/>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533700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160315" y="4293096"/>
            <a:ext cx="6840760" cy="138499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CEFR Learning Goal:  </a:t>
            </a:r>
            <a:br>
              <a:rPr lang="en-US" sz="2100" dirty="0" smtClean="0">
                <a:solidFill>
                  <a:schemeClr val="tx1">
                    <a:lumMod val="75000"/>
                    <a:lumOff val="25000"/>
                  </a:schemeClr>
                </a:solidFill>
              </a:rPr>
            </a:br>
            <a:r>
              <a:rPr lang="en-US" sz="2100" dirty="0" smtClean="0"/>
              <a:t>Describe </a:t>
            </a:r>
            <a:r>
              <a:rPr lang="en-US" sz="2100" dirty="0"/>
              <a:t>landmarks / talk about landmarks where you live </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roni-arsa-children-little-model-boy-girl-2.jpg"/>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1209" r="13425"/>
          <a:stretch/>
        </p:blipFill>
        <p:spPr>
          <a:xfrm>
            <a:off x="5140800" y="789457"/>
            <a:ext cx="5412960" cy="5434403"/>
          </a:xfrm>
          <a:prstGeom prst="rect">
            <a:avLst/>
          </a:prstGeom>
        </p:spPr>
      </p:pic>
      <p:pic>
        <p:nvPicPr>
          <p:cNvPr id="3" name="Picture 2" descr="human-890962_1280.jpg"/>
          <p:cNvPicPr>
            <a:picLocks noChangeAspect="1"/>
          </p:cNvPicPr>
          <p:nvPr/>
        </p:nvPicPr>
        <p:blipFill rotWithShape="1">
          <a:blip r:embed="rId4">
            <a:extLst>
              <a:ext uri="{28A0092B-C50C-407E-A947-70E740481C1C}">
                <a14:useLocalDpi xmlns:a14="http://schemas.microsoft.com/office/drawing/2010/main" val="0"/>
              </a:ext>
            </a:extLst>
          </a:blip>
          <a:srcRect l="20561" t="9412" r="25130" b="12633"/>
          <a:stretch/>
        </p:blipFill>
        <p:spPr>
          <a:xfrm>
            <a:off x="5212322" y="834144"/>
            <a:ext cx="5372930" cy="5346113"/>
          </a:xfrm>
          <a:prstGeom prst="rect">
            <a:avLst/>
          </a:prstGeom>
        </p:spPr>
      </p:pic>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8" name="TextBox 5"/>
          <p:cNvSpPr txBox="1"/>
          <p:nvPr/>
        </p:nvSpPr>
        <p:spPr>
          <a:xfrm>
            <a:off x="216099" y="1124744"/>
            <a:ext cx="4854865" cy="5032147"/>
          </a:xfrm>
          <a:prstGeom prst="rect">
            <a:avLst/>
          </a:prstGeom>
          <a:noFill/>
        </p:spPr>
        <p:txBody>
          <a:bodyPr wrap="square" rtlCol="0">
            <a:spAutoFit/>
          </a:bodyPr>
          <a:lstStyle/>
          <a:p>
            <a:pPr>
              <a:lnSpc>
                <a:spcPct val="200000"/>
              </a:lnSpc>
            </a:pPr>
            <a:r>
              <a:rPr lang="en-US" dirty="0"/>
              <a:t>After the excitement of the idea of going on vacation has died down, most families find it a little overwhelming to plan all the details. When it comes to family vacations it is hard to know what to expect and if what you have planned really will be family-friendly. The first step to getting your vacation to work out is finding the right family-friendly location. In this lesson, we will read about </a:t>
            </a:r>
            <a:r>
              <a:rPr lang="en-US" dirty="0" smtClean="0"/>
              <a:t>two</a:t>
            </a:r>
            <a:r>
              <a:rPr lang="en-US" dirty="0" smtClean="0"/>
              <a:t> </a:t>
            </a:r>
            <a:r>
              <a:rPr lang="en-US" dirty="0"/>
              <a:t>family-friendly travel destinations. </a:t>
            </a:r>
          </a:p>
        </p:txBody>
      </p:sp>
      <p:grpSp>
        <p:nvGrpSpPr>
          <p:cNvPr id="13" name="群組 12"/>
          <p:cNvGrpSpPr/>
          <p:nvPr/>
        </p:nvGrpSpPr>
        <p:grpSpPr>
          <a:xfrm>
            <a:off x="504131" y="6237312"/>
            <a:ext cx="1152127" cy="331799"/>
            <a:chOff x="4860034" y="4725149"/>
            <a:chExt cx="1152127" cy="331799"/>
          </a:xfrm>
          <a:solidFill>
            <a:srgbClr val="93D050"/>
          </a:solidFill>
        </p:grpSpPr>
        <p:sp>
          <p:nvSpPr>
            <p:cNvPr id="1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622245"/>
              <a:ext cx="5735297" cy="5759080"/>
              <a:chOff x="5448057" y="1211947"/>
              <a:chExt cx="4548780" cy="4567644"/>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604446">
                <a:off x="5481964" y="1234100"/>
                <a:ext cx="1498859" cy="145455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6200000">
                <a:off x="8482093" y="434123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7124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6459" y="3573016"/>
            <a:ext cx="4104456"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5" name="TextBox 7"/>
          <p:cNvSpPr txBox="1"/>
          <p:nvPr/>
        </p:nvSpPr>
        <p:spPr>
          <a:xfrm>
            <a:off x="936179" y="4221088"/>
            <a:ext cx="9001075" cy="684803"/>
          </a:xfrm>
          <a:prstGeom prst="rect">
            <a:avLst/>
          </a:prstGeom>
          <a:noFill/>
        </p:spPr>
        <p:txBody>
          <a:bodyPr wrap="square" rtlCol="0">
            <a:spAutoFit/>
          </a:bodyPr>
          <a:lstStyle/>
          <a:p>
            <a:pPr algn="ctr">
              <a:lnSpc>
                <a:spcPct val="200000"/>
              </a:lnSpc>
            </a:pPr>
            <a:r>
              <a:rPr lang="en-US" sz="2100" dirty="0" smtClean="0"/>
              <a:t>Lets check whether you know each following word.</a:t>
            </a:r>
            <a:endParaRPr lang="zh-TW" altLang="zh-TW" sz="2100" dirty="0"/>
          </a:p>
        </p:txBody>
      </p:sp>
      <p:pic>
        <p:nvPicPr>
          <p:cNvPr id="6"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群組 8"/>
          <p:cNvGrpSpPr/>
          <p:nvPr/>
        </p:nvGrpSpPr>
        <p:grpSpPr>
          <a:xfrm>
            <a:off x="0" y="1166"/>
            <a:ext cx="1944291" cy="1296219"/>
            <a:chOff x="0" y="-3"/>
            <a:chExt cx="1944291" cy="1296219"/>
          </a:xfrm>
        </p:grpSpPr>
        <p:sp>
          <p:nvSpPr>
            <p:cNvPr id="8" name="淚滴形 9"/>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32814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2203" y="1973296"/>
            <a:ext cx="8568952"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b="1" dirty="0">
                <a:solidFill>
                  <a:srgbClr val="93D050"/>
                </a:solidFill>
              </a:rPr>
              <a:t>Variety</a:t>
            </a:r>
            <a:r>
              <a:rPr lang="en-US" sz="2000" b="1" dirty="0"/>
              <a:t> </a:t>
            </a:r>
            <a:r>
              <a:rPr lang="en-US" sz="2000" dirty="0"/>
              <a:t>(adjective) a wide selection  </a:t>
            </a:r>
          </a:p>
          <a:p>
            <a:pPr lvl="0" algn="l">
              <a:lnSpc>
                <a:spcPct val="200000"/>
              </a:lnSpc>
            </a:pPr>
            <a:r>
              <a:rPr lang="en-US" sz="2000" b="1" dirty="0">
                <a:solidFill>
                  <a:srgbClr val="93D050"/>
                </a:solidFill>
              </a:rPr>
              <a:t>Inclusive </a:t>
            </a:r>
            <a:r>
              <a:rPr lang="en-US" sz="2000" dirty="0"/>
              <a:t>(adjective) amount includes everything</a:t>
            </a:r>
          </a:p>
          <a:p>
            <a:pPr lvl="0" algn="l">
              <a:lnSpc>
                <a:spcPct val="200000"/>
              </a:lnSpc>
            </a:pPr>
            <a:r>
              <a:rPr lang="en-US" sz="2000" b="1" dirty="0">
                <a:solidFill>
                  <a:srgbClr val="93D050"/>
                </a:solidFill>
              </a:rPr>
              <a:t>Daunting</a:t>
            </a:r>
            <a:r>
              <a:rPr lang="en-US" sz="2000" b="1" dirty="0"/>
              <a:t> </a:t>
            </a:r>
            <a:r>
              <a:rPr lang="en-US" sz="2000" dirty="0"/>
              <a:t>(adjective) seeming difficult or frightening with</a:t>
            </a:r>
          </a:p>
          <a:p>
            <a:pPr lvl="0" algn="l">
              <a:lnSpc>
                <a:spcPct val="200000"/>
              </a:lnSpc>
            </a:pPr>
            <a:r>
              <a:rPr lang="en-US" sz="2000" b="1" dirty="0">
                <a:solidFill>
                  <a:srgbClr val="93D050"/>
                </a:solidFill>
              </a:rPr>
              <a:t>Patient </a:t>
            </a:r>
            <a:r>
              <a:rPr lang="en-US" sz="2000" dirty="0"/>
              <a:t>(adjective) able to stay calm and not get angry</a:t>
            </a:r>
          </a:p>
          <a:p>
            <a:pPr lvl="0" algn="l">
              <a:lnSpc>
                <a:spcPct val="200000"/>
              </a:lnSpc>
            </a:pPr>
            <a:r>
              <a:rPr lang="en-US" sz="2000" b="1" dirty="0">
                <a:solidFill>
                  <a:srgbClr val="93D050"/>
                </a:solidFill>
              </a:rPr>
              <a:t>Rich</a:t>
            </a:r>
            <a:r>
              <a:rPr lang="en-US" sz="2000" b="1" dirty="0"/>
              <a:t> </a:t>
            </a:r>
            <a:r>
              <a:rPr lang="en-US" sz="2000" dirty="0"/>
              <a:t>(adjective) containing a lot of something that is important or valuable</a:t>
            </a:r>
          </a:p>
          <a:p>
            <a:pPr lvl="0" algn="l">
              <a:lnSpc>
                <a:spcPct val="200000"/>
              </a:lnSpc>
            </a:pPr>
            <a:endParaRPr lang="en-US" sz="1800" dirty="0"/>
          </a:p>
          <a:p>
            <a:pPr algn="l">
              <a:lnSpc>
                <a:spcPct val="200000"/>
              </a:lnSpc>
            </a:pPr>
            <a:endParaRPr lang="en-US" sz="1800" dirty="0"/>
          </a:p>
          <a:p>
            <a:r>
              <a:rPr lang="en-US" sz="2400" dirty="0"/>
              <a:t>   </a:t>
            </a:r>
          </a:p>
          <a:p>
            <a:r>
              <a:rPr lang="en-US" sz="2400" dirty="0"/>
              <a:t> </a:t>
            </a:r>
          </a:p>
        </p:txBody>
      </p:sp>
      <p:sp>
        <p:nvSpPr>
          <p:cNvPr id="5"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6" name="群組 3"/>
          <p:cNvGrpSpPr/>
          <p:nvPr/>
        </p:nvGrpSpPr>
        <p:grpSpPr>
          <a:xfrm>
            <a:off x="672009" y="1772816"/>
            <a:ext cx="4368626" cy="497867"/>
            <a:chOff x="311969" y="4941168"/>
            <a:chExt cx="4368626" cy="497867"/>
          </a:xfrm>
        </p:grpSpPr>
        <p:grpSp>
          <p:nvGrpSpPr>
            <p:cNvPr id="7" name="群組 4"/>
            <p:cNvGrpSpPr/>
            <p:nvPr/>
          </p:nvGrpSpPr>
          <p:grpSpPr>
            <a:xfrm>
              <a:off x="311969" y="4941168"/>
              <a:ext cx="4080594" cy="497867"/>
              <a:chOff x="383977" y="5445223"/>
              <a:chExt cx="4080594" cy="497867"/>
            </a:xfrm>
          </p:grpSpPr>
          <p:grpSp>
            <p:nvGrpSpPr>
              <p:cNvPr id="9" name="群組 6"/>
              <p:cNvGrpSpPr/>
              <p:nvPr/>
            </p:nvGrpSpPr>
            <p:grpSpPr>
              <a:xfrm>
                <a:off x="383977" y="5445223"/>
                <a:ext cx="497867" cy="497867"/>
                <a:chOff x="383977" y="5163383"/>
                <a:chExt cx="779708" cy="779708"/>
              </a:xfrm>
            </p:grpSpPr>
            <p:sp>
              <p:nvSpPr>
                <p:cNvPr id="11"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10" name="直線接點 7"/>
              <p:cNvCxnSpPr>
                <a:stCxn id="11"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5" name="群組 10"/>
          <p:cNvGrpSpPr/>
          <p:nvPr/>
        </p:nvGrpSpPr>
        <p:grpSpPr>
          <a:xfrm>
            <a:off x="0" y="1166"/>
            <a:ext cx="1944291" cy="1296219"/>
            <a:chOff x="0" y="-3"/>
            <a:chExt cx="1944291" cy="1296219"/>
          </a:xfrm>
        </p:grpSpPr>
        <p:sp>
          <p:nvSpPr>
            <p:cNvPr id="16" name="淚滴形 11"/>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145635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ravel 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205" y="-62802"/>
            <a:ext cx="10387696" cy="6920802"/>
          </a:xfrm>
          <a:prstGeom prst="rect">
            <a:avLst/>
          </a:prstGeom>
        </p:spPr>
      </p:pic>
      <p:sp>
        <p:nvSpPr>
          <p:cNvPr id="4" name="Rectangle 3"/>
          <p:cNvSpPr/>
          <p:nvPr/>
        </p:nvSpPr>
        <p:spPr>
          <a:xfrm>
            <a:off x="5976739" y="1412776"/>
            <a:ext cx="2232248" cy="504056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直角三角形 5"/>
          <p:cNvSpPr/>
          <p:nvPr/>
        </p:nvSpPr>
        <p:spPr>
          <a:xfrm flipH="1">
            <a:off x="1800271" y="-27385"/>
            <a:ext cx="4464500" cy="69051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rot="10800000" flipH="1" flipV="1">
            <a:off x="-25651" y="5443809"/>
            <a:ext cx="1825925" cy="14339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24611" y="2348880"/>
            <a:ext cx="5976739" cy="3416320"/>
          </a:xfrm>
          <a:prstGeom prst="rect">
            <a:avLst/>
          </a:prstGeom>
          <a:noFill/>
        </p:spPr>
        <p:txBody>
          <a:bodyPr wrap="square" rtlCol="0">
            <a:spAutoFit/>
          </a:bodyPr>
          <a:lstStyle/>
          <a:p>
            <a:pPr>
              <a:lnSpc>
                <a:spcPct val="200000"/>
              </a:lnSpc>
            </a:pPr>
            <a:r>
              <a:rPr lang="en-US" dirty="0"/>
              <a:t>T</a:t>
            </a:r>
            <a:r>
              <a:rPr lang="en-US" dirty="0" smtClean="0"/>
              <a:t>he </a:t>
            </a:r>
            <a:r>
              <a:rPr lang="en-US" dirty="0"/>
              <a:t>Turks &amp; Caicos should be on your list for Caribbean vacations. There are </a:t>
            </a:r>
            <a:r>
              <a:rPr lang="en-US" dirty="0" smtClean="0"/>
              <a:t>a </a:t>
            </a:r>
            <a:r>
              <a:rPr lang="en-US" b="1" dirty="0" smtClean="0">
                <a:solidFill>
                  <a:srgbClr val="8CC54D"/>
                </a:solidFill>
              </a:rPr>
              <a:t>variety</a:t>
            </a:r>
            <a:r>
              <a:rPr lang="en-US" dirty="0" smtClean="0">
                <a:solidFill>
                  <a:srgbClr val="8CC54D"/>
                </a:solidFill>
              </a:rPr>
              <a:t> </a:t>
            </a:r>
            <a:r>
              <a:rPr lang="en-US" dirty="0"/>
              <a:t>beach resorts that are all-</a:t>
            </a:r>
            <a:r>
              <a:rPr lang="en-US" b="1" dirty="0">
                <a:solidFill>
                  <a:srgbClr val="93D050"/>
                </a:solidFill>
              </a:rPr>
              <a:t>inclusive</a:t>
            </a:r>
            <a:r>
              <a:rPr lang="en-US" dirty="0"/>
              <a:t> and have kids’ programs to allow the parents to get a moment to enjoy their own vacation while their kids are busy all day long. If not the Turks &amp; Caicos, try the U.S. Virgin Islands, the Florida Keys, or even Hawaii. </a:t>
            </a:r>
          </a:p>
        </p:txBody>
      </p:sp>
      <p:sp>
        <p:nvSpPr>
          <p:cNvPr id="9" name="文字方塊 8"/>
          <p:cNvSpPr txBox="1"/>
          <p:nvPr/>
        </p:nvSpPr>
        <p:spPr>
          <a:xfrm>
            <a:off x="5256734" y="1412776"/>
            <a:ext cx="5544616"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Head to the Caribbean Islands</a:t>
            </a:r>
            <a:endParaRPr lang="en-US" altLang="zh-TW" sz="28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等腰三角形 1"/>
          <p:cNvSpPr/>
          <p:nvPr/>
        </p:nvSpPr>
        <p:spPr>
          <a:xfrm rot="8614005">
            <a:off x="776566" y="3339290"/>
            <a:ext cx="221490" cy="45383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77949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475049" y="3573016"/>
            <a:ext cx="10297144" cy="2531462"/>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100" dirty="0"/>
              <a:t>Is there a specific age that children should be in order to enjoy this vacation</a:t>
            </a:r>
            <a:r>
              <a:rPr lang="en-US" sz="2100" dirty="0" smtClean="0"/>
              <a:t>?</a:t>
            </a:r>
          </a:p>
          <a:p>
            <a:pPr algn="ctr">
              <a:lnSpc>
                <a:spcPct val="200000"/>
              </a:lnSpc>
            </a:pPr>
            <a:r>
              <a:rPr lang="en-US" sz="2100" dirty="0" smtClean="0"/>
              <a:t> </a:t>
            </a:r>
            <a:r>
              <a:rPr lang="en-US" sz="2100" dirty="0"/>
              <a:t>Do you think that a family vacation should include children-only and parent-only activities</a:t>
            </a:r>
            <a:r>
              <a:rPr lang="en-US" sz="2100" dirty="0" smtClean="0"/>
              <a:t>?</a:t>
            </a:r>
          </a:p>
          <a:p>
            <a:pPr algn="ctr">
              <a:lnSpc>
                <a:spcPct val="200000"/>
              </a:lnSpc>
            </a:pPr>
            <a:r>
              <a:rPr lang="en-US" sz="2100" dirty="0" smtClean="0"/>
              <a:t> </a:t>
            </a:r>
            <a:r>
              <a:rPr lang="en-US" sz="2100" dirty="0"/>
              <a:t>Does this defeat the purpose of a family vacation?</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03477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886067169_d1f3e59dcb_k.jpg"/>
          <p:cNvPicPr>
            <a:picLocks noChangeAspect="1"/>
          </p:cNvPicPr>
          <p:nvPr/>
        </p:nvPicPr>
        <p:blipFill rotWithShape="1">
          <a:blip r:embed="rId2" cstate="print">
            <a:extLst>
              <a:ext uri="{28A0092B-C50C-407E-A947-70E740481C1C}">
                <a14:useLocalDpi xmlns:a14="http://schemas.microsoft.com/office/drawing/2010/main" val="0"/>
              </a:ext>
            </a:extLst>
          </a:blip>
          <a:srcRect r="12598"/>
          <a:stretch/>
        </p:blipFill>
        <p:spPr>
          <a:xfrm>
            <a:off x="-3456309" y="0"/>
            <a:ext cx="8102493" cy="6178738"/>
          </a:xfrm>
          <a:prstGeom prst="rect">
            <a:avLst/>
          </a:prstGeom>
        </p:spPr>
      </p:pic>
      <p:sp>
        <p:nvSpPr>
          <p:cNvPr id="8" name="TextBox 5"/>
          <p:cNvSpPr txBox="1"/>
          <p:nvPr/>
        </p:nvSpPr>
        <p:spPr>
          <a:xfrm>
            <a:off x="4968627" y="980728"/>
            <a:ext cx="5832723" cy="5581015"/>
          </a:xfrm>
          <a:prstGeom prst="rect">
            <a:avLst/>
          </a:prstGeom>
          <a:noFill/>
        </p:spPr>
        <p:txBody>
          <a:bodyPr wrap="square" rtlCol="0">
            <a:spAutoFit/>
          </a:bodyPr>
          <a:lstStyle/>
          <a:p>
            <a:pPr>
              <a:lnSpc>
                <a:spcPct val="200000"/>
              </a:lnSpc>
            </a:pPr>
            <a:r>
              <a:rPr lang="en-US" sz="2000" dirty="0"/>
              <a:t>While it may seem a bit </a:t>
            </a:r>
            <a:r>
              <a:rPr lang="en-US" sz="2000" b="1" dirty="0">
                <a:solidFill>
                  <a:srgbClr val="93D050"/>
                </a:solidFill>
              </a:rPr>
              <a:t>daunting</a:t>
            </a:r>
            <a:r>
              <a:rPr lang="en-US" sz="2000" dirty="0"/>
              <a:t> to take your family to Europe, Italy is considered one of the most kid-friendly destinations in Europe. One of the reasons is Italians seem to be a bit more </a:t>
            </a:r>
            <a:r>
              <a:rPr lang="en-US" sz="2000" b="1" dirty="0">
                <a:solidFill>
                  <a:srgbClr val="93D050"/>
                </a:solidFill>
              </a:rPr>
              <a:t>patient</a:t>
            </a:r>
            <a:r>
              <a:rPr lang="en-US" sz="2000" b="1" dirty="0"/>
              <a:t> </a:t>
            </a:r>
            <a:r>
              <a:rPr lang="en-US" sz="2000" dirty="0"/>
              <a:t>with children; maybe that’s because it’s </a:t>
            </a:r>
            <a:r>
              <a:rPr lang="en-US" sz="2000" dirty="0" smtClean="0"/>
              <a:t>not </a:t>
            </a:r>
            <a:r>
              <a:rPr lang="en-US" sz="2000" dirty="0"/>
              <a:t>hard to feed children in Europe. After all</a:t>
            </a:r>
            <a:r>
              <a:rPr lang="en-US" sz="2000" dirty="0" smtClean="0"/>
              <a:t>, who </a:t>
            </a:r>
            <a:r>
              <a:rPr lang="en-US" sz="2000" dirty="0"/>
              <a:t>doesn’t like spaghetti or pizza? Italy has a </a:t>
            </a:r>
            <a:r>
              <a:rPr lang="en-US" sz="2000" b="1" dirty="0">
                <a:solidFill>
                  <a:srgbClr val="93D050"/>
                </a:solidFill>
              </a:rPr>
              <a:t>rich</a:t>
            </a:r>
            <a:r>
              <a:rPr lang="en-US" sz="2000" dirty="0"/>
              <a:t> history, which provides a lot of things for families to do and see, and of course there are the beaches and hillsides to explore.</a:t>
            </a:r>
          </a:p>
        </p:txBody>
      </p:sp>
      <p:sp>
        <p:nvSpPr>
          <p:cNvPr id="9" name="文字方塊 8"/>
          <p:cNvSpPr txBox="1"/>
          <p:nvPr/>
        </p:nvSpPr>
        <p:spPr>
          <a:xfrm>
            <a:off x="5126240" y="116632"/>
            <a:ext cx="5642578" cy="892552"/>
          </a:xfrm>
          <a:prstGeom prst="rect">
            <a:avLst/>
          </a:prstGeom>
          <a:noFill/>
        </p:spPr>
        <p:txBody>
          <a:bodyPr wrap="square" rtlCol="0">
            <a:spAutoFit/>
          </a:bodyPr>
          <a:lstStyle/>
          <a:p>
            <a:r>
              <a:rPr lang="en-US" altLang="zh-TW" sz="2600" dirty="0" smtClean="0">
                <a:solidFill>
                  <a:srgbClr val="93D050"/>
                </a:solidFill>
                <a:latin typeface="Century Gothic" panose="020B0502020202020204" pitchFamily="34" charset="0"/>
              </a:rPr>
              <a:t>Taste Real Spaghetti and Pizza : Italy</a:t>
            </a:r>
            <a:endParaRPr lang="en-US" altLang="zh-TW" sz="2600" dirty="0">
              <a:solidFill>
                <a:srgbClr val="93D050"/>
              </a:solidFill>
              <a:latin typeface="Century Gothic" panose="020B0502020202020204" pitchFamily="34" charset="0"/>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3" name="直線接點 2"/>
          <p:cNvCxnSpPr/>
          <p:nvPr/>
        </p:nvCxnSpPr>
        <p:spPr>
          <a:xfrm>
            <a:off x="-287957"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996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224211" y="3573016"/>
            <a:ext cx="8784976" cy="2531462"/>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100" dirty="0"/>
              <a:t>Do you like Italian food? Do you have a favorite? </a:t>
            </a:r>
            <a:endParaRPr lang="en-US" sz="2100" dirty="0" smtClean="0"/>
          </a:p>
          <a:p>
            <a:pPr algn="ctr">
              <a:lnSpc>
                <a:spcPct val="200000"/>
              </a:lnSpc>
            </a:pPr>
            <a:r>
              <a:rPr lang="en-US" sz="2100" dirty="0" smtClean="0"/>
              <a:t>In </a:t>
            </a:r>
            <a:r>
              <a:rPr lang="en-US" sz="2100" dirty="0"/>
              <a:t>your opinion, why would children like to visit Italy? </a:t>
            </a:r>
            <a:endParaRPr lang="en-US" sz="2100" dirty="0" smtClean="0"/>
          </a:p>
          <a:p>
            <a:pPr algn="ctr">
              <a:lnSpc>
                <a:spcPct val="200000"/>
              </a:lnSpc>
            </a:pPr>
            <a:r>
              <a:rPr lang="en-US" sz="2100" dirty="0" smtClean="0"/>
              <a:t>How </a:t>
            </a:r>
            <a:r>
              <a:rPr lang="en-US" sz="2100" dirty="0"/>
              <a:t>about adults?</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796472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565</Words>
  <Application>Microsoft Office PowerPoint</Application>
  <PresentationFormat>自訂</PresentationFormat>
  <Paragraphs>62</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Malgun Gothic Semilight</vt:lpstr>
      <vt:lpstr>新細明體</vt:lpstr>
      <vt:lpstr>Arial</vt:lpstr>
      <vt:lpstr>Calibri</vt:lpstr>
      <vt:lpstr>Century Gothic</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68</cp:revision>
  <dcterms:created xsi:type="dcterms:W3CDTF">2016-02-23T07:49:36Z</dcterms:created>
  <dcterms:modified xsi:type="dcterms:W3CDTF">2016-10-11T06:15:37Z</dcterms:modified>
</cp:coreProperties>
</file>