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4" r:id="rId2"/>
    <p:sldId id="273" r:id="rId3"/>
    <p:sldId id="282" r:id="rId4"/>
    <p:sldId id="296" r:id="rId5"/>
    <p:sldId id="297" r:id="rId6"/>
    <p:sldId id="288" r:id="rId7"/>
    <p:sldId id="289" r:id="rId8"/>
    <p:sldId id="292" r:id="rId9"/>
    <p:sldId id="293" r:id="rId10"/>
    <p:sldId id="280" r:id="rId11"/>
    <p:sldId id="277" r:id="rId12"/>
    <p:sldId id="278" r:id="rId13"/>
    <p:sldId id="279" r:id="rId14"/>
    <p:sldId id="298" r:id="rId15"/>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E002"/>
    <a:srgbClr val="9AF8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560" autoAdjust="0"/>
    <p:restoredTop sz="94660"/>
  </p:normalViewPr>
  <p:slideViewPr>
    <p:cSldViewPr>
      <p:cViewPr varScale="1">
        <p:scale>
          <a:sx n="68" d="100"/>
          <a:sy n="68" d="100"/>
        </p:scale>
        <p:origin x="138" y="366"/>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2016/10/12</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2016/10/12</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ilhouette-683751_128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49" y="-747464"/>
            <a:ext cx="13569508" cy="7776864"/>
          </a:xfrm>
          <a:prstGeom prst="rect">
            <a:avLst/>
          </a:prstGeom>
        </p:spPr>
      </p:pic>
      <p:grpSp>
        <p:nvGrpSpPr>
          <p:cNvPr id="11" name="群組 10"/>
          <p:cNvGrpSpPr/>
          <p:nvPr/>
        </p:nvGrpSpPr>
        <p:grpSpPr>
          <a:xfrm>
            <a:off x="-215948" y="-747464"/>
            <a:ext cx="2088232" cy="1440160"/>
            <a:chOff x="0" y="-3"/>
            <a:chExt cx="1944291" cy="1296219"/>
          </a:xfrm>
        </p:grpSpPr>
        <p:sp>
          <p:nvSpPr>
            <p:cNvPr id="12" name="淚滴形 11"/>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0" name="TextBox 6"/>
          <p:cNvSpPr txBox="1"/>
          <p:nvPr/>
        </p:nvSpPr>
        <p:spPr>
          <a:xfrm>
            <a:off x="755339" y="2568386"/>
            <a:ext cx="8498582" cy="1292662"/>
          </a:xfrm>
          <a:prstGeom prst="rect">
            <a:avLst/>
          </a:prstGeom>
          <a:noFill/>
        </p:spPr>
        <p:txBody>
          <a:bodyPr wrap="square" rtlCol="0">
            <a:spAutoFit/>
          </a:bodyPr>
          <a:lstStyle/>
          <a:p>
            <a:r>
              <a:rPr lang="en-US" sz="6000" b="1"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Staying Fit As A Family</a:t>
            </a:r>
            <a:r>
              <a:rPr lang="en-US" sz="40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br>
              <a:rPr lang="en-US" sz="40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Ways to Get Fit With Your Family</a:t>
            </a:r>
            <a:endParaRPr lang="en-US"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5" name="群組 4"/>
          <p:cNvGrpSpPr/>
          <p:nvPr/>
        </p:nvGrpSpPr>
        <p:grpSpPr>
          <a:xfrm>
            <a:off x="882641" y="4063532"/>
            <a:ext cx="989642" cy="301572"/>
            <a:chOff x="882641" y="4063532"/>
            <a:chExt cx="989642" cy="301572"/>
          </a:xfrm>
        </p:grpSpPr>
        <p:sp>
          <p:nvSpPr>
            <p:cNvPr id="3" name="矩形 2"/>
            <p:cNvSpPr/>
            <p:nvPr/>
          </p:nvSpPr>
          <p:spPr>
            <a:xfrm>
              <a:off x="882641" y="4063532"/>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105357" y="4075818"/>
              <a:ext cx="544209" cy="276999"/>
            </a:xfrm>
            <a:prstGeom prst="rect">
              <a:avLst/>
            </a:prstGeom>
            <a:noFill/>
          </p:spPr>
          <p:txBody>
            <a:bodyPr wrap="square" rtlCol="0">
              <a:spAutoFit/>
            </a:bodyPr>
            <a:lstStyle/>
            <a:p>
              <a:r>
                <a:rPr lang="en-US" altLang="zh-TW" sz="1200" dirty="0" smtClean="0">
                  <a:solidFill>
                    <a:schemeClr val="bg1"/>
                  </a:solidFill>
                  <a:latin typeface="Century Gothic" panose="020B0502020202020204" pitchFamily="34" charset="0"/>
                </a:rPr>
                <a:t>view</a:t>
              </a:r>
              <a:endParaRPr lang="zh-TW" altLang="en-US" sz="1200"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984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504131" y="2780928"/>
            <a:ext cx="6696744" cy="3924152"/>
          </a:xfrm>
          <a:prstGeom prst="rect">
            <a:avLst/>
          </a:prstGeom>
          <a:noFill/>
        </p:spPr>
        <p:txBody>
          <a:bodyPr wrap="square" rtlCol="0">
            <a:spAutoFit/>
          </a:bodyPr>
          <a:lstStyle/>
          <a:p>
            <a:r>
              <a:rPr lang="en-US" sz="3600" b="1"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a:lnSpc>
                <a:spcPct val="200000"/>
              </a:lnSpc>
            </a:pPr>
            <a:r>
              <a:rPr lang="en-US" dirty="0"/>
              <a:t>How active is your family? </a:t>
            </a:r>
          </a:p>
          <a:p>
            <a:pPr>
              <a:lnSpc>
                <a:spcPct val="200000"/>
              </a:lnSpc>
            </a:pPr>
            <a:r>
              <a:rPr lang="en-US" dirty="0"/>
              <a:t>How do you normally spend your free time? </a:t>
            </a:r>
          </a:p>
          <a:p>
            <a:pPr>
              <a:lnSpc>
                <a:spcPct val="200000"/>
              </a:lnSpc>
            </a:pPr>
            <a:r>
              <a:rPr lang="en-US" dirty="0"/>
              <a:t>Do you prefer to be active outdoors,  to work out, or to be inside watching movies and snacking? </a:t>
            </a:r>
          </a:p>
          <a:p>
            <a:pPr>
              <a:lnSpc>
                <a:spcPct val="200000"/>
              </a:lnSpc>
            </a:pPr>
            <a:r>
              <a:rPr lang="en-US" dirty="0"/>
              <a:t>How much of your free time do you spend together with your family and how much do you spend apart?</a:t>
            </a:r>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5" name="群組 14"/>
          <p:cNvGrpSpPr/>
          <p:nvPr/>
        </p:nvGrpSpPr>
        <p:grpSpPr>
          <a:xfrm>
            <a:off x="-1" y="-27384"/>
            <a:ext cx="1944291" cy="1296219"/>
            <a:chOff x="0" y="-3"/>
            <a:chExt cx="1944291" cy="1296219"/>
          </a:xfrm>
        </p:grpSpPr>
        <p:sp>
          <p:nvSpPr>
            <p:cNvPr id="16" name="淚滴形 15"/>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48890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926396" y="3705669"/>
            <a:ext cx="4786647"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1080195" y="4293096"/>
            <a:ext cx="9001000" cy="2468368"/>
          </a:xfrm>
          <a:prstGeom prst="rect">
            <a:avLst/>
          </a:prstGeom>
          <a:noFill/>
        </p:spPr>
        <p:txBody>
          <a:bodyPr wrap="square" rtlCol="0">
            <a:spAutoFit/>
          </a:bodyPr>
          <a:lstStyle/>
          <a:p>
            <a:pPr algn="ctr">
              <a:lnSpc>
                <a:spcPct val="200000"/>
              </a:lnSpc>
            </a:pPr>
            <a:r>
              <a:rPr lang="en-US" sz="2000" dirty="0"/>
              <a:t>P</a:t>
            </a:r>
            <a:r>
              <a:rPr lang="en-US" sz="2000" dirty="0" smtClean="0"/>
              <a:t>ick </a:t>
            </a:r>
            <a:r>
              <a:rPr lang="en-US" sz="2000" dirty="0" smtClean="0"/>
              <a:t>a day of the week and talk about your </a:t>
            </a:r>
            <a:r>
              <a:rPr lang="en-US" sz="2000" dirty="0"/>
              <a:t>family’s schedule for that </a:t>
            </a:r>
            <a:r>
              <a:rPr lang="en-US" sz="2000" dirty="0" smtClean="0"/>
              <a:t>day.  Discuss the </a:t>
            </a:r>
            <a:r>
              <a:rPr lang="en-US" sz="2000" dirty="0"/>
              <a:t>time spent together and the time spent individually. </a:t>
            </a:r>
            <a:r>
              <a:rPr lang="en-US" sz="2000" dirty="0" smtClean="0"/>
              <a:t>Which </a:t>
            </a:r>
            <a:r>
              <a:rPr lang="en-US" sz="2000" dirty="0"/>
              <a:t>parts of the schedule could be seen as exercise or being active</a:t>
            </a:r>
            <a:r>
              <a:rPr lang="en-US" sz="2000" dirty="0" smtClean="0"/>
              <a:t>? Add some suggestions </a:t>
            </a:r>
            <a:r>
              <a:rPr lang="en-US" sz="2000" dirty="0"/>
              <a:t>from the lesson into your daily schedule. </a:t>
            </a: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10" name="群組 9"/>
          <p:cNvGrpSpPr/>
          <p:nvPr/>
        </p:nvGrpSpPr>
        <p:grpSpPr>
          <a:xfrm>
            <a:off x="0" y="1166"/>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42421" y="3705669"/>
            <a:ext cx="3490503"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592363" y="4273351"/>
            <a:ext cx="6192688" cy="1272143"/>
          </a:xfrm>
          <a:prstGeom prst="rect">
            <a:avLst/>
          </a:prstGeom>
          <a:noFill/>
        </p:spPr>
        <p:txBody>
          <a:bodyPr wrap="square" rtlCol="0">
            <a:spAutoFit/>
          </a:bodyPr>
          <a:lstStyle/>
          <a:p>
            <a:pPr algn="ctr">
              <a:lnSpc>
                <a:spcPct val="200000"/>
              </a:lnSpc>
            </a:pPr>
            <a:r>
              <a:rPr lang="en-US" sz="2000" dirty="0"/>
              <a:t>Match the vocabulary words from the reading with their appropriate definition. </a:t>
            </a:r>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群組 11"/>
          <p:cNvGrpSpPr/>
          <p:nvPr/>
        </p:nvGrpSpPr>
        <p:grpSpPr>
          <a:xfrm>
            <a:off x="0" y="1166"/>
            <a:ext cx="1944291" cy="1296219"/>
            <a:chOff x="0" y="-3"/>
            <a:chExt cx="1944291" cy="1296219"/>
          </a:xfrm>
        </p:grpSpPr>
        <p:sp>
          <p:nvSpPr>
            <p:cNvPr id="13" name="淚滴形 12"/>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4156389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04" y="3068960"/>
            <a:ext cx="2337963" cy="224663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p:cNvGrpSpPr/>
          <p:nvPr/>
        </p:nvGrpSpPr>
        <p:grpSpPr>
          <a:xfrm>
            <a:off x="0" y="1166"/>
            <a:ext cx="1944291" cy="1296219"/>
            <a:chOff x="0" y="-3"/>
            <a:chExt cx="1944291" cy="1296219"/>
          </a:xfrm>
        </p:grpSpPr>
        <p:sp>
          <p:nvSpPr>
            <p:cNvPr id="10" name="淚滴形 9"/>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3" name="Rectangle 2"/>
          <p:cNvSpPr/>
          <p:nvPr/>
        </p:nvSpPr>
        <p:spPr>
          <a:xfrm>
            <a:off x="864171" y="1340768"/>
            <a:ext cx="2736304" cy="3724097"/>
          </a:xfrm>
          <a:prstGeom prst="rect">
            <a:avLst/>
          </a:prstGeom>
        </p:spPr>
        <p:txBody>
          <a:bodyPr wrap="square">
            <a:spAutoFit/>
          </a:bodyPr>
          <a:lstStyle/>
          <a:p>
            <a:r>
              <a:rPr lang="en-US" sz="2300" b="1" dirty="0" smtClean="0"/>
              <a:t>Words</a:t>
            </a:r>
            <a:endParaRPr lang="en-US" dirty="0"/>
          </a:p>
          <a:p>
            <a:pPr marL="457200" lvl="0" indent="-457200">
              <a:lnSpc>
                <a:spcPct val="200000"/>
              </a:lnSpc>
              <a:buFont typeface="+mj-lt"/>
              <a:buAutoNum type="arabicPeriod"/>
            </a:pPr>
            <a:r>
              <a:rPr lang="en-US" dirty="0" smtClean="0"/>
              <a:t>Trick  </a:t>
            </a:r>
            <a:endParaRPr lang="en-US" dirty="0"/>
          </a:p>
          <a:p>
            <a:pPr marL="457200" lvl="0" indent="-457200">
              <a:lnSpc>
                <a:spcPct val="200000"/>
              </a:lnSpc>
              <a:buFont typeface="+mj-lt"/>
              <a:buAutoNum type="arabicPeriod"/>
            </a:pPr>
            <a:r>
              <a:rPr lang="en-US" dirty="0"/>
              <a:t>Interactive  </a:t>
            </a:r>
            <a:endParaRPr lang="en-US" dirty="0" smtClean="0"/>
          </a:p>
          <a:p>
            <a:pPr marL="457200" lvl="0" indent="-457200">
              <a:lnSpc>
                <a:spcPct val="200000"/>
              </a:lnSpc>
              <a:buFont typeface="+mj-lt"/>
              <a:buAutoNum type="arabicPeriod"/>
            </a:pPr>
            <a:r>
              <a:rPr lang="en-US" dirty="0" smtClean="0"/>
              <a:t>Bond</a:t>
            </a:r>
            <a:endParaRPr lang="en-US" dirty="0"/>
          </a:p>
          <a:p>
            <a:pPr marL="457200" lvl="0" indent="-457200">
              <a:lnSpc>
                <a:spcPct val="200000"/>
              </a:lnSpc>
              <a:buFont typeface="+mj-lt"/>
              <a:buAutoNum type="arabicPeriod"/>
            </a:pPr>
            <a:r>
              <a:rPr lang="en-US" dirty="0"/>
              <a:t>Extended  </a:t>
            </a:r>
          </a:p>
          <a:p>
            <a:pPr marL="457200" lvl="0" indent="-457200">
              <a:lnSpc>
                <a:spcPct val="200000"/>
              </a:lnSpc>
              <a:buFont typeface="+mj-lt"/>
              <a:buAutoNum type="arabicPeriod"/>
            </a:pPr>
            <a:r>
              <a:rPr lang="en-US" dirty="0"/>
              <a:t>Collage  </a:t>
            </a:r>
          </a:p>
          <a:p>
            <a:pPr marL="457200" lvl="0" indent="-457200">
              <a:lnSpc>
                <a:spcPct val="200000"/>
              </a:lnSpc>
              <a:buFont typeface="+mj-lt"/>
              <a:buAutoNum type="arabicPeriod"/>
            </a:pPr>
            <a:r>
              <a:rPr lang="en-US" dirty="0"/>
              <a:t>Accumulate  </a:t>
            </a:r>
          </a:p>
        </p:txBody>
      </p:sp>
      <p:sp>
        <p:nvSpPr>
          <p:cNvPr id="4" name="Rectangle 3"/>
          <p:cNvSpPr/>
          <p:nvPr/>
        </p:nvSpPr>
        <p:spPr>
          <a:xfrm>
            <a:off x="3600475" y="1268760"/>
            <a:ext cx="5400675" cy="4832093"/>
          </a:xfrm>
          <a:prstGeom prst="rect">
            <a:avLst/>
          </a:prstGeom>
        </p:spPr>
        <p:txBody>
          <a:bodyPr>
            <a:spAutoFit/>
          </a:bodyPr>
          <a:lstStyle/>
          <a:p>
            <a:r>
              <a:rPr lang="en-US" sz="2300" b="1" dirty="0"/>
              <a:t>Definitions </a:t>
            </a:r>
            <a:endParaRPr lang="en-US" sz="2300" dirty="0"/>
          </a:p>
          <a:p>
            <a:pPr marL="457200" lvl="0" indent="-457200">
              <a:lnSpc>
                <a:spcPct val="200000"/>
              </a:lnSpc>
              <a:buFont typeface="+mj-lt"/>
              <a:buAutoNum type="alphaUcPeriod"/>
            </a:pPr>
            <a:r>
              <a:rPr lang="en-US" dirty="0" smtClean="0"/>
              <a:t>a </a:t>
            </a:r>
            <a:r>
              <a:rPr lang="en-US" dirty="0"/>
              <a:t>piece of art made by sticking various different materials such as photographs and pieces of paper or fabric onto a </a:t>
            </a:r>
            <a:r>
              <a:rPr lang="en-US" dirty="0" smtClean="0"/>
              <a:t>backing</a:t>
            </a:r>
          </a:p>
          <a:p>
            <a:pPr marL="457200" lvl="0" indent="-457200">
              <a:lnSpc>
                <a:spcPct val="200000"/>
              </a:lnSpc>
              <a:buFont typeface="+mj-lt"/>
              <a:buAutoNum type="alphaUcPeriod"/>
            </a:pPr>
            <a:r>
              <a:rPr lang="en-US" dirty="0" smtClean="0"/>
              <a:t>to </a:t>
            </a:r>
            <a:r>
              <a:rPr lang="en-US" dirty="0"/>
              <a:t>develop a strong relationship with </a:t>
            </a:r>
            <a:r>
              <a:rPr lang="en-US" dirty="0" smtClean="0"/>
              <a:t>someone</a:t>
            </a:r>
          </a:p>
          <a:p>
            <a:pPr marL="457200" lvl="0" indent="-457200">
              <a:lnSpc>
                <a:spcPct val="200000"/>
              </a:lnSpc>
              <a:buFont typeface="+mj-lt"/>
              <a:buAutoNum type="alphaUcPeriod"/>
            </a:pPr>
            <a:r>
              <a:rPr lang="en-US" dirty="0" smtClean="0"/>
              <a:t>involving </a:t>
            </a:r>
            <a:r>
              <a:rPr lang="en-US" dirty="0"/>
              <a:t>communication between people</a:t>
            </a:r>
          </a:p>
          <a:p>
            <a:pPr marL="457200" lvl="0" indent="-457200">
              <a:lnSpc>
                <a:spcPct val="200000"/>
              </a:lnSpc>
              <a:buFont typeface="+mj-lt"/>
              <a:buAutoNum type="alphaUcPeriod"/>
            </a:pPr>
            <a:r>
              <a:rPr lang="en-US" dirty="0" smtClean="0"/>
              <a:t>to </a:t>
            </a:r>
            <a:r>
              <a:rPr lang="en-US" dirty="0"/>
              <a:t>increase in amount over a period of time</a:t>
            </a:r>
          </a:p>
          <a:p>
            <a:pPr marL="457200" lvl="0" indent="-457200">
              <a:lnSpc>
                <a:spcPct val="200000"/>
              </a:lnSpc>
              <a:buFont typeface="+mj-lt"/>
              <a:buAutoNum type="alphaUcPeriod"/>
            </a:pPr>
            <a:r>
              <a:rPr lang="en-US" dirty="0" smtClean="0"/>
              <a:t>to </a:t>
            </a:r>
            <a:r>
              <a:rPr lang="en-US" dirty="0"/>
              <a:t>deceive someone</a:t>
            </a:r>
          </a:p>
          <a:p>
            <a:pPr marL="457200" lvl="0" indent="-457200">
              <a:lnSpc>
                <a:spcPct val="200000"/>
              </a:lnSpc>
              <a:buFont typeface="+mj-lt"/>
              <a:buAutoNum type="alphaUcPeriod"/>
            </a:pPr>
            <a:r>
              <a:rPr lang="en-US" dirty="0"/>
              <a:t>l</a:t>
            </a:r>
            <a:r>
              <a:rPr lang="en-US" dirty="0" smtClean="0"/>
              <a:t>onger</a:t>
            </a:r>
            <a:endParaRPr lang="en-US" dirty="0" smtClean="0"/>
          </a:p>
        </p:txBody>
      </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0" y="-27384"/>
            <a:ext cx="1944291" cy="1296219"/>
            <a:chOff x="0" y="-3"/>
            <a:chExt cx="1944291" cy="1296219"/>
          </a:xfrm>
        </p:grpSpPr>
        <p:sp>
          <p:nvSpPr>
            <p:cNvPr id="6" name="淚滴形 5"/>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533700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2483" y="3717032"/>
            <a:ext cx="3762988"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0" y="1166"/>
            <a:ext cx="1944291" cy="1296219"/>
            <a:chOff x="0" y="-3"/>
            <a:chExt cx="1944291" cy="1296219"/>
          </a:xfrm>
        </p:grpSpPr>
        <p:sp>
          <p:nvSpPr>
            <p:cNvPr id="19" name="淚滴形 18"/>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2842726" y="1561681"/>
            <a:ext cx="5669752" cy="2252210"/>
            <a:chOff x="2842726" y="1561681"/>
            <a:chExt cx="5669752" cy="2252210"/>
          </a:xfrm>
        </p:grpSpPr>
        <p:pic>
          <p:nvPicPr>
            <p:cNvPr id="17"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TextBox 7"/>
          <p:cNvSpPr txBox="1"/>
          <p:nvPr/>
        </p:nvSpPr>
        <p:spPr>
          <a:xfrm>
            <a:off x="2520355" y="4293096"/>
            <a:ext cx="6120680" cy="138499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sz="2100" dirty="0" smtClean="0">
                <a:solidFill>
                  <a:schemeClr val="tx1">
                    <a:lumMod val="75000"/>
                    <a:lumOff val="25000"/>
                  </a:schemeClr>
                </a:solidFill>
              </a:rPr>
              <a:t>CEFR Learning Goal:  </a:t>
            </a:r>
            <a:br>
              <a:rPr lang="en-US" sz="2100" dirty="0" smtClean="0">
                <a:solidFill>
                  <a:schemeClr val="tx1">
                    <a:lumMod val="75000"/>
                    <a:lumOff val="25000"/>
                  </a:schemeClr>
                </a:solidFill>
              </a:rPr>
            </a:br>
            <a:r>
              <a:rPr lang="en-US" sz="2100" dirty="0"/>
              <a:t>Suggest changes to a </a:t>
            </a:r>
            <a:r>
              <a:rPr lang="en-US" sz="2100" dirty="0" smtClean="0"/>
              <a:t>plan</a:t>
            </a: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pack-1381726_1280.jpg"/>
          <p:cNvPicPr>
            <a:picLocks noChangeAspect="1"/>
          </p:cNvPicPr>
          <p:nvPr/>
        </p:nvPicPr>
        <p:blipFill rotWithShape="1">
          <a:blip r:embed="rId2" cstate="print">
            <a:extLst>
              <a:ext uri="{28A0092B-C50C-407E-A947-70E740481C1C}">
                <a14:useLocalDpi xmlns:a14="http://schemas.microsoft.com/office/drawing/2010/main" val="0"/>
              </a:ext>
            </a:extLst>
          </a:blip>
          <a:srcRect r="39794"/>
          <a:stretch/>
        </p:blipFill>
        <p:spPr>
          <a:xfrm>
            <a:off x="-15568" y="0"/>
            <a:ext cx="6195831" cy="6858000"/>
          </a:xfrm>
          <a:prstGeom prst="rect">
            <a:avLst/>
          </a:prstGeom>
        </p:spPr>
      </p:pic>
      <p:sp>
        <p:nvSpPr>
          <p:cNvPr id="6" name="直角三角形 5"/>
          <p:cNvSpPr/>
          <p:nvPr/>
        </p:nvSpPr>
        <p:spPr>
          <a:xfrm flipH="1">
            <a:off x="1800271" y="-27385"/>
            <a:ext cx="4464500" cy="69051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rot="10800000" flipH="1" flipV="1">
            <a:off x="-25651" y="5443809"/>
            <a:ext cx="1825925" cy="143393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5112643" y="1844824"/>
            <a:ext cx="5492370" cy="3970318"/>
          </a:xfrm>
          <a:prstGeom prst="rect">
            <a:avLst/>
          </a:prstGeom>
          <a:noFill/>
        </p:spPr>
        <p:txBody>
          <a:bodyPr wrap="square" rtlCol="0">
            <a:spAutoFit/>
          </a:bodyPr>
          <a:lstStyle/>
          <a:p>
            <a:pPr>
              <a:lnSpc>
                <a:spcPct val="200000"/>
              </a:lnSpc>
            </a:pPr>
            <a:r>
              <a:rPr lang="en-US" dirty="0"/>
              <a:t>To make working out and exercising seem like less of a chore to be done all by yourself, </a:t>
            </a:r>
            <a:r>
              <a:rPr lang="en-US" dirty="0" smtClean="0"/>
              <a:t>you can explore </a:t>
            </a:r>
            <a:r>
              <a:rPr lang="en-US" dirty="0"/>
              <a:t>ways to get fit with activities that you can do with your family. This allows your family to spend time together and to do something good for your bodies at the same time. In this lesson, we will read about ways to be active that the whole family can do together. </a:t>
            </a: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等腰三角形 1"/>
          <p:cNvSpPr/>
          <p:nvPr/>
        </p:nvSpPr>
        <p:spPr>
          <a:xfrm rot="8614005">
            <a:off x="776566" y="3339290"/>
            <a:ext cx="221490" cy="45383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2"/>
          <p:cNvGrpSpPr/>
          <p:nvPr/>
        </p:nvGrpSpPr>
        <p:grpSpPr>
          <a:xfrm>
            <a:off x="5184651" y="6021288"/>
            <a:ext cx="1152127" cy="331799"/>
            <a:chOff x="4860034" y="4725149"/>
            <a:chExt cx="1152127" cy="331799"/>
          </a:xfrm>
          <a:solidFill>
            <a:srgbClr val="93D050"/>
          </a:solidFill>
        </p:grpSpPr>
        <p:sp>
          <p:nvSpPr>
            <p:cNvPr id="21" name="矩形 10"/>
            <p:cNvSpPr/>
            <p:nvPr/>
          </p:nvSpPr>
          <p:spPr>
            <a:xfrm>
              <a:off x="4860034" y="4725149"/>
              <a:ext cx="1152127" cy="33179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11"/>
            <p:cNvSpPr txBox="1"/>
            <p:nvPr/>
          </p:nvSpPr>
          <p:spPr>
            <a:xfrm>
              <a:off x="5112643" y="4741403"/>
              <a:ext cx="864096" cy="307777"/>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266432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6459" y="3573016"/>
            <a:ext cx="4104456"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VOCABULARY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5" name="TextBox 7"/>
          <p:cNvSpPr txBox="1"/>
          <p:nvPr/>
        </p:nvSpPr>
        <p:spPr>
          <a:xfrm>
            <a:off x="936179" y="4221088"/>
            <a:ext cx="9001075" cy="684803"/>
          </a:xfrm>
          <a:prstGeom prst="rect">
            <a:avLst/>
          </a:prstGeom>
          <a:noFill/>
        </p:spPr>
        <p:txBody>
          <a:bodyPr wrap="square" rtlCol="0">
            <a:spAutoFit/>
          </a:bodyPr>
          <a:lstStyle/>
          <a:p>
            <a:pPr algn="ctr">
              <a:lnSpc>
                <a:spcPct val="200000"/>
              </a:lnSpc>
            </a:pPr>
            <a:r>
              <a:rPr lang="en-US" sz="2100" dirty="0" smtClean="0"/>
              <a:t>Lets check whether you know each following word.</a:t>
            </a:r>
            <a:endParaRPr lang="zh-TW" altLang="zh-TW" sz="2100" dirty="0"/>
          </a:p>
        </p:txBody>
      </p:sp>
      <p:pic>
        <p:nvPicPr>
          <p:cNvPr id="6" name="Picture 2" descr="D:\WH\lesson_ppt\template\ICON\WH_lesson_icon-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群組 8"/>
          <p:cNvGrpSpPr/>
          <p:nvPr/>
        </p:nvGrpSpPr>
        <p:grpSpPr>
          <a:xfrm>
            <a:off x="0" y="1166"/>
            <a:ext cx="1944291" cy="1296219"/>
            <a:chOff x="0" y="-3"/>
            <a:chExt cx="1944291" cy="1296219"/>
          </a:xfrm>
        </p:grpSpPr>
        <p:sp>
          <p:nvSpPr>
            <p:cNvPr id="8" name="淚滴形 9"/>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784117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2203" y="1973296"/>
            <a:ext cx="8568952" cy="4884704"/>
          </a:xfrm>
          <a:prstGeom prst="rect">
            <a:avLst/>
          </a:prstGeom>
        </p:spPr>
        <p:txBody>
          <a:bodyPr numCol="1">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0" algn="l">
              <a:lnSpc>
                <a:spcPct val="200000"/>
              </a:lnSpc>
            </a:pPr>
            <a:r>
              <a:rPr lang="en-US" sz="1800" b="1" dirty="0">
                <a:solidFill>
                  <a:srgbClr val="93D050"/>
                </a:solidFill>
              </a:rPr>
              <a:t>Trick</a:t>
            </a:r>
            <a:r>
              <a:rPr lang="en-US" sz="1800" b="1" dirty="0"/>
              <a:t> </a:t>
            </a:r>
            <a:r>
              <a:rPr lang="en-US" sz="1800" dirty="0"/>
              <a:t>(verb) to deceive someone</a:t>
            </a:r>
          </a:p>
          <a:p>
            <a:pPr lvl="0" algn="l">
              <a:lnSpc>
                <a:spcPct val="200000"/>
              </a:lnSpc>
            </a:pPr>
            <a:r>
              <a:rPr lang="en-US" sz="1800" b="1" dirty="0">
                <a:solidFill>
                  <a:srgbClr val="93D050"/>
                </a:solidFill>
              </a:rPr>
              <a:t>Interactive</a:t>
            </a:r>
            <a:r>
              <a:rPr lang="en-US" sz="1800" b="1" dirty="0"/>
              <a:t> </a:t>
            </a:r>
            <a:r>
              <a:rPr lang="en-US" sz="1800" dirty="0"/>
              <a:t>(adjective) involving communication between people</a:t>
            </a:r>
          </a:p>
          <a:p>
            <a:pPr lvl="0" algn="l">
              <a:lnSpc>
                <a:spcPct val="200000"/>
              </a:lnSpc>
            </a:pPr>
            <a:r>
              <a:rPr lang="en-US" sz="1800" b="1" dirty="0">
                <a:solidFill>
                  <a:srgbClr val="93D050"/>
                </a:solidFill>
              </a:rPr>
              <a:t>B</a:t>
            </a:r>
            <a:r>
              <a:rPr lang="en-US" sz="1800" b="1" dirty="0" smtClean="0">
                <a:solidFill>
                  <a:srgbClr val="93D050"/>
                </a:solidFill>
              </a:rPr>
              <a:t>ond</a:t>
            </a:r>
            <a:r>
              <a:rPr lang="en-US" sz="1800" dirty="0" smtClean="0"/>
              <a:t> </a:t>
            </a:r>
            <a:r>
              <a:rPr lang="en-US" sz="1800" dirty="0"/>
              <a:t>(verb) to develop a strong relationship with someone</a:t>
            </a:r>
          </a:p>
          <a:p>
            <a:pPr lvl="0" algn="l">
              <a:lnSpc>
                <a:spcPct val="200000"/>
              </a:lnSpc>
            </a:pPr>
            <a:r>
              <a:rPr lang="en-US" sz="1800" b="1" dirty="0">
                <a:solidFill>
                  <a:srgbClr val="93D050"/>
                </a:solidFill>
              </a:rPr>
              <a:t>Extended</a:t>
            </a:r>
            <a:r>
              <a:rPr lang="en-US" sz="1800" b="1" dirty="0"/>
              <a:t> </a:t>
            </a:r>
            <a:r>
              <a:rPr lang="en-US" sz="1800" dirty="0"/>
              <a:t>(adjective) longer </a:t>
            </a:r>
          </a:p>
          <a:p>
            <a:pPr lvl="0" algn="l">
              <a:lnSpc>
                <a:spcPct val="200000"/>
              </a:lnSpc>
            </a:pPr>
            <a:r>
              <a:rPr lang="en-US" sz="1800" b="1" dirty="0">
                <a:solidFill>
                  <a:srgbClr val="93D050"/>
                </a:solidFill>
              </a:rPr>
              <a:t>Collage</a:t>
            </a:r>
            <a:r>
              <a:rPr lang="en-US" sz="1800" b="1" dirty="0"/>
              <a:t> </a:t>
            </a:r>
            <a:r>
              <a:rPr lang="en-US" sz="1800" dirty="0"/>
              <a:t>(noun) a piece of art made by sticking various different materials such as photographs and pieces of paper or fabric onto a backing</a:t>
            </a:r>
          </a:p>
          <a:p>
            <a:pPr algn="l">
              <a:lnSpc>
                <a:spcPct val="200000"/>
              </a:lnSpc>
            </a:pPr>
            <a:r>
              <a:rPr lang="en-US" sz="1800" b="1" dirty="0">
                <a:solidFill>
                  <a:srgbClr val="93D050"/>
                </a:solidFill>
              </a:rPr>
              <a:t>Accumulate</a:t>
            </a:r>
            <a:r>
              <a:rPr lang="en-US" sz="1800" b="1" dirty="0"/>
              <a:t> </a:t>
            </a:r>
            <a:r>
              <a:rPr lang="en-US" sz="1800" dirty="0"/>
              <a:t>(verb) to increase in amount over a period of time</a:t>
            </a:r>
          </a:p>
          <a:p>
            <a:pPr lvl="0" algn="l">
              <a:lnSpc>
                <a:spcPct val="200000"/>
              </a:lnSpc>
            </a:pPr>
            <a:endParaRPr lang="en-US" sz="1800" dirty="0"/>
          </a:p>
          <a:p>
            <a:pPr algn="l">
              <a:lnSpc>
                <a:spcPct val="200000"/>
              </a:lnSpc>
            </a:pPr>
            <a:endParaRPr lang="en-US" sz="1800" dirty="0"/>
          </a:p>
          <a:p>
            <a:r>
              <a:rPr lang="en-US" sz="2400" dirty="0"/>
              <a:t>   </a:t>
            </a:r>
          </a:p>
          <a:p>
            <a:r>
              <a:rPr lang="en-US" sz="2400" dirty="0"/>
              <a:t> </a:t>
            </a:r>
          </a:p>
        </p:txBody>
      </p:sp>
      <p:sp>
        <p:nvSpPr>
          <p:cNvPr id="5" name="Title 1"/>
          <p:cNvSpPr txBox="1">
            <a:spLocks/>
          </p:cNvSpPr>
          <p:nvPr/>
        </p:nvSpPr>
        <p:spPr>
          <a:xfrm>
            <a:off x="4665494" y="5682309"/>
            <a:ext cx="5893406" cy="113106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9600" b="1" dirty="0">
                <a:solidFill>
                  <a:schemeClr val="bg1">
                    <a:lumMod val="75000"/>
                  </a:schemeClr>
                </a:solidFill>
              </a:rPr>
              <a:t>V</a:t>
            </a:r>
            <a:r>
              <a:rPr lang="en-US" altLang="zh-TW" sz="9600" dirty="0">
                <a:solidFill>
                  <a:schemeClr val="bg1">
                    <a:lumMod val="75000"/>
                  </a:schemeClr>
                </a:solidFill>
              </a:rPr>
              <a:t>ocabulary</a:t>
            </a:r>
            <a:endParaRPr lang="zh-TW" altLang="en-US" sz="9600" dirty="0">
              <a:solidFill>
                <a:schemeClr val="bg1">
                  <a:lumMod val="75000"/>
                </a:schemeClr>
              </a:solidFill>
            </a:endParaRPr>
          </a:p>
        </p:txBody>
      </p:sp>
      <p:grpSp>
        <p:nvGrpSpPr>
          <p:cNvPr id="6" name="群組 3"/>
          <p:cNvGrpSpPr/>
          <p:nvPr/>
        </p:nvGrpSpPr>
        <p:grpSpPr>
          <a:xfrm>
            <a:off x="672009" y="1772816"/>
            <a:ext cx="4368626" cy="497867"/>
            <a:chOff x="311969" y="4941168"/>
            <a:chExt cx="4368626" cy="497867"/>
          </a:xfrm>
        </p:grpSpPr>
        <p:grpSp>
          <p:nvGrpSpPr>
            <p:cNvPr id="7" name="群組 4"/>
            <p:cNvGrpSpPr/>
            <p:nvPr/>
          </p:nvGrpSpPr>
          <p:grpSpPr>
            <a:xfrm>
              <a:off x="311969" y="4941168"/>
              <a:ext cx="4080594" cy="497867"/>
              <a:chOff x="383977" y="5445223"/>
              <a:chExt cx="4080594" cy="497867"/>
            </a:xfrm>
          </p:grpSpPr>
          <p:grpSp>
            <p:nvGrpSpPr>
              <p:cNvPr id="9" name="群組 6"/>
              <p:cNvGrpSpPr/>
              <p:nvPr/>
            </p:nvGrpSpPr>
            <p:grpSpPr>
              <a:xfrm>
                <a:off x="383977" y="5445223"/>
                <a:ext cx="497867" cy="497867"/>
                <a:chOff x="383977" y="5163383"/>
                <a:chExt cx="779708" cy="779708"/>
              </a:xfrm>
            </p:grpSpPr>
            <p:sp>
              <p:nvSpPr>
                <p:cNvPr id="11" name="橢圓 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Picture 8" descr="dictiona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10" name="直線接點 7"/>
              <p:cNvCxnSpPr>
                <a:stCxn id="11"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圓角矩形 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 name="淚滴形 16"/>
          <p:cNvSpPr/>
          <p:nvPr/>
        </p:nvSpPr>
        <p:spPr>
          <a:xfrm rot="16200000">
            <a:off x="0" y="1166"/>
            <a:ext cx="1296219" cy="1296219"/>
          </a:xfrm>
          <a:prstGeom prst="teardrop">
            <a:avLst/>
          </a:prstGeom>
          <a:solidFill>
            <a:srgbClr val="9AF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7"/>
          <p:cNvSpPr txBox="1"/>
          <p:nvPr/>
        </p:nvSpPr>
        <p:spPr>
          <a:xfrm>
            <a:off x="108087" y="242064"/>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5" name="群組 10"/>
          <p:cNvGrpSpPr/>
          <p:nvPr/>
        </p:nvGrpSpPr>
        <p:grpSpPr>
          <a:xfrm>
            <a:off x="0" y="1166"/>
            <a:ext cx="1944291" cy="1296219"/>
            <a:chOff x="0" y="-3"/>
            <a:chExt cx="1944291" cy="1296219"/>
          </a:xfrm>
        </p:grpSpPr>
        <p:sp>
          <p:nvSpPr>
            <p:cNvPr id="16" name="淚滴形 11"/>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395174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757280035_0c7035c7bc_k.jpg"/>
          <p:cNvPicPr>
            <a:picLocks noChangeAspect="1"/>
          </p:cNvPicPr>
          <p:nvPr/>
        </p:nvPicPr>
        <p:blipFill rotWithShape="1">
          <a:blip r:embed="rId2">
            <a:extLst>
              <a:ext uri="{28A0092B-C50C-407E-A947-70E740481C1C}">
                <a14:useLocalDpi xmlns:a14="http://schemas.microsoft.com/office/drawing/2010/main" val="0"/>
              </a:ext>
            </a:extLst>
          </a:blip>
          <a:srcRect r="37726"/>
          <a:stretch/>
        </p:blipFill>
        <p:spPr>
          <a:xfrm>
            <a:off x="-1656109" y="0"/>
            <a:ext cx="6407732" cy="6858000"/>
          </a:xfrm>
          <a:prstGeom prst="rect">
            <a:avLst/>
          </a:prstGeom>
        </p:spPr>
      </p:pic>
      <p:grpSp>
        <p:nvGrpSpPr>
          <p:cNvPr id="2059" name="群組 2058"/>
          <p:cNvGrpSpPr/>
          <p:nvPr/>
        </p:nvGrpSpPr>
        <p:grpSpPr>
          <a:xfrm>
            <a:off x="75"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5"/>
          <p:cNvSpPr txBox="1"/>
          <p:nvPr/>
        </p:nvSpPr>
        <p:spPr>
          <a:xfrm>
            <a:off x="5112643" y="771669"/>
            <a:ext cx="5521259" cy="4965462"/>
          </a:xfrm>
          <a:prstGeom prst="rect">
            <a:avLst/>
          </a:prstGeom>
          <a:noFill/>
        </p:spPr>
        <p:txBody>
          <a:bodyPr wrap="square" rtlCol="0">
            <a:spAutoFit/>
          </a:bodyPr>
          <a:lstStyle/>
          <a:p>
            <a:pPr>
              <a:lnSpc>
                <a:spcPct val="200000"/>
              </a:lnSpc>
            </a:pPr>
            <a:r>
              <a:rPr lang="en-US" sz="2000" dirty="0"/>
              <a:t>In case your family needs to be </a:t>
            </a:r>
            <a:r>
              <a:rPr lang="en-US" sz="2000" b="1" dirty="0">
                <a:solidFill>
                  <a:srgbClr val="93D050"/>
                </a:solidFill>
              </a:rPr>
              <a:t>tricked</a:t>
            </a:r>
            <a:r>
              <a:rPr lang="en-US" sz="2000" dirty="0"/>
              <a:t> into being active, turn your game nights into an active experience by playing </a:t>
            </a:r>
            <a:r>
              <a:rPr lang="en-US" sz="2000" b="1" dirty="0">
                <a:solidFill>
                  <a:srgbClr val="93D050"/>
                </a:solidFill>
              </a:rPr>
              <a:t>interactive</a:t>
            </a:r>
            <a:r>
              <a:rPr lang="en-US" sz="2000" dirty="0"/>
              <a:t> games that require a little movement. Some examples could be charades or Wii fitness games that require you to move about. Have each family member take turns choosing an activity for game night and let everyone </a:t>
            </a:r>
            <a:r>
              <a:rPr lang="en-US" sz="2000" b="1" dirty="0">
                <a:solidFill>
                  <a:srgbClr val="93D050"/>
                </a:solidFill>
              </a:rPr>
              <a:t>bond</a:t>
            </a:r>
            <a:r>
              <a:rPr lang="en-US" sz="2000" dirty="0"/>
              <a:t> while burning some calories. </a:t>
            </a:r>
          </a:p>
        </p:txBody>
      </p:sp>
      <p:sp>
        <p:nvSpPr>
          <p:cNvPr id="9" name="文字方塊 8"/>
          <p:cNvSpPr txBox="1"/>
          <p:nvPr/>
        </p:nvSpPr>
        <p:spPr>
          <a:xfrm>
            <a:off x="5112643" y="226412"/>
            <a:ext cx="3161186"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Game Time</a:t>
            </a:r>
            <a:endParaRPr lang="en-US" altLang="zh-TW" sz="28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211142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0" y="3573016"/>
            <a:ext cx="10801350" cy="3177793"/>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sz="2000" dirty="0"/>
              <a:t>What </a:t>
            </a:r>
            <a:r>
              <a:rPr lang="en-US" sz="2000" dirty="0" smtClean="0"/>
              <a:t>games are </a:t>
            </a:r>
            <a:r>
              <a:rPr lang="en-US" sz="2000" dirty="0"/>
              <a:t>both fun and promote physical activity? Do you and your family have a regular time that you spend together? If you do, do you think you and your family would enjoy playing more active games together? Why or why not? If you don't, do you think you could convince them to change and make time for it? Why or why not?</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999879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405350014_e74103f376_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989" y="-243408"/>
            <a:ext cx="5189809" cy="7339124"/>
          </a:xfrm>
          <a:prstGeom prst="rect">
            <a:avLst/>
          </a:prstGeom>
        </p:spPr>
      </p:pic>
      <p:sp>
        <p:nvSpPr>
          <p:cNvPr id="8" name="TextBox 5"/>
          <p:cNvSpPr txBox="1"/>
          <p:nvPr/>
        </p:nvSpPr>
        <p:spPr>
          <a:xfrm>
            <a:off x="4752603" y="692696"/>
            <a:ext cx="6048747" cy="6565902"/>
          </a:xfrm>
          <a:prstGeom prst="rect">
            <a:avLst/>
          </a:prstGeom>
          <a:noFill/>
        </p:spPr>
        <p:txBody>
          <a:bodyPr wrap="square" rtlCol="0">
            <a:spAutoFit/>
          </a:bodyPr>
          <a:lstStyle/>
          <a:p>
            <a:pPr>
              <a:lnSpc>
                <a:spcPct val="200000"/>
              </a:lnSpc>
            </a:pPr>
            <a:r>
              <a:rPr lang="en-US" sz="1600" dirty="0"/>
              <a:t>Since almost everyone is competitive, families can create a scavenger hunt that turns a normal visit to a nearby park into an </a:t>
            </a:r>
            <a:r>
              <a:rPr lang="en-US" sz="1600" b="1" dirty="0">
                <a:solidFill>
                  <a:srgbClr val="93D050"/>
                </a:solidFill>
              </a:rPr>
              <a:t>extended</a:t>
            </a:r>
            <a:r>
              <a:rPr lang="en-US" sz="1600" dirty="0"/>
              <a:t> adventure. See who in the family can find or identify the most landmarks, animals, or certain type of trees or flowers. If you are on a trip with your family, you can build a </a:t>
            </a:r>
            <a:r>
              <a:rPr lang="en-US" sz="1600" b="1" dirty="0">
                <a:solidFill>
                  <a:srgbClr val="93D050"/>
                </a:solidFill>
              </a:rPr>
              <a:t>collage</a:t>
            </a:r>
            <a:r>
              <a:rPr lang="en-US" sz="1600" dirty="0"/>
              <a:t> or create a scrapbook to remember the trip after you return home. Another way </a:t>
            </a:r>
            <a:r>
              <a:rPr lang="en-US" sz="1600" dirty="0" smtClean="0"/>
              <a:t>to make </a:t>
            </a:r>
            <a:r>
              <a:rPr lang="en-US" sz="1600" dirty="0"/>
              <a:t>use </a:t>
            </a:r>
            <a:r>
              <a:rPr lang="en-US" sz="1600" dirty="0" smtClean="0"/>
              <a:t>of your </a:t>
            </a:r>
            <a:r>
              <a:rPr lang="en-US" sz="1600" dirty="0"/>
              <a:t>family’s competitive nature is to hold contests to see which family member </a:t>
            </a:r>
            <a:r>
              <a:rPr lang="en-US" sz="1600" b="1" dirty="0">
                <a:solidFill>
                  <a:srgbClr val="93D050"/>
                </a:solidFill>
              </a:rPr>
              <a:t>accumulated</a:t>
            </a:r>
            <a:r>
              <a:rPr lang="en-US" sz="1600" dirty="0"/>
              <a:t> the most miles walked during a day. There are several apps available to download for your smartphone to help keep count. If you don’t want to count miles walked per day, you could instead hold a contest to see who burned the most calories during their normal daily routine.</a:t>
            </a:r>
          </a:p>
          <a:p>
            <a:pPr>
              <a:lnSpc>
                <a:spcPct val="200000"/>
              </a:lnSpc>
            </a:pPr>
            <a:endParaRPr lang="en-US" sz="2000" dirty="0"/>
          </a:p>
        </p:txBody>
      </p:sp>
      <p:sp>
        <p:nvSpPr>
          <p:cNvPr id="9" name="文字方塊 8"/>
          <p:cNvSpPr txBox="1"/>
          <p:nvPr/>
        </p:nvSpPr>
        <p:spPr>
          <a:xfrm>
            <a:off x="5244671" y="365755"/>
            <a:ext cx="4548492" cy="523220"/>
          </a:xfrm>
          <a:prstGeom prst="rect">
            <a:avLst/>
          </a:prstGeom>
          <a:noFill/>
        </p:spPr>
        <p:txBody>
          <a:bodyPr wrap="square" rtlCol="0">
            <a:spAutoFit/>
          </a:bodyPr>
          <a:lstStyle/>
          <a:p>
            <a:r>
              <a:rPr lang="en-US" altLang="zh-TW" sz="2800" dirty="0">
                <a:solidFill>
                  <a:srgbClr val="93D050"/>
                </a:solidFill>
                <a:latin typeface="Century Gothic" panose="020B0502020202020204" pitchFamily="34" charset="0"/>
              </a:rPr>
              <a:t>Make It </a:t>
            </a:r>
            <a:r>
              <a:rPr lang="en-US" altLang="zh-TW" sz="2800" dirty="0" smtClean="0">
                <a:solidFill>
                  <a:srgbClr val="93D050"/>
                </a:solidFill>
                <a:latin typeface="Century Gothic" panose="020B0502020202020204" pitchFamily="34" charset="0"/>
              </a:rPr>
              <a:t>Competitive</a:t>
            </a:r>
            <a:endParaRPr lang="en-US" altLang="zh-TW" sz="28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2036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608587"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0" y="3573016"/>
            <a:ext cx="10801350" cy="3177793"/>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sz="2000" dirty="0"/>
              <a:t>If you and your family were to do a scavenger hunt, what landmarks, animals, plants, or other sights could you add onto your family’s list for a scavenger hunt? How might collecting ticket stubs or photographs from a vacation promote physical fitness? Would these suggestions be a good plan for fitness for your family? Why or why not?</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4611" y="2564904"/>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316369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731</Words>
  <Application>Microsoft Office PowerPoint</Application>
  <PresentationFormat>自訂</PresentationFormat>
  <Paragraphs>67</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Malgun Gothic Semilight</vt:lpstr>
      <vt:lpstr>新細明體</vt:lpstr>
      <vt:lpstr>Arial</vt:lpstr>
      <vt:lpstr>Calibri</vt:lpstr>
      <vt:lpstr>Century Gothic</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etalking</cp:lastModifiedBy>
  <cp:revision>64</cp:revision>
  <dcterms:created xsi:type="dcterms:W3CDTF">2016-02-23T07:49:36Z</dcterms:created>
  <dcterms:modified xsi:type="dcterms:W3CDTF">2016-10-12T03:15:26Z</dcterms:modified>
</cp:coreProperties>
</file>