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273" r:id="rId3"/>
    <p:sldId id="288" r:id="rId4"/>
    <p:sldId id="289" r:id="rId5"/>
    <p:sldId id="300" r:id="rId6"/>
    <p:sldId id="301" r:id="rId7"/>
    <p:sldId id="302" r:id="rId8"/>
    <p:sldId id="304" r:id="rId9"/>
    <p:sldId id="305" r:id="rId10"/>
    <p:sldId id="280" r:id="rId11"/>
    <p:sldId id="277" r:id="rId12"/>
    <p:sldId id="295" r:id="rId13"/>
    <p:sldId id="279" r:id="rId14"/>
    <p:sldId id="298" r:id="rId15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F50"/>
    <a:srgbClr val="9AF802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90" autoAdjust="0"/>
    <p:restoredTop sz="94660"/>
  </p:normalViewPr>
  <p:slideViewPr>
    <p:cSldViewPr>
      <p:cViewPr>
        <p:scale>
          <a:sx n="59" d="100"/>
          <a:sy n="59" d="100"/>
        </p:scale>
        <p:origin x="-1696" y="-128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16-08-24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est-Man3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2122"/>
            <a:ext cx="10806797" cy="7190122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1326480" y="3066058"/>
            <a:ext cx="8498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4400" b="1" dirty="0" smtClean="0">
                <a:solidFill>
                  <a:schemeClr val="bg1"/>
                </a:solidFill>
              </a:rPr>
              <a:t>Nature , Science , India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Amazing Man Creates New Forest</a:t>
            </a:r>
            <a:endParaRPr lang="zh-TW" altLang="zh-TW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836603" y="4984445"/>
            <a:ext cx="1417813" cy="432048"/>
            <a:chOff x="882641" y="4063530"/>
            <a:chExt cx="989642" cy="301572"/>
          </a:xfrm>
        </p:grpSpPr>
        <p:sp>
          <p:nvSpPr>
            <p:cNvPr id="8" name="矩形 7"/>
            <p:cNvSpPr/>
            <p:nvPr/>
          </p:nvSpPr>
          <p:spPr>
            <a:xfrm>
              <a:off x="882641" y="4063530"/>
              <a:ext cx="989642" cy="3015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130489" y="4065366"/>
              <a:ext cx="493947" cy="25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6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432123" y="2348880"/>
            <a:ext cx="6696744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 smtClean="0">
                <a:solidFill>
                  <a:srgbClr val="07AF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REVIEW DISCUSSION</a:t>
            </a:r>
            <a:r>
              <a:rPr lang="en-US" sz="3600" dirty="0" smtClean="0">
                <a:solidFill>
                  <a:srgbClr val="07AF5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Is there a forest near your home or city?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What kinds of animals and wildlife live in your country?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How do you take care of your environment? </a:t>
            </a:r>
            <a:endParaRPr lang="en-HK" sz="2100" dirty="0">
              <a:solidFill>
                <a:prstClr val="black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28867" y="1916832"/>
            <a:ext cx="3806168" cy="3806168"/>
            <a:chOff x="4980645" y="2276872"/>
            <a:chExt cx="1136774" cy="1136774"/>
          </a:xfrm>
        </p:grpSpPr>
        <p:sp>
          <p:nvSpPr>
            <p:cNvPr id="10" name="橢圓 9"/>
            <p:cNvSpPr/>
            <p:nvPr/>
          </p:nvSpPr>
          <p:spPr>
            <a:xfrm>
              <a:off x="4980645" y="2276872"/>
              <a:ext cx="1136774" cy="11367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9" descr="icon-projects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68" y="2518358"/>
              <a:ext cx="728763" cy="72876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5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896619" y="191683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6499" y="328498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0115" y="3933056"/>
            <a:ext cx="1022513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dirty="0" smtClean="0"/>
              <a:t>Summarize </a:t>
            </a:r>
            <a:r>
              <a:rPr lang="en-US" sz="2100" dirty="0"/>
              <a:t>the article and add your opinion. </a:t>
            </a:r>
            <a:endParaRPr lang="en-US" sz="2100" dirty="0">
              <a:solidFill>
                <a:prstClr val="black"/>
              </a:solidFill>
            </a:endParaRP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35" y="1988840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8267" y="4293096"/>
            <a:ext cx="7920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Put it into practice</a:t>
            </a:r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216099" y="1412776"/>
            <a:ext cx="9217024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1 </a:t>
            </a:r>
            <a:r>
              <a:rPr lang="en-US" sz="2000" dirty="0"/>
              <a:t>.	The dog started _____________ his bones in the backyard.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2</a:t>
            </a:r>
            <a:r>
              <a:rPr lang="en-US" sz="2000" dirty="0"/>
              <a:t>.	We were able to walk out to the ____________ in the ocean.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3</a:t>
            </a:r>
            <a:r>
              <a:rPr lang="en-US" sz="2000" dirty="0"/>
              <a:t>.	The girl ____________s an hour of her day to reading fairy tales.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4</a:t>
            </a:r>
            <a:r>
              <a:rPr lang="en-US" sz="2000" dirty="0"/>
              <a:t>.	The animals in the _____________ ran away when they heard the lion.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5</a:t>
            </a:r>
            <a:r>
              <a:rPr lang="en-US" sz="2000" dirty="0"/>
              <a:t>.	The boy loves __________ and was very happy to get a turtle.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6</a:t>
            </a:r>
            <a:r>
              <a:rPr lang="en-US" sz="2000" dirty="0"/>
              <a:t>.	The trees provide ____________ for the animals that live under them.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7.	When you get to the hospital, go directly to the X-ray ____________. </a:t>
            </a:r>
            <a:endParaRPr lang="en-HK" sz="20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8267" y="26064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Department   shade   reptiles   burying   sandbar   devote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1"/>
          <p:cNvSpPr/>
          <p:nvPr/>
        </p:nvSpPr>
        <p:spPr>
          <a:xfrm>
            <a:off x="5065262" y="2186765"/>
            <a:ext cx="6987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 !</a:t>
            </a:r>
            <a:endParaRPr 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82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2520355" y="4293096"/>
            <a:ext cx="6120680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do: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100" dirty="0"/>
              <a:t>Give opinions </a:t>
            </a:r>
            <a:endParaRPr lang="en-US" sz="2100" dirty="0">
              <a:solidFill>
                <a:prstClr val="black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1800275" y="3068960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 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5"/>
          <p:cNvGrpSpPr/>
          <p:nvPr/>
        </p:nvGrpSpPr>
        <p:grpSpPr>
          <a:xfrm>
            <a:off x="5112643" y="2276872"/>
            <a:ext cx="1136774" cy="1136774"/>
            <a:chOff x="4017718" y="2237616"/>
            <a:chExt cx="1407408" cy="1407408"/>
          </a:xfrm>
        </p:grpSpPr>
        <p:sp>
          <p:nvSpPr>
            <p:cNvPr id="14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96219" y="4149080"/>
            <a:ext cx="842493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dirty="0"/>
              <a:t>Do you think being kind to the environment is important? Why or why not?</a:t>
            </a:r>
          </a:p>
          <a:p>
            <a:pPr algn="ctr">
              <a:lnSpc>
                <a:spcPct val="200000"/>
              </a:lnSpc>
            </a:pPr>
            <a:r>
              <a:rPr lang="en-US" sz="2100" dirty="0"/>
              <a:t>If yes, what can someone do to care for a forest near their home?</a:t>
            </a:r>
          </a:p>
        </p:txBody>
      </p:sp>
    </p:spTree>
    <p:extLst>
      <p:ext uri="{BB962C8B-B14F-4D97-AF65-F5344CB8AC3E}">
        <p14:creationId xmlns:p14="http://schemas.microsoft.com/office/powerpoint/2010/main" val="116695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ungle-Deskto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r="20712"/>
          <a:stretch/>
        </p:blipFill>
        <p:spPr>
          <a:xfrm>
            <a:off x="-5256508" y="0"/>
            <a:ext cx="9740902" cy="7055176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5184650" y="980728"/>
            <a:ext cx="5616699" cy="545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07AF50"/>
                </a:solidFill>
              </a:rPr>
              <a:t>Burying</a:t>
            </a:r>
            <a:r>
              <a:rPr lang="en-US" sz="2200" dirty="0" smtClean="0"/>
              <a:t> </a:t>
            </a:r>
            <a:r>
              <a:rPr lang="en-US" sz="2200" dirty="0"/>
              <a:t>(verb): to hide something in the ground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07AF50"/>
                </a:solidFill>
              </a:rPr>
              <a:t>Sandbar</a:t>
            </a:r>
            <a:r>
              <a:rPr lang="en-US" sz="2200" dirty="0" smtClean="0"/>
              <a:t> </a:t>
            </a:r>
            <a:r>
              <a:rPr lang="en-US" sz="2200" dirty="0"/>
              <a:t>(noun): a raised area of sand with a top that is near or just above the surface of the water 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07AF50"/>
                </a:solidFill>
              </a:rPr>
              <a:t>Devote </a:t>
            </a:r>
            <a:r>
              <a:rPr lang="en-US" sz="2200" dirty="0"/>
              <a:t>(verb): to decide that something will be used for a special purpose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>
                <a:solidFill>
                  <a:srgbClr val="07AF50"/>
                </a:solidFill>
              </a:rPr>
              <a:t>Jungle </a:t>
            </a:r>
            <a:r>
              <a:rPr lang="en-US" sz="2200" dirty="0"/>
              <a:t>(noun): a tropical forest where plants and trees grow very </a:t>
            </a:r>
            <a:r>
              <a:rPr lang="en-US" sz="2200" dirty="0" smtClean="0"/>
              <a:t>thickly</a:t>
            </a:r>
            <a:endParaRPr 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44671" y="260648"/>
            <a:ext cx="462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7AF50"/>
                </a:solidFill>
                <a:latin typeface="Century Gothic" panose="020B0502020202020204" pitchFamily="34" charset="0"/>
              </a:rPr>
              <a:t>Vocabulary</a:t>
            </a:r>
          </a:p>
        </p:txBody>
      </p:sp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20969">
            <a:off x="-995791" y="5785847"/>
            <a:ext cx="2672700" cy="119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23"/>
          <p:cNvGrpSpPr/>
          <p:nvPr/>
        </p:nvGrpSpPr>
        <p:grpSpPr>
          <a:xfrm>
            <a:off x="4680595" y="692696"/>
            <a:ext cx="4368626" cy="497867"/>
            <a:chOff x="311969" y="4941168"/>
            <a:chExt cx="4368626" cy="497867"/>
          </a:xfrm>
        </p:grpSpPr>
        <p:grpSp>
          <p:nvGrpSpPr>
            <p:cNvPr id="1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1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1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線接點 27"/>
              <p:cNvCxnSpPr>
                <a:stCxn id="1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65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ocodile-Line-Reptile-Alligator-Aquatic-Free-Imag-628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34287"/>
          <a:stretch/>
        </p:blipFill>
        <p:spPr>
          <a:xfrm>
            <a:off x="-1659008" y="0"/>
            <a:ext cx="6645151" cy="7029400"/>
          </a:xfrm>
          <a:prstGeom prst="rect">
            <a:avLst/>
          </a:prstGeom>
        </p:spPr>
      </p:pic>
      <p:sp>
        <p:nvSpPr>
          <p:cNvPr id="6" name="直角三角形 5"/>
          <p:cNvSpPr/>
          <p:nvPr/>
        </p:nvSpPr>
        <p:spPr>
          <a:xfrm flipH="1">
            <a:off x="3312442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2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198982" y="242645"/>
            <a:ext cx="632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7AF50"/>
                </a:solidFill>
                <a:latin typeface="Century Gothic" panose="020B0502020202020204" pitchFamily="34" charset="0"/>
              </a:rPr>
              <a:t>Vocabulary</a:t>
            </a: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5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0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3D05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5198982" y="738444"/>
            <a:ext cx="5602368" cy="612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7AF50"/>
                </a:solidFill>
              </a:rPr>
              <a:t>Reptiles</a:t>
            </a:r>
            <a:r>
              <a:rPr lang="en-US" sz="2200" dirty="0"/>
              <a:t> (noun): an animal that has cold blood, that lays eggs, and that has a body covered with scales 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7AF50"/>
                </a:solidFill>
              </a:rPr>
              <a:t>Shade</a:t>
            </a:r>
            <a:r>
              <a:rPr lang="en-US" sz="2200" dirty="0"/>
              <a:t> (noun): an area of slight darkness that is produced when something blocks the light of the sun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7AF50"/>
                </a:solidFill>
              </a:rPr>
              <a:t>Department</a:t>
            </a:r>
            <a:r>
              <a:rPr lang="en-US" sz="2200" dirty="0"/>
              <a:t> (noun): one of the major parts of a company, organization, government, or school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7AF50"/>
                </a:solidFill>
              </a:rPr>
              <a:t>Wildlife </a:t>
            </a:r>
            <a:r>
              <a:rPr lang="en-US" sz="2200" dirty="0"/>
              <a:t>(noun): animals living in nature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4680595" y="692696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92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635997471084173127-913224832_358873fad4914931314b94f2036b503a_X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7" t="325" r="18837" b="525"/>
          <a:stretch/>
        </p:blipFill>
        <p:spPr>
          <a:xfrm>
            <a:off x="5169767" y="782488"/>
            <a:ext cx="5439160" cy="542611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0" y="1628800"/>
            <a:ext cx="5040636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30 years ago a young man named </a:t>
            </a:r>
            <a:r>
              <a:rPr lang="en-US" sz="2000" dirty="0" err="1"/>
              <a:t>Jadav</a:t>
            </a:r>
            <a:r>
              <a:rPr lang="en-US" sz="2000" dirty="0"/>
              <a:t> "</a:t>
            </a:r>
            <a:r>
              <a:rPr lang="en-US" sz="2000" dirty="0" err="1"/>
              <a:t>Moldai</a:t>
            </a:r>
            <a:r>
              <a:rPr lang="en-US" sz="2000" dirty="0"/>
              <a:t>" </a:t>
            </a:r>
            <a:r>
              <a:rPr lang="en-US" sz="2000" dirty="0" err="1"/>
              <a:t>Payeng</a:t>
            </a:r>
            <a:r>
              <a:rPr lang="en-US" sz="2000" dirty="0"/>
              <a:t> started</a:t>
            </a:r>
            <a:r>
              <a:rPr lang="en-US" sz="2000" dirty="0">
                <a:solidFill>
                  <a:srgbClr val="07AF50"/>
                </a:solidFill>
              </a:rPr>
              <a:t> </a:t>
            </a:r>
            <a:r>
              <a:rPr lang="en-US" sz="2000" b="1" dirty="0">
                <a:solidFill>
                  <a:srgbClr val="07AF50"/>
                </a:solidFill>
              </a:rPr>
              <a:t>burying</a:t>
            </a:r>
            <a:r>
              <a:rPr lang="en-US" sz="2000" dirty="0">
                <a:solidFill>
                  <a:srgbClr val="07AF50"/>
                </a:solidFill>
              </a:rPr>
              <a:t> </a:t>
            </a:r>
            <a:r>
              <a:rPr lang="en-US" sz="2000" dirty="0"/>
              <a:t>seeds along a </a:t>
            </a:r>
            <a:r>
              <a:rPr lang="en-US" sz="2000" b="1" dirty="0">
                <a:solidFill>
                  <a:srgbClr val="07AF50"/>
                </a:solidFill>
              </a:rPr>
              <a:t>sandbar </a:t>
            </a:r>
            <a:r>
              <a:rPr lang="en-US" sz="2000" dirty="0"/>
              <a:t>near his home in India. </a:t>
            </a:r>
            <a:r>
              <a:rPr lang="en-US" sz="2000" dirty="0" err="1"/>
              <a:t>Jadav</a:t>
            </a:r>
            <a:r>
              <a:rPr lang="en-US" sz="2000" dirty="0"/>
              <a:t> wanted to make a refuge for wildlife. He decided to </a:t>
            </a:r>
            <a:r>
              <a:rPr lang="en-US" sz="2000" b="1" dirty="0">
                <a:solidFill>
                  <a:srgbClr val="07AF50"/>
                </a:solidFill>
              </a:rPr>
              <a:t>devote</a:t>
            </a:r>
            <a:r>
              <a:rPr lang="en-US" sz="2000" dirty="0">
                <a:solidFill>
                  <a:srgbClr val="07AF50"/>
                </a:solidFill>
              </a:rPr>
              <a:t> </a:t>
            </a:r>
            <a:r>
              <a:rPr lang="en-US" sz="2000" dirty="0"/>
              <a:t>his life to this goal and moved to the site. This way, he could work full-time to create a forest. Today the spot has 1,360 acres of </a:t>
            </a:r>
            <a:r>
              <a:rPr lang="en-US" sz="2000" b="1" dirty="0">
                <a:solidFill>
                  <a:srgbClr val="07AF50"/>
                </a:solidFill>
              </a:rPr>
              <a:t>jungle</a:t>
            </a:r>
            <a:r>
              <a:rPr lang="en-US" sz="2000" dirty="0"/>
              <a:t> that </a:t>
            </a:r>
            <a:r>
              <a:rPr lang="en-US" sz="2000" dirty="0" err="1"/>
              <a:t>Payeng</a:t>
            </a:r>
            <a:r>
              <a:rPr lang="en-US" sz="2000" dirty="0"/>
              <a:t> planted, alone.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5040560" y="622245"/>
            <a:ext cx="5904731" cy="5947006"/>
            <a:chOff x="4896619" y="622245"/>
            <a:chExt cx="5904731" cy="5947006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8"/>
          <p:cNvSpPr txBox="1"/>
          <p:nvPr/>
        </p:nvSpPr>
        <p:spPr>
          <a:xfrm>
            <a:off x="1368227" y="332656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7AF50"/>
                </a:solidFill>
                <a:latin typeface="Century Gothic" panose="020B0502020202020204" pitchFamily="34" charset="0"/>
              </a:rPr>
              <a:t>Reading time : Let’s read more about how a man created a forest</a:t>
            </a:r>
            <a:endParaRPr lang="en-US" altLang="zh-TW" sz="2800" dirty="0">
              <a:solidFill>
                <a:srgbClr val="07AF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6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ai-feels-the-sand-along-the-banks-of-the-Brahmaputra-River-where-he-will-soon-commence-reforestation-Mulai-testa-la-sabbia-delle-rive-del-fiume-Brahmaputra-che-presto-sara-riforestizzata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" b="4098"/>
          <a:stretch/>
        </p:blipFill>
        <p:spPr>
          <a:xfrm>
            <a:off x="5316" y="1616288"/>
            <a:ext cx="6191433" cy="3756927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6448849" y="1052736"/>
            <a:ext cx="4320555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000" dirty="0"/>
              <a:t>In 1979 floods washed a large number of snakes onto the sandbar. Later, </a:t>
            </a:r>
            <a:r>
              <a:rPr lang="en-US" sz="2000" dirty="0" err="1"/>
              <a:t>Payeng</a:t>
            </a:r>
            <a:r>
              <a:rPr lang="en-US" sz="2000" dirty="0"/>
              <a:t>, who was 16 years old, found the sandbar had many dead </a:t>
            </a:r>
            <a:r>
              <a:rPr lang="en-US" sz="2000" b="1" dirty="0">
                <a:solidFill>
                  <a:srgbClr val="07AF50"/>
                </a:solidFill>
              </a:rPr>
              <a:t>reptiles</a:t>
            </a:r>
            <a:r>
              <a:rPr lang="en-US" sz="2000" dirty="0"/>
              <a:t>. He cried over their dead bodies. He knew they died in the heat because they had no</a:t>
            </a:r>
            <a:r>
              <a:rPr lang="en-US" sz="2000" dirty="0">
                <a:solidFill>
                  <a:srgbClr val="07AF50"/>
                </a:solidFill>
              </a:rPr>
              <a:t> </a:t>
            </a:r>
            <a:r>
              <a:rPr lang="en-US" sz="2000" b="1" dirty="0">
                <a:solidFill>
                  <a:srgbClr val="07AF50"/>
                </a:solidFill>
              </a:rPr>
              <a:t>shade</a:t>
            </a:r>
            <a:r>
              <a:rPr lang="en-US" sz="2000" dirty="0">
                <a:solidFill>
                  <a:srgbClr val="07AF50"/>
                </a:solidFill>
              </a:rPr>
              <a:t> </a:t>
            </a:r>
            <a:r>
              <a:rPr lang="en-US" sz="2000" dirty="0"/>
              <a:t>from trees. He went to the forest </a:t>
            </a:r>
            <a:r>
              <a:rPr lang="en-US" sz="2000" b="1" dirty="0">
                <a:solidFill>
                  <a:srgbClr val="07AF50"/>
                </a:solidFill>
              </a:rPr>
              <a:t>department</a:t>
            </a:r>
            <a:r>
              <a:rPr lang="en-US" sz="2000" dirty="0"/>
              <a:t> and they said trees wouldn't grow on the sandbar. </a:t>
            </a:r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-215949" y="1484784"/>
            <a:ext cx="6696744" cy="4464497"/>
            <a:chOff x="-215949" y="1478251"/>
            <a:chExt cx="6696744" cy="4464497"/>
          </a:xfrm>
        </p:grpSpPr>
        <p:sp>
          <p:nvSpPr>
            <p:cNvPr id="2" name="矩形 1"/>
            <p:cNvSpPr/>
            <p:nvPr/>
          </p:nvSpPr>
          <p:spPr>
            <a:xfrm>
              <a:off x="5688707" y="2276872"/>
              <a:ext cx="70084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56660" y="3002025"/>
              <a:ext cx="1132896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39130" y="3726461"/>
              <a:ext cx="350425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80595" y="4396703"/>
              <a:ext cx="1708961" cy="724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-215949" y="2276872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215949" y="298725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-215949" y="3726461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-215949" y="4396703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-215949" y="5121139"/>
              <a:ext cx="669674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544692" y="5052917"/>
              <a:ext cx="844864" cy="820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52740" y="1478251"/>
              <a:ext cx="1078929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-52740" y="2203404"/>
              <a:ext cx="376255" cy="79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-52741" y="5121140"/>
              <a:ext cx="700849" cy="821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8"/>
          <p:cNvSpPr txBox="1"/>
          <p:nvPr/>
        </p:nvSpPr>
        <p:spPr>
          <a:xfrm>
            <a:off x="6480795" y="404664"/>
            <a:ext cx="46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7AF50"/>
                </a:solidFill>
                <a:latin typeface="Century Gothic" panose="020B0502020202020204" pitchFamily="34" charset="0"/>
              </a:rPr>
              <a:t>Reading </a:t>
            </a:r>
            <a:r>
              <a:rPr lang="en-US" altLang="zh-TW" sz="2800" dirty="0" smtClean="0">
                <a:solidFill>
                  <a:srgbClr val="07AF50"/>
                </a:solidFill>
                <a:latin typeface="Century Gothic" panose="020B0502020202020204" pitchFamily="34" charset="0"/>
              </a:rPr>
              <a:t>time</a:t>
            </a:r>
            <a:endParaRPr lang="en-US" altLang="zh-TW" sz="2800" dirty="0">
              <a:solidFill>
                <a:srgbClr val="07AF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2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jadev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7"/>
          <a:stretch/>
        </p:blipFill>
        <p:spPr>
          <a:xfrm>
            <a:off x="6375619" y="-99392"/>
            <a:ext cx="10042281" cy="648072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" name="淚滴形 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726625" y="5445223"/>
            <a:ext cx="746672" cy="141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92687" y="6669360"/>
            <a:ext cx="4608663" cy="18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84776" y="5943091"/>
            <a:ext cx="741849" cy="91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73297" y="6248423"/>
            <a:ext cx="815736" cy="62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214910" y="5013176"/>
            <a:ext cx="794202" cy="1864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7" idx="1"/>
          </p:cNvCxnSpPr>
          <p:nvPr/>
        </p:nvCxnSpPr>
        <p:spPr>
          <a:xfrm flipV="1">
            <a:off x="7726625" y="-171399"/>
            <a:ext cx="0" cy="6323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6984776" y="-243408"/>
            <a:ext cx="0" cy="64087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1"/>
          </p:cNvCxnSpPr>
          <p:nvPr/>
        </p:nvCxnSpPr>
        <p:spPr>
          <a:xfrm flipH="1" flipV="1">
            <a:off x="8473296" y="-171399"/>
            <a:ext cx="1" cy="67345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9217024" y="-171400"/>
            <a:ext cx="0" cy="64087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10009112" y="-34277"/>
            <a:ext cx="0" cy="64087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80348" y="5805265"/>
            <a:ext cx="873555" cy="1072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720155" y="1988840"/>
            <a:ext cx="5251463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000" dirty="0"/>
              <a:t>They told </a:t>
            </a:r>
            <a:r>
              <a:rPr lang="en-US" sz="2000" dirty="0" err="1"/>
              <a:t>Payeng</a:t>
            </a:r>
            <a:r>
              <a:rPr lang="en-US" sz="2000" dirty="0"/>
              <a:t> to try to grow bamboo. “It was painful, but I did it. There was nobody to help me. Nobody was interested," says </a:t>
            </a:r>
            <a:r>
              <a:rPr lang="en-US" sz="2000" dirty="0" err="1"/>
              <a:t>Payeng</a:t>
            </a:r>
            <a:r>
              <a:rPr lang="en-US" sz="2000" dirty="0"/>
              <a:t>. Now the forest is home to </a:t>
            </a:r>
            <a:r>
              <a:rPr lang="en-US" sz="2000" b="1" dirty="0">
                <a:solidFill>
                  <a:srgbClr val="07AF50"/>
                </a:solidFill>
              </a:rPr>
              <a:t>wildlife</a:t>
            </a:r>
            <a:r>
              <a:rPr lang="en-US" sz="2000" dirty="0"/>
              <a:t> like deer, birds, and other animals.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3" name="文字方塊 8"/>
          <p:cNvSpPr txBox="1"/>
          <p:nvPr/>
        </p:nvSpPr>
        <p:spPr>
          <a:xfrm>
            <a:off x="864171" y="1412776"/>
            <a:ext cx="46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7AF50"/>
                </a:solidFill>
                <a:latin typeface="Century Gothic" panose="020B0502020202020204" pitchFamily="34" charset="0"/>
              </a:rPr>
              <a:t>Reading </a:t>
            </a:r>
            <a:r>
              <a:rPr lang="en-US" altLang="zh-TW" sz="2800" dirty="0" smtClean="0">
                <a:solidFill>
                  <a:srgbClr val="07AF50"/>
                </a:solidFill>
                <a:latin typeface="Century Gothic" panose="020B0502020202020204" pitchFamily="34" charset="0"/>
              </a:rPr>
              <a:t>time</a:t>
            </a:r>
            <a:endParaRPr lang="en-US" altLang="zh-TW" sz="2800" dirty="0">
              <a:solidFill>
                <a:srgbClr val="07AF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6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est-Man3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810"/>
          <a:stretch/>
        </p:blipFill>
        <p:spPr>
          <a:xfrm>
            <a:off x="-2232173" y="0"/>
            <a:ext cx="7235174" cy="6957392"/>
          </a:xfrm>
          <a:prstGeom prst="rect">
            <a:avLst/>
          </a:prstGeom>
        </p:spPr>
      </p:pic>
      <p:sp>
        <p:nvSpPr>
          <p:cNvPr id="6" name="直角三角形 5"/>
          <p:cNvSpPr/>
          <p:nvPr/>
        </p:nvSpPr>
        <p:spPr>
          <a:xfrm flipH="1">
            <a:off x="3312442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2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5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0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7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5040635" y="1916832"/>
            <a:ext cx="5760715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What did </a:t>
            </a:r>
            <a:r>
              <a:rPr lang="en-US" sz="2000" dirty="0" err="1"/>
              <a:t>Jadav</a:t>
            </a:r>
            <a:r>
              <a:rPr lang="en-US" sz="2000" dirty="0"/>
              <a:t> </a:t>
            </a:r>
            <a:r>
              <a:rPr lang="en-US" sz="2000" dirty="0" err="1"/>
              <a:t>Payeng</a:t>
            </a:r>
            <a:r>
              <a:rPr lang="en-US" sz="2000" dirty="0"/>
              <a:t> do with seeds 30 years ago?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did he want to make?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How many acres of jungle did </a:t>
            </a:r>
            <a:r>
              <a:rPr lang="en-US" sz="2000" dirty="0" err="1"/>
              <a:t>Jadav</a:t>
            </a:r>
            <a:r>
              <a:rPr lang="en-US" sz="2000" dirty="0"/>
              <a:t> plant?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did the animals die in 1979?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animals live in the forest now? </a:t>
            </a:r>
            <a:endParaRPr lang="en-HK" sz="2000" dirty="0"/>
          </a:p>
        </p:txBody>
      </p:sp>
      <p:sp>
        <p:nvSpPr>
          <p:cNvPr id="17" name="文字方塊 8"/>
          <p:cNvSpPr txBox="1"/>
          <p:nvPr/>
        </p:nvSpPr>
        <p:spPr>
          <a:xfrm>
            <a:off x="5184651" y="908720"/>
            <a:ext cx="561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7AF50"/>
                </a:solidFill>
                <a:latin typeface="Century Gothic" panose="020B0502020202020204" pitchFamily="34" charset="0"/>
              </a:rPr>
              <a:t>Comprehension questions :</a:t>
            </a:r>
            <a:endParaRPr lang="en-US" altLang="zh-TW" sz="2800" dirty="0">
              <a:solidFill>
                <a:srgbClr val="07AF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7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552</Words>
  <Application>Microsoft Macintosh PowerPoint</Application>
  <PresentationFormat>Custom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Aireen Su</cp:lastModifiedBy>
  <cp:revision>97</cp:revision>
  <dcterms:created xsi:type="dcterms:W3CDTF">2016-02-23T07:49:36Z</dcterms:created>
  <dcterms:modified xsi:type="dcterms:W3CDTF">2016-08-28T11:07:09Z</dcterms:modified>
</cp:coreProperties>
</file>