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329" r:id="rId3"/>
    <p:sldId id="332" r:id="rId4"/>
    <p:sldId id="331" r:id="rId5"/>
    <p:sldId id="333" r:id="rId6"/>
    <p:sldId id="305" r:id="rId7"/>
    <p:sldId id="338" r:id="rId8"/>
    <p:sldId id="334" r:id="rId9"/>
    <p:sldId id="308" r:id="rId10"/>
    <p:sldId id="335" r:id="rId11"/>
    <p:sldId id="327" r:id="rId12"/>
    <p:sldId id="336" r:id="rId13"/>
    <p:sldId id="337" r:id="rId14"/>
    <p:sldId id="277" r:id="rId15"/>
    <p:sldId id="278" r:id="rId16"/>
    <p:sldId id="279" r:id="rId17"/>
    <p:sldId id="328" r:id="rId18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802"/>
    <a:srgbClr val="171717"/>
    <a:srgbClr val="8BE002"/>
    <a:srgbClr val="9EFD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727" autoAdjust="0"/>
  </p:normalViewPr>
  <p:slideViewPr>
    <p:cSldViewPr>
      <p:cViewPr varScale="1">
        <p:scale>
          <a:sx n="57" d="100"/>
          <a:sy n="57" d="100"/>
        </p:scale>
        <p:origin x="387" y="21"/>
      </p:cViewPr>
      <p:guideLst>
        <p:guide orient="horz" pos="216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9D6B7-3A56-48AB-A5A0-D31717A299E8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992C-6897-442F-8DE2-09D19DD4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3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992C-6897-442F-8DE2-09D19DD46B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2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2016/11/23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"/>
          <a:stretch/>
        </p:blipFill>
        <p:spPr>
          <a:xfrm>
            <a:off x="-1" y="-1"/>
            <a:ext cx="10800000" cy="68747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4281" y="2420888"/>
            <a:ext cx="10815631" cy="2304256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54649" y="4135540"/>
            <a:ext cx="989642" cy="301572"/>
            <a:chOff x="882641" y="4063532"/>
            <a:chExt cx="989642" cy="301572"/>
          </a:xfrm>
        </p:grpSpPr>
        <p:sp>
          <p:nvSpPr>
            <p:cNvPr id="3" name="矩形 2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39997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www.solararesort.ca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8" name="淚滴形 17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12" name="TextBox 6"/>
          <p:cNvSpPr txBox="1"/>
          <p:nvPr/>
        </p:nvSpPr>
        <p:spPr>
          <a:xfrm>
            <a:off x="755339" y="2568386"/>
            <a:ext cx="94698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Meetings</a:t>
            </a:r>
          </a:p>
          <a:p>
            <a:r>
              <a:rPr lang="en-US" altLang="zh-TW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How to schedule meetings in English</a:t>
            </a:r>
          </a:p>
        </p:txBody>
      </p:sp>
    </p:spTree>
    <p:extLst>
      <p:ext uri="{BB962C8B-B14F-4D97-AF65-F5344CB8AC3E}">
        <p14:creationId xmlns:p14="http://schemas.microsoft.com/office/powerpoint/2010/main" val="518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1844824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264556" y="2981598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How to be specific about a particular point when you check </a:t>
            </a:r>
            <a:endParaRPr lang="en-US" altLang="zh-TW" sz="2100" dirty="0" smtClean="0"/>
          </a:p>
          <a:p>
            <a:pPr algn="ctr">
              <a:lnSpc>
                <a:spcPct val="200000"/>
              </a:lnSpc>
            </a:pPr>
            <a:r>
              <a:rPr lang="en-US" altLang="zh-TW" sz="2100" dirty="0" smtClean="0"/>
              <a:t>what </a:t>
            </a:r>
            <a:r>
              <a:rPr lang="en-US" altLang="zh-TW" sz="2100" dirty="0"/>
              <a:t>someone has said in a business meeting</a:t>
            </a:r>
            <a:r>
              <a:rPr lang="en-US" altLang="zh-TW" sz="2100" dirty="0" smtClean="0"/>
              <a:t>?</a:t>
            </a:r>
            <a:br>
              <a:rPr lang="en-US" altLang="zh-TW" sz="2100" dirty="0" smtClean="0"/>
            </a:br>
            <a:r>
              <a:rPr lang="en-US" altLang="zh-TW" sz="2100" dirty="0" smtClean="0"/>
              <a:t> </a:t>
            </a:r>
            <a:r>
              <a:rPr lang="en-US" altLang="zh-TW" sz="2100" dirty="0"/>
              <a:t>You can use the following words: what, who, where, how long, how much.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086310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02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/>
        </p:blipFill>
        <p:spPr>
          <a:xfrm>
            <a:off x="5179112" y="762100"/>
            <a:ext cx="5421600" cy="542160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40560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59080"/>
              <a:chOff x="5448057" y="1211947"/>
              <a:chExt cx="4548780" cy="4567644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604446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82093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6887426" y="6453336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www.imodernbusinessenglish.com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241890" y="1072143"/>
            <a:ext cx="4920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You </a:t>
            </a:r>
            <a:r>
              <a:rPr lang="en-US" altLang="zh-TW" sz="2000" dirty="0"/>
              <a:t>need to be able to speak correct English by using the right words and putting them in the correct </a:t>
            </a:r>
            <a:r>
              <a:rPr lang="en-US" altLang="zh-TW" sz="2000" b="1" dirty="0">
                <a:solidFill>
                  <a:srgbClr val="00B050"/>
                </a:solidFill>
              </a:rPr>
              <a:t>order</a:t>
            </a:r>
            <a:r>
              <a:rPr lang="en-US" altLang="zh-TW" sz="2000" dirty="0"/>
              <a:t> for people to get what you are trying to say during a meeting. Learning and reading business English passages will go a long way in </a:t>
            </a:r>
            <a:r>
              <a:rPr lang="en-US" altLang="zh-TW" sz="2000" b="1" dirty="0">
                <a:solidFill>
                  <a:srgbClr val="00B050"/>
                </a:solidFill>
              </a:rPr>
              <a:t>improving</a:t>
            </a:r>
            <a:r>
              <a:rPr lang="en-US" altLang="zh-TW" sz="2000" dirty="0"/>
              <a:t> your written and spoken English.</a:t>
            </a:r>
            <a:endParaRPr lang="zh-TW" altLang="zh-TW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40235" y="457508"/>
            <a:ext cx="518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03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Speaking Fluently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1" name="淚滴形 3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08087" y="5411793"/>
            <a:ext cx="4368626" cy="497867"/>
            <a:chOff x="311969" y="4941168"/>
            <a:chExt cx="4368626" cy="497867"/>
          </a:xfrm>
        </p:grpSpPr>
        <p:grpSp>
          <p:nvGrpSpPr>
            <p:cNvPr id="33" name="群組 32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37" name="橢圓 36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8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36" name="直線接點 35"/>
              <p:cNvCxnSpPr>
                <a:stCxn id="37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圓角矩形 33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241890" y="5895980"/>
            <a:ext cx="5374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Order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(noun) One step after another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Improve</a:t>
            </a:r>
            <a:r>
              <a:rPr lang="en-US" altLang="zh-TW" sz="2000" dirty="0"/>
              <a:t> (verb) </a:t>
            </a:r>
            <a:r>
              <a:rPr lang="en-US" altLang="zh-TW" sz="2000" dirty="0" smtClean="0"/>
              <a:t>Increase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257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2" r="23656"/>
          <a:stretch/>
        </p:blipFill>
        <p:spPr>
          <a:xfrm>
            <a:off x="-758" y="0"/>
            <a:ext cx="4633200" cy="68652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5065816" y="676280"/>
            <a:ext cx="55212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It </a:t>
            </a:r>
            <a:r>
              <a:rPr lang="en-US" altLang="zh-TW" sz="2000" dirty="0"/>
              <a:t>is a normal thing for people to </a:t>
            </a:r>
            <a:r>
              <a:rPr lang="en-US" altLang="zh-TW" sz="2000" b="1" dirty="0">
                <a:solidFill>
                  <a:srgbClr val="00B050"/>
                </a:solidFill>
              </a:rPr>
              <a:t>disagree</a:t>
            </a:r>
            <a:r>
              <a:rPr lang="en-US" altLang="zh-TW" sz="2000" dirty="0"/>
              <a:t> during a meeting. You can politely query the wrong thing that was said by saying it again and asking a question on it. For </a:t>
            </a:r>
            <a:r>
              <a:rPr lang="en-US" altLang="zh-TW" sz="2000" b="1" dirty="0">
                <a:solidFill>
                  <a:srgbClr val="00B050"/>
                </a:solidFill>
              </a:rPr>
              <a:t>instance</a:t>
            </a:r>
            <a:r>
              <a:rPr lang="en-US" altLang="zh-TW" sz="2000" dirty="0"/>
              <a:t>, the point could be about a particular figure in 2005. So, you could say something like, “2005? Don’t you mean 2007? The speaker can then possibly reply you by simply saying, “No, I mean 2005.”</a:t>
            </a:r>
            <a:endParaRPr lang="zh-TW" altLang="zh-TW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31591" y="213514"/>
            <a:ext cx="519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04 Querying Information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" y="-27384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9AF802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720363" y="5528078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 rot="2720969">
            <a:off x="1931599" y="875986"/>
            <a:ext cx="3196065" cy="1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2720969">
            <a:off x="-995791" y="5785848"/>
            <a:ext cx="2672700" cy="119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rot="2720969">
            <a:off x="3752136" y="-199919"/>
            <a:ext cx="1308589" cy="68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229060" y="6527878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www.huffingtonpost.com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5065816" y="5927714"/>
            <a:ext cx="488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Disagree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(verb) Say something differently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Instance</a:t>
            </a:r>
            <a:r>
              <a:rPr lang="en-US" altLang="zh-TW" sz="2000" dirty="0"/>
              <a:t> (noun) </a:t>
            </a:r>
            <a:r>
              <a:rPr lang="en-US" altLang="zh-TW" sz="2000" dirty="0" smtClean="0"/>
              <a:t>Example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80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4" y="1027977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840619" y="2276872"/>
            <a:ext cx="74168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How do you politely query the following wrong information?</a:t>
            </a:r>
          </a:p>
          <a:p>
            <a:pPr algn="ctr">
              <a:lnSpc>
                <a:spcPct val="200000"/>
              </a:lnSpc>
            </a:pPr>
            <a:r>
              <a:rPr lang="en-US" altLang="zh-TW" sz="2100" dirty="0" smtClean="0"/>
              <a:t>      1</a:t>
            </a:r>
            <a:r>
              <a:rPr lang="en-US" altLang="zh-TW" sz="2100" dirty="0"/>
              <a:t>.	China is the largest city in the world.</a:t>
            </a:r>
          </a:p>
          <a:p>
            <a:pPr algn="ctr">
              <a:lnSpc>
                <a:spcPct val="200000"/>
              </a:lnSpc>
            </a:pPr>
            <a:r>
              <a:rPr lang="en-US" altLang="zh-TW" sz="2100" dirty="0" smtClean="0"/>
              <a:t>      2</a:t>
            </a:r>
            <a:r>
              <a:rPr lang="en-US" altLang="zh-TW" sz="2100" dirty="0"/>
              <a:t>.	Mexico is located in South America.</a:t>
            </a:r>
          </a:p>
          <a:p>
            <a:pPr algn="ctr">
              <a:lnSpc>
                <a:spcPct val="200000"/>
              </a:lnSpc>
            </a:pPr>
            <a:r>
              <a:rPr lang="en-US" altLang="zh-TW" sz="2100" dirty="0" smtClean="0"/>
              <a:t>      3</a:t>
            </a:r>
            <a:r>
              <a:rPr lang="en-US" altLang="zh-TW" sz="2100" dirty="0"/>
              <a:t>.	Toronto is in USA.</a:t>
            </a:r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50" y="1231983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03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4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6396" y="3705669"/>
            <a:ext cx="4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6219" y="4273351"/>
            <a:ext cx="9001000" cy="12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 smtClean="0"/>
              <a:t>Group </a:t>
            </a:r>
            <a:r>
              <a:rPr lang="en-US" altLang="zh-TW" sz="2100" dirty="0"/>
              <a:t>the following under superlative or comparative.</a:t>
            </a: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bestselling, fewer, more, nearest, oldest, biggest, greater, most,</a:t>
            </a: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6396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62485" y="4352000"/>
            <a:ext cx="784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Complete the sentences using the vocabulary words from this lesson:</a:t>
            </a:r>
            <a:endParaRPr lang="en-US" sz="2100" dirty="0"/>
          </a:p>
        </p:txBody>
      </p:sp>
      <p:pic>
        <p:nvPicPr>
          <p:cNvPr id="2050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3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>
                    <a:lumMod val="7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bg1">
                  <a:lumMod val="7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074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2924944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/>
          <p:nvPr/>
        </p:nvSpPr>
        <p:spPr>
          <a:xfrm>
            <a:off x="216099" y="1556792"/>
            <a:ext cx="93610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particular, situation, track, insufficient, </a:t>
            </a:r>
            <a:r>
              <a:rPr lang="en-US" altLang="zh-TW" sz="2400" b="1" dirty="0" smtClean="0"/>
              <a:t>disagree</a:t>
            </a:r>
          </a:p>
          <a:p>
            <a:endParaRPr lang="en-US" altLang="zh-TW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 smtClean="0"/>
              <a:t>It </a:t>
            </a:r>
            <a:r>
              <a:rPr lang="en-US" altLang="zh-TW" sz="2400" dirty="0"/>
              <a:t>may be possible to lose ______ of what the current point of 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discussion </a:t>
            </a:r>
            <a:r>
              <a:rPr lang="en-US" altLang="zh-TW" sz="2400" dirty="0"/>
              <a:t>is.  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2.   You </a:t>
            </a:r>
            <a:r>
              <a:rPr lang="en-US" altLang="zh-TW" sz="2400" dirty="0"/>
              <a:t>may find it difficult to understand a __________ person.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3.   It </a:t>
            </a:r>
            <a:r>
              <a:rPr lang="en-US" altLang="zh-TW" sz="2400" dirty="0"/>
              <a:t>is __________ to say, “I’m not with you.”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4.   In </a:t>
            </a:r>
            <a:r>
              <a:rPr lang="en-US" altLang="zh-TW" sz="2400" dirty="0"/>
              <a:t>this kind of _________, you need to be more specific.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5.   It </a:t>
            </a:r>
            <a:r>
              <a:rPr lang="en-US" altLang="zh-TW" sz="2400" dirty="0"/>
              <a:t>is a normal thing for people to __________ during a meeting.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0" name="淚滴形 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195162" y="-1199714"/>
            <a:ext cx="7788168" cy="8327259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69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9526" y="1167"/>
            <a:ext cx="1944291" cy="1296219"/>
            <a:chOff x="0" y="-3"/>
            <a:chExt cx="1944291" cy="1296219"/>
          </a:xfrm>
        </p:grpSpPr>
        <p:sp>
          <p:nvSpPr>
            <p:cNvPr id="6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9" name="Rectangle 1"/>
          <p:cNvSpPr/>
          <p:nvPr/>
        </p:nvSpPr>
        <p:spPr>
          <a:xfrm>
            <a:off x="5065262" y="2186765"/>
            <a:ext cx="69873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 !</a:t>
            </a:r>
            <a:endParaRPr lang="en-US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324069" y="3710368"/>
            <a:ext cx="2302153" cy="1922502"/>
            <a:chOff x="2324069" y="3710368"/>
            <a:chExt cx="2302153" cy="1922502"/>
          </a:xfrm>
        </p:grpSpPr>
        <p:sp>
          <p:nvSpPr>
            <p:cNvPr id="12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4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3911" y="3789040"/>
            <a:ext cx="390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842726" y="1561681"/>
            <a:ext cx="5669752" cy="2252210"/>
            <a:chOff x="2842726" y="1561681"/>
            <a:chExt cx="5669752" cy="2252210"/>
          </a:xfrm>
        </p:grpSpPr>
        <p:pic>
          <p:nvPicPr>
            <p:cNvPr id="19" name="Picture 3" descr="D:\WH\lesson_ppt\template\ICON\WH_lesson_icon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84"/>
            <a:stretch/>
          </p:blipFill>
          <p:spPr bwMode="auto">
            <a:xfrm>
              <a:off x="2842726" y="1561681"/>
              <a:ext cx="5669752" cy="225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群組 19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15" name="TextBox 7"/>
          <p:cNvSpPr txBox="1"/>
          <p:nvPr/>
        </p:nvSpPr>
        <p:spPr>
          <a:xfrm>
            <a:off x="1673692" y="4401309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 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interact properly during meeting discussions.</a:t>
            </a:r>
          </a:p>
        </p:txBody>
      </p:sp>
    </p:spTree>
    <p:extLst>
      <p:ext uri="{BB962C8B-B14F-4D97-AF65-F5344CB8AC3E}">
        <p14:creationId xmlns:p14="http://schemas.microsoft.com/office/powerpoint/2010/main" val="37255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24"/>
          <a:stretch/>
        </p:blipFill>
        <p:spPr>
          <a:xfrm>
            <a:off x="-66298" y="4928"/>
            <a:ext cx="5066748" cy="6865200"/>
          </a:xfrm>
          <a:prstGeom prst="rect">
            <a:avLst/>
          </a:prstGeom>
        </p:spPr>
      </p:pic>
      <p:sp>
        <p:nvSpPr>
          <p:cNvPr id="6" name="直角三角形 5"/>
          <p:cNvSpPr/>
          <p:nvPr/>
        </p:nvSpPr>
        <p:spPr>
          <a:xfrm flipH="1">
            <a:off x="3312443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3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6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4957101" y="861920"/>
            <a:ext cx="543347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Inconclusive Meetings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takes a lot of efforts to successfully schedule a business meeting. Getting enough people to form a </a:t>
            </a:r>
            <a:r>
              <a:rPr lang="en-GB" altLang="zh-TW" sz="2300" b="1" dirty="0">
                <a:solidFill>
                  <a:srgbClr val="00B050"/>
                </a:solidFill>
              </a:rPr>
              <a:t>quorum</a:t>
            </a:r>
            <a:r>
              <a:rPr lang="en-GB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especially when it involves top executive members is not easy. Inconclusive meetings can be problematic. You will have to </a:t>
            </a:r>
            <a:r>
              <a:rPr lang="en-GB" altLang="zh-TW" sz="2300" b="1" dirty="0">
                <a:solidFill>
                  <a:srgbClr val="00B050"/>
                </a:solidFill>
              </a:rPr>
              <a:t>take the pains</a:t>
            </a:r>
            <a:r>
              <a:rPr lang="en-GB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decide how to schedule another meeting before you can reach a conclusion. This </a:t>
            </a:r>
            <a:r>
              <a:rPr lang="en-GB" altLang="zh-TW" sz="2300" b="1" dirty="0">
                <a:solidFill>
                  <a:srgbClr val="00B050"/>
                </a:solidFill>
              </a:rPr>
              <a:t>signals</a:t>
            </a:r>
            <a:r>
              <a:rPr lang="en-GB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trouble.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4996002" y="4976898"/>
            <a:ext cx="54475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b="1" dirty="0">
                <a:solidFill>
                  <a:srgbClr val="00B050"/>
                </a:solidFill>
              </a:rPr>
              <a:t>Quorum</a:t>
            </a:r>
            <a:r>
              <a:rPr lang="en-US" altLang="zh-TW" sz="2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(noun) Minimum number of people for making decisions in a meeting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2300" b="1" dirty="0">
                <a:solidFill>
                  <a:srgbClr val="00B050"/>
                </a:solidFill>
              </a:rPr>
              <a:t>Take the pains </a:t>
            </a:r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(expression) Make an effort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2300" b="1" dirty="0">
                <a:solidFill>
                  <a:srgbClr val="00B050"/>
                </a:solidFill>
              </a:rPr>
              <a:t>Signal</a:t>
            </a:r>
            <a:r>
              <a:rPr lang="en-US" altLang="zh-TW" sz="2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(verb) a sign of something</a:t>
            </a:r>
            <a:endParaRPr lang="zh-TW" altLang="zh-TW" sz="2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467872" y="4479699"/>
            <a:ext cx="4368626" cy="497867"/>
            <a:chOff x="311969" y="4941168"/>
            <a:chExt cx="4368626" cy="497867"/>
          </a:xfrm>
        </p:grpSpPr>
        <p:grpSp>
          <p:nvGrpSpPr>
            <p:cNvPr id="33" name="群組 32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37" name="橢圓 36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8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36" name="直線接點 35"/>
              <p:cNvCxnSpPr>
                <a:stCxn id="37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圓角矩形 33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504131" y="649137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www.meetingsbooker.com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41" name="淚滴形 4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066747" y="391645"/>
            <a:ext cx="1152127" cy="331799"/>
            <a:chOff x="4860034" y="4725149"/>
            <a:chExt cx="1152127" cy="331799"/>
          </a:xfrm>
        </p:grpSpPr>
        <p:sp>
          <p:nvSpPr>
            <p:cNvPr id="22" name="矩形 21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6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4533" y="3645024"/>
            <a:ext cx="41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WARM-UP </a:t>
            </a:r>
            <a:endParaRPr lang="en-US" sz="3600" spc="600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05451" y="422866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/>
              <a:t>Have you attended a business meeting before? </a:t>
            </a:r>
            <a:endParaRPr lang="en-US" altLang="zh-TW" sz="2100" dirty="0" smtClean="0"/>
          </a:p>
          <a:p>
            <a:pPr algn="ctr">
              <a:lnSpc>
                <a:spcPct val="200000"/>
              </a:lnSpc>
            </a:pPr>
            <a:r>
              <a:rPr lang="en-US" altLang="zh-TW" sz="2100" dirty="0" smtClean="0"/>
              <a:t>Who </a:t>
            </a:r>
            <a:r>
              <a:rPr lang="en-US" altLang="zh-TW" sz="2100" dirty="0"/>
              <a:t>was the person you found the hardest to understand?</a:t>
            </a:r>
            <a:endParaRPr lang="zh-TW" altLang="zh-TW" sz="2100" dirty="0"/>
          </a:p>
        </p:txBody>
      </p:sp>
      <p:pic>
        <p:nvPicPr>
          <p:cNvPr id="1026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9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2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2443" y="3522409"/>
            <a:ext cx="449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GETTING STARTED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983981" y="2276872"/>
            <a:ext cx="1136774" cy="1136774"/>
            <a:chOff x="4017718" y="2237616"/>
            <a:chExt cx="1407408" cy="1407408"/>
          </a:xfrm>
        </p:grpSpPr>
        <p:sp>
          <p:nvSpPr>
            <p:cNvPr id="7" name="橢圓 6"/>
            <p:cNvSpPr/>
            <p:nvPr/>
          </p:nvSpPr>
          <p:spPr>
            <a:xfrm>
              <a:off x="4017718" y="2237616"/>
              <a:ext cx="1407408" cy="140740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start-ic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61"/>
            <a:stretch/>
          </p:blipFill>
          <p:spPr>
            <a:xfrm>
              <a:off x="4108523" y="2390014"/>
              <a:ext cx="1225798" cy="999506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1" name="淚滴形 10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9" name="Rectangle 6"/>
          <p:cNvSpPr/>
          <p:nvPr/>
        </p:nvSpPr>
        <p:spPr>
          <a:xfrm>
            <a:off x="1529774" y="4159763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Imagine you are in the context of a meeting. Politely request a business partner to repeat what he/she has just said during the course of the discussion. Write out six polite phrases you would use to be polite.</a:t>
            </a:r>
          </a:p>
        </p:txBody>
      </p:sp>
    </p:spTree>
    <p:extLst>
      <p:ext uri="{BB962C8B-B14F-4D97-AF65-F5344CB8AC3E}">
        <p14:creationId xmlns:p14="http://schemas.microsoft.com/office/powerpoint/2010/main" val="4660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2" r="11854"/>
          <a:stretch/>
        </p:blipFill>
        <p:spPr>
          <a:xfrm>
            <a:off x="-67635" y="52616"/>
            <a:ext cx="4897923" cy="6705600"/>
          </a:xfrm>
          <a:prstGeom prst="rect">
            <a:avLst/>
          </a:prstGeom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700267" y="6407330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www.hrmasia.com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5165652" y="1266077"/>
            <a:ext cx="5525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/>
              <a:t>During a meeting discussion, it may happen that you</a:t>
            </a:r>
            <a:r>
              <a:rPr lang="en-US" altLang="zh-TW" sz="2000" b="1" dirty="0"/>
              <a:t> </a:t>
            </a:r>
            <a:r>
              <a:rPr lang="en-US" altLang="zh-TW" sz="2000" b="1" u="sng" dirty="0">
                <a:solidFill>
                  <a:srgbClr val="00B050"/>
                </a:solidFill>
              </a:rPr>
              <a:t>lose track </a:t>
            </a:r>
            <a:r>
              <a:rPr lang="en-US" altLang="zh-TW" sz="2000" dirty="0"/>
              <a:t>of what the </a:t>
            </a:r>
            <a:r>
              <a:rPr lang="en-US" altLang="zh-TW" sz="2000" b="1" u="sng" dirty="0">
                <a:solidFill>
                  <a:srgbClr val="00B050"/>
                </a:solidFill>
              </a:rPr>
              <a:t>current</a:t>
            </a:r>
            <a:r>
              <a:rPr lang="en-US" altLang="zh-TW" sz="2000" b="1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point being discussed is.  You may find it</a:t>
            </a:r>
            <a:r>
              <a:rPr lang="en-US" altLang="zh-TW" sz="2000" b="1" dirty="0"/>
              <a:t> </a:t>
            </a:r>
            <a:r>
              <a:rPr lang="en-US" altLang="zh-TW" sz="2000" dirty="0"/>
              <a:t>difficult to understand a</a:t>
            </a:r>
            <a:r>
              <a:rPr lang="en-US" altLang="zh-TW" sz="2000" b="1" dirty="0">
                <a:solidFill>
                  <a:srgbClr val="00B050"/>
                </a:solidFill>
              </a:rPr>
              <a:t> </a:t>
            </a:r>
            <a:r>
              <a:rPr lang="en-US" altLang="zh-TW" sz="2000" b="1" u="sng" dirty="0">
                <a:solidFill>
                  <a:srgbClr val="00B050"/>
                </a:solidFill>
              </a:rPr>
              <a:t>particular</a:t>
            </a:r>
            <a:r>
              <a:rPr lang="en-US" altLang="zh-TW" sz="2000" b="1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person. You might want to stop the meeting from running on, otherwise, you may end up missing the necessary points. </a:t>
            </a:r>
            <a:endParaRPr lang="zh-TW" altLang="zh-TW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945951" y="343278"/>
            <a:ext cx="396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Keeping Track of </a:t>
            </a:r>
            <a:endParaRPr lang="en-US" altLang="zh-TW" sz="2800" dirty="0" smtClean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Meeting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Discussions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4809581" y="4868823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202633" y="5278684"/>
            <a:ext cx="5693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Lose</a:t>
            </a:r>
            <a:r>
              <a:rPr lang="en-US" altLang="zh-TW" sz="2000" b="1" dirty="0" smtClean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track</a:t>
            </a:r>
            <a:r>
              <a:rPr lang="en-US" altLang="zh-TW" sz="2000" b="1" dirty="0"/>
              <a:t> </a:t>
            </a:r>
            <a:r>
              <a:rPr lang="en-US" altLang="zh-TW" sz="2000" dirty="0"/>
              <a:t>(expression/verb) Not follow what was said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Current</a:t>
            </a:r>
            <a:r>
              <a:rPr lang="en-US" altLang="zh-TW" sz="2000" dirty="0"/>
              <a:t> (adjective) Now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Particular</a:t>
            </a:r>
            <a:r>
              <a:rPr lang="en-US" altLang="zh-TW" sz="2000" b="1" dirty="0"/>
              <a:t> </a:t>
            </a:r>
            <a:r>
              <a:rPr lang="en-US" altLang="zh-TW" sz="2000" dirty="0"/>
              <a:t>(adjective) This person and not another</a:t>
            </a:r>
            <a:endParaRPr lang="zh-TW" altLang="zh-TW" sz="2000" dirty="0"/>
          </a:p>
          <a:p>
            <a:endParaRPr lang="zh-TW" altLang="zh-TW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3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2" r="11854"/>
          <a:stretch/>
        </p:blipFill>
        <p:spPr>
          <a:xfrm>
            <a:off x="-67635" y="52616"/>
            <a:ext cx="4897923" cy="6705600"/>
          </a:xfrm>
          <a:prstGeom prst="rect">
            <a:avLst/>
          </a:prstGeom>
        </p:spPr>
      </p:pic>
      <p:grpSp>
        <p:nvGrpSpPr>
          <p:cNvPr id="2059" name="群組 2058"/>
          <p:cNvGrpSpPr/>
          <p:nvPr/>
        </p:nvGrpSpPr>
        <p:grpSpPr>
          <a:xfrm>
            <a:off x="76" y="-27385"/>
            <a:ext cx="4762501" cy="6885385"/>
            <a:chOff x="6039468" y="-27385"/>
            <a:chExt cx="4762501" cy="6885385"/>
          </a:xfrm>
        </p:grpSpPr>
        <p:cxnSp>
          <p:nvCxnSpPr>
            <p:cNvPr id="4" name="直線接點 3"/>
            <p:cNvCxnSpPr/>
            <p:nvPr/>
          </p:nvCxnSpPr>
          <p:spPr>
            <a:xfrm>
              <a:off x="6039469" y="1196752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39469" y="263691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39469" y="4077072"/>
              <a:ext cx="47618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39469" y="5589240"/>
              <a:ext cx="47625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7560915" y="-27385"/>
              <a:ext cx="0" cy="68656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9217099" y="-27385"/>
              <a:ext cx="0" cy="688538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矩形 2057"/>
            <p:cNvSpPr/>
            <p:nvPr/>
          </p:nvSpPr>
          <p:spPr>
            <a:xfrm>
              <a:off x="6039468" y="0"/>
              <a:ext cx="4761881" cy="6858000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1700267" y="6407330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www.hrmasia.com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5132620" y="1359639"/>
            <a:ext cx="5380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Phrases </a:t>
            </a:r>
            <a:r>
              <a:rPr lang="en-US" altLang="zh-TW" sz="2000" dirty="0"/>
              <a:t>such as “Sorry I missed that,” “Could you please say that again?” “Sorry I’m not with you,” “Could you go over that again?” are used to make sure what someone just said.  </a:t>
            </a:r>
            <a:endParaRPr lang="zh-TW" altLang="zh-TW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945951" y="343278"/>
            <a:ext cx="396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01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Keeping Track of </a:t>
            </a:r>
            <a:endParaRPr lang="en-US" altLang="zh-TW" sz="2800" dirty="0" smtClean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Meeting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Discussions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5067530" y="4122881"/>
            <a:ext cx="4368626" cy="497867"/>
            <a:chOff x="311969" y="4941168"/>
            <a:chExt cx="4368626" cy="497867"/>
          </a:xfrm>
        </p:grpSpPr>
        <p:grpSp>
          <p:nvGrpSpPr>
            <p:cNvPr id="41" name="群組 40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45" name="橢圓 44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6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接點 43"/>
              <p:cNvCxnSpPr>
                <a:stCxn id="45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圓角矩形 41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5106752" y="4883836"/>
            <a:ext cx="55148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Lose</a:t>
            </a:r>
            <a:r>
              <a:rPr lang="en-US" altLang="zh-TW" sz="2000" b="1" dirty="0" smtClean="0"/>
              <a:t> </a:t>
            </a:r>
            <a:r>
              <a:rPr lang="en-US" altLang="zh-TW" sz="2000" b="1" dirty="0">
                <a:solidFill>
                  <a:srgbClr val="00B050"/>
                </a:solidFill>
              </a:rPr>
              <a:t>track</a:t>
            </a:r>
            <a:r>
              <a:rPr lang="en-US" altLang="zh-TW" sz="2000" b="1" dirty="0"/>
              <a:t> </a:t>
            </a:r>
            <a:r>
              <a:rPr lang="en-US" altLang="zh-TW" sz="2000" dirty="0"/>
              <a:t>(expression/verb) Not follow what was said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Current</a:t>
            </a:r>
            <a:r>
              <a:rPr lang="en-US" altLang="zh-TW" sz="2000" dirty="0"/>
              <a:t> (adjective) Now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Particular</a:t>
            </a:r>
            <a:r>
              <a:rPr lang="en-US" altLang="zh-TW" sz="2000" b="1" dirty="0"/>
              <a:t> </a:t>
            </a:r>
            <a:r>
              <a:rPr lang="en-US" altLang="zh-TW" sz="2000" dirty="0"/>
              <a:t>(adjective) This person and not another</a:t>
            </a:r>
            <a:endParaRPr lang="zh-TW" altLang="zh-TW" sz="2000" dirty="0"/>
          </a:p>
          <a:p>
            <a:endParaRPr lang="zh-TW" altLang="zh-TW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6" name="淚滴形 2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27687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1944291" y="357301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2100" dirty="0"/>
              <a:t>Form some sentences, beginning with the phrase “Sorry I…,” to check what someone has said during a meeting.</a:t>
            </a:r>
            <a:endParaRPr lang="en-US" sz="2100" dirty="0"/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18358"/>
            <a:ext cx="728763" cy="72876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536504" y="4988783"/>
            <a:ext cx="3960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01</a:t>
            </a:r>
            <a:endParaRPr lang="zh-TW" altLang="en-US" sz="15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-229" r="35851" b="229"/>
          <a:stretch/>
        </p:blipFill>
        <p:spPr>
          <a:xfrm>
            <a:off x="619554" y="1165"/>
            <a:ext cx="3970982" cy="5976000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4909047" y="4474380"/>
            <a:ext cx="4368626" cy="497867"/>
            <a:chOff x="311969" y="4941168"/>
            <a:chExt cx="4368626" cy="497867"/>
          </a:xfrm>
        </p:grpSpPr>
        <p:grpSp>
          <p:nvGrpSpPr>
            <p:cNvPr id="25" name="群組 2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29" name="橢圓 2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0" name="Picture 8" descr="dictionary.pn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28" name="直線接點 27"/>
              <p:cNvCxnSpPr>
                <a:stCxn id="2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圓角矩形 2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" name="直線接點 2"/>
          <p:cNvCxnSpPr/>
          <p:nvPr/>
        </p:nvCxnSpPr>
        <p:spPr>
          <a:xfrm>
            <a:off x="108088" y="5363956"/>
            <a:ext cx="47885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0" y="3911833"/>
            <a:ext cx="4464571" cy="12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0" y="2060848"/>
            <a:ext cx="48966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09545" y="6525344"/>
            <a:ext cx="3456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Image 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from : 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www.cinfo.ch</a:t>
            </a:r>
            <a:endParaRPr lang="zh-TW" alt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5037580" y="4958486"/>
            <a:ext cx="5374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Insufficient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(adjective) Not enough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Situation</a:t>
            </a:r>
            <a:r>
              <a:rPr lang="en-US" altLang="zh-TW" sz="2000" dirty="0"/>
              <a:t> (noun) Condition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Fact</a:t>
            </a:r>
            <a:r>
              <a:rPr lang="en-US" altLang="zh-TW" sz="2000" dirty="0"/>
              <a:t> (noun) Truth</a:t>
            </a:r>
            <a:endParaRPr lang="zh-TW" altLang="zh-TW" sz="2000" dirty="0"/>
          </a:p>
          <a:p>
            <a:r>
              <a:rPr lang="en-US" altLang="zh-TW" sz="2000" b="1" dirty="0">
                <a:solidFill>
                  <a:srgbClr val="00B050"/>
                </a:solidFill>
              </a:rPr>
              <a:t>Figure</a:t>
            </a:r>
            <a:r>
              <a:rPr lang="en-US" altLang="zh-TW" sz="2000" b="1" dirty="0"/>
              <a:t> </a:t>
            </a:r>
            <a:r>
              <a:rPr lang="en-US" altLang="zh-TW" sz="2000" dirty="0"/>
              <a:t>(noun) Statistic</a:t>
            </a:r>
            <a:endParaRPr lang="zh-TW" altLang="zh-TW" sz="2000" dirty="0"/>
          </a:p>
          <a:p>
            <a:endParaRPr lang="zh-TW" altLang="zh-TW" sz="2000" dirty="0"/>
          </a:p>
        </p:txBody>
      </p:sp>
      <p:sp>
        <p:nvSpPr>
          <p:cNvPr id="22" name="TextBox 1"/>
          <p:cNvSpPr txBox="1"/>
          <p:nvPr/>
        </p:nvSpPr>
        <p:spPr>
          <a:xfrm>
            <a:off x="5037579" y="1304281"/>
            <a:ext cx="5374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When </a:t>
            </a:r>
            <a:r>
              <a:rPr lang="en-US" altLang="zh-TW" sz="2000" dirty="0"/>
              <a:t>you decide to check what someone has said in a meeting, saying “I don’t understand.” “I’m not with you” is </a:t>
            </a:r>
            <a:r>
              <a:rPr lang="en-US" altLang="zh-TW" sz="2000" b="1" dirty="0">
                <a:solidFill>
                  <a:srgbClr val="00B050"/>
                </a:solidFill>
              </a:rPr>
              <a:t>insufficient</a:t>
            </a:r>
            <a:r>
              <a:rPr lang="en-US" altLang="zh-TW" sz="2000" dirty="0"/>
              <a:t>, especially when it involves discussing </a:t>
            </a:r>
            <a:r>
              <a:rPr lang="en-US" altLang="zh-TW" sz="2000" b="1" dirty="0">
                <a:solidFill>
                  <a:srgbClr val="00B050"/>
                </a:solidFill>
              </a:rPr>
              <a:t>facts</a:t>
            </a:r>
            <a:r>
              <a:rPr lang="en-US" altLang="zh-TW" sz="2000" dirty="0"/>
              <a:t> and </a:t>
            </a:r>
            <a:r>
              <a:rPr lang="en-US" altLang="zh-TW" sz="2000" b="1" dirty="0">
                <a:solidFill>
                  <a:srgbClr val="00B050"/>
                </a:solidFill>
              </a:rPr>
              <a:t>figures</a:t>
            </a:r>
            <a:r>
              <a:rPr lang="en-US" altLang="zh-TW" sz="2000" dirty="0"/>
              <a:t>. In this kind of </a:t>
            </a:r>
            <a:r>
              <a:rPr lang="en-US" altLang="zh-TW" sz="2000" b="1" dirty="0">
                <a:solidFill>
                  <a:srgbClr val="00B050"/>
                </a:solidFill>
              </a:rPr>
              <a:t>situation</a:t>
            </a:r>
            <a:r>
              <a:rPr lang="en-US" altLang="zh-TW" sz="2000" dirty="0"/>
              <a:t>, you need to be more specific.</a:t>
            </a:r>
            <a:endParaRPr lang="en-US" altLang="zh-TW" sz="2000" dirty="0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5984000" y="250438"/>
            <a:ext cx="3199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02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How to Clarify </a:t>
            </a:r>
            <a:endParaRPr lang="en-US" altLang="zh-TW" sz="2800" dirty="0" smtClean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altLang="zh-TW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Important </a:t>
            </a:r>
            <a:r>
              <a:rPr lang="en-US" altLang="zh-TW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Points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32" name="淚滴形 3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808</Words>
  <Application>Microsoft Office PowerPoint</Application>
  <PresentationFormat>Custom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Malgun Gothic Semilight</vt:lpstr>
      <vt:lpstr>新細明體</vt:lpstr>
      <vt:lpstr>Arial</vt:lpstr>
      <vt:lpstr>Calibri</vt:lpstr>
      <vt:lpstr>Century Gothic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林羿君</cp:lastModifiedBy>
  <cp:revision>456</cp:revision>
  <dcterms:created xsi:type="dcterms:W3CDTF">2016-02-23T07:49:36Z</dcterms:created>
  <dcterms:modified xsi:type="dcterms:W3CDTF">2016-11-23T07:33:59Z</dcterms:modified>
</cp:coreProperties>
</file>