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2" r:id="rId2"/>
    <p:sldId id="273" r:id="rId3"/>
    <p:sldId id="312" r:id="rId4"/>
    <p:sldId id="306" r:id="rId5"/>
    <p:sldId id="275" r:id="rId6"/>
    <p:sldId id="286" r:id="rId7"/>
    <p:sldId id="307" r:id="rId8"/>
    <p:sldId id="288" r:id="rId9"/>
    <p:sldId id="308" r:id="rId10"/>
    <p:sldId id="301" r:id="rId11"/>
    <p:sldId id="309" r:id="rId12"/>
    <p:sldId id="310" r:id="rId13"/>
    <p:sldId id="311" r:id="rId14"/>
    <p:sldId id="277" r:id="rId15"/>
    <p:sldId id="278" r:id="rId16"/>
    <p:sldId id="279" r:id="rId17"/>
    <p:sldId id="304" r:id="rId18"/>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802"/>
    <a:srgbClr val="171717"/>
    <a:srgbClr val="8BE0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727" autoAdjust="0"/>
  </p:normalViewPr>
  <p:slideViewPr>
    <p:cSldViewPr>
      <p:cViewPr varScale="1">
        <p:scale>
          <a:sx n="57" d="100"/>
          <a:sy n="57" d="100"/>
        </p:scale>
        <p:origin x="711" y="21"/>
      </p:cViewPr>
      <p:guideLst>
        <p:guide orient="horz" pos="2160"/>
        <p:guide pos="340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2016/11/23</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4</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2016/11/23</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a:off x="-25836" y="1988840"/>
            <a:ext cx="4304115" cy="33843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Box 6"/>
          <p:cNvSpPr txBox="1"/>
          <p:nvPr/>
        </p:nvSpPr>
        <p:spPr>
          <a:xfrm>
            <a:off x="362025" y="2492896"/>
            <a:ext cx="3528392" cy="1446550"/>
          </a:xfrm>
          <a:prstGeom prst="rect">
            <a:avLst/>
          </a:prstGeom>
          <a:noFill/>
        </p:spPr>
        <p:txBody>
          <a:bodyPr wrap="square" rtlCol="0">
            <a:spAutoFit/>
          </a:bodyPr>
          <a:lstStyle/>
          <a:p>
            <a:r>
              <a:rPr lang="en-US" altLang="zh-TW" sz="6000" b="1" dirty="0">
                <a:solidFill>
                  <a:schemeClr val="bg1"/>
                </a:solidFill>
                <a:ea typeface="Malgun Gothic Semilight"/>
              </a:rPr>
              <a:t>Meetings</a:t>
            </a:r>
          </a:p>
          <a:p>
            <a:r>
              <a:rPr lang="en-US" altLang="zh-TW" sz="2800" b="1" dirty="0">
                <a:solidFill>
                  <a:schemeClr val="bg1"/>
                </a:solidFill>
                <a:ea typeface="Malgun Gothic Semilight"/>
              </a:rPr>
              <a:t>Negotiating</a:t>
            </a:r>
          </a:p>
        </p:txBody>
      </p:sp>
      <p:grpSp>
        <p:nvGrpSpPr>
          <p:cNvPr id="16" name="群組 15"/>
          <p:cNvGrpSpPr/>
          <p:nvPr/>
        </p:nvGrpSpPr>
        <p:grpSpPr>
          <a:xfrm>
            <a:off x="648109" y="4177908"/>
            <a:ext cx="989642" cy="301572"/>
            <a:chOff x="882641" y="4063532"/>
            <a:chExt cx="989642" cy="301572"/>
          </a:xfrm>
        </p:grpSpPr>
        <p:sp>
          <p:nvSpPr>
            <p:cNvPr id="18" name="矩形 17"/>
            <p:cNvSpPr/>
            <p:nvPr/>
          </p:nvSpPr>
          <p:spPr>
            <a:xfrm>
              <a:off x="882641" y="4063532"/>
              <a:ext cx="989642" cy="30157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
        <p:nvSpPr>
          <p:cNvPr id="14" name="文字方塊 13"/>
          <p:cNvSpPr txBox="1"/>
          <p:nvPr/>
        </p:nvSpPr>
        <p:spPr>
          <a:xfrm>
            <a:off x="6887426" y="6453336"/>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en.wikipedia.org</a:t>
            </a:r>
            <a:endParaRPr lang="zh-TW" altLang="en-US" sz="800" dirty="0">
              <a:solidFill>
                <a:schemeClr val="bg1">
                  <a:lumMod val="65000"/>
                </a:schemeClr>
              </a:solidFill>
              <a:latin typeface="Century Gothic" panose="020B0502020202020204" pitchFamily="34" charset="0"/>
            </a:endParaRPr>
          </a:p>
        </p:txBody>
      </p:sp>
      <p:pic>
        <p:nvPicPr>
          <p:cNvPr id="1026" name="Picture 2" descr="D:\英文簡報外包\B1-GBE-20-20160726\圖片集\014\Iran_negotiations_about_Iran's_nuclea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280" y="1988839"/>
            <a:ext cx="6523070" cy="338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44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英文簡報外包\B1-GBE-20-20160726\圖片集\014\Servette_FC.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4651" y="887720"/>
            <a:ext cx="5421600" cy="54216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22245"/>
              <a:ext cx="5735297" cy="5759080"/>
              <a:chOff x="5448057" y="1211947"/>
              <a:chExt cx="4548780" cy="4567644"/>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81964" y="1234100"/>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82093"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6887426" y="6453336"/>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en.wikipedia.org</a:t>
            </a:r>
            <a:endParaRPr lang="zh-TW" altLang="en-US" sz="800" dirty="0">
              <a:solidFill>
                <a:schemeClr val="bg1">
                  <a:lumMod val="65000"/>
                </a:schemeClr>
              </a:solidFill>
              <a:latin typeface="Century Gothic" panose="020B0502020202020204" pitchFamily="34" charset="0"/>
            </a:endParaRPr>
          </a:p>
        </p:txBody>
      </p:sp>
      <p:sp>
        <p:nvSpPr>
          <p:cNvPr id="35" name="TextBox 5"/>
          <p:cNvSpPr txBox="1"/>
          <p:nvPr/>
        </p:nvSpPr>
        <p:spPr>
          <a:xfrm>
            <a:off x="356024" y="1282595"/>
            <a:ext cx="4734785" cy="3170099"/>
          </a:xfrm>
          <a:prstGeom prst="rect">
            <a:avLst/>
          </a:prstGeom>
          <a:noFill/>
        </p:spPr>
        <p:txBody>
          <a:bodyPr wrap="square" rtlCol="0">
            <a:spAutoFit/>
          </a:bodyPr>
          <a:lstStyle/>
          <a:p>
            <a:pPr>
              <a:lnSpc>
                <a:spcPct val="200000"/>
              </a:lnSpc>
            </a:pPr>
            <a:r>
              <a:rPr lang="en-US" altLang="zh-TW" sz="2000" dirty="0" smtClean="0"/>
              <a:t>Footballers</a:t>
            </a:r>
            <a:r>
              <a:rPr lang="en-US" altLang="zh-TW" sz="2000" dirty="0"/>
              <a:t>, today, are rock stars. They are able to</a:t>
            </a:r>
            <a:r>
              <a:rPr lang="en-US" altLang="zh-TW" sz="2000" b="1" dirty="0"/>
              <a:t> </a:t>
            </a:r>
            <a:r>
              <a:rPr lang="en-US" altLang="zh-TW" sz="2000" b="1" dirty="0">
                <a:solidFill>
                  <a:srgbClr val="00B050"/>
                </a:solidFill>
              </a:rPr>
              <a:t>strike good deals </a:t>
            </a:r>
            <a:r>
              <a:rPr lang="en-US" altLang="zh-TW" sz="2000" dirty="0"/>
              <a:t>with their football clubs as a result of the ability to negotiate well. Many of them get million dollars </a:t>
            </a:r>
            <a:r>
              <a:rPr lang="en-US" altLang="zh-TW" sz="2000" b="1" dirty="0">
                <a:solidFill>
                  <a:srgbClr val="00B050"/>
                </a:solidFill>
              </a:rPr>
              <a:t>packages</a:t>
            </a:r>
            <a:r>
              <a:rPr lang="en-US" altLang="zh-TW" sz="2000" dirty="0"/>
              <a:t> due to </a:t>
            </a:r>
            <a:r>
              <a:rPr lang="en-US" altLang="zh-TW" sz="2000" b="1" dirty="0">
                <a:solidFill>
                  <a:srgbClr val="00B050"/>
                </a:solidFill>
              </a:rPr>
              <a:t>skillful</a:t>
            </a:r>
            <a:r>
              <a:rPr lang="en-US" altLang="zh-TW" sz="2000" dirty="0"/>
              <a:t> negotiation. </a:t>
            </a:r>
          </a:p>
        </p:txBody>
      </p:sp>
      <p:sp>
        <p:nvSpPr>
          <p:cNvPr id="36" name="文字方塊 35"/>
          <p:cNvSpPr txBox="1"/>
          <p:nvPr/>
        </p:nvSpPr>
        <p:spPr>
          <a:xfrm>
            <a:off x="1512243" y="387665"/>
            <a:ext cx="6131032" cy="523220"/>
          </a:xfrm>
          <a:prstGeom prst="rect">
            <a:avLst/>
          </a:prstGeom>
          <a:noFill/>
        </p:spPr>
        <p:txBody>
          <a:bodyPr wrap="square" rtlCol="0">
            <a:spAutoFit/>
          </a:bodyPr>
          <a:lstStyle/>
          <a:p>
            <a:r>
              <a:rPr lang="en-US" altLang="zh-TW" sz="2800" dirty="0" smtClean="0">
                <a:solidFill>
                  <a:srgbClr val="00B050"/>
                </a:solidFill>
                <a:latin typeface="Century Gothic" panose="020B0502020202020204" pitchFamily="34" charset="0"/>
              </a:rPr>
              <a:t>03</a:t>
            </a:r>
            <a:r>
              <a:rPr lang="en-US" altLang="zh-TW" sz="2400" dirty="0" smtClean="0">
                <a:solidFill>
                  <a:srgbClr val="00B050"/>
                </a:solidFill>
                <a:latin typeface="Century Gothic" panose="020B0502020202020204" pitchFamily="34" charset="0"/>
              </a:rPr>
              <a:t> </a:t>
            </a:r>
            <a:r>
              <a:rPr lang="en-US" altLang="zh-TW" sz="2800" dirty="0">
                <a:solidFill>
                  <a:srgbClr val="00B050"/>
                </a:solidFill>
                <a:latin typeface="Century Gothic" panose="020B0502020202020204" pitchFamily="34" charset="0"/>
              </a:rPr>
              <a:t>Example of Negotiation</a:t>
            </a:r>
          </a:p>
        </p:txBody>
      </p:sp>
      <p:grpSp>
        <p:nvGrpSpPr>
          <p:cNvPr id="37" name="群組 36"/>
          <p:cNvGrpSpPr/>
          <p:nvPr/>
        </p:nvGrpSpPr>
        <p:grpSpPr>
          <a:xfrm>
            <a:off x="0" y="1166"/>
            <a:ext cx="1944291" cy="1296219"/>
            <a:chOff x="0" y="-3"/>
            <a:chExt cx="1944291" cy="1296219"/>
          </a:xfrm>
        </p:grpSpPr>
        <p:sp>
          <p:nvSpPr>
            <p:cNvPr id="38" name="淚滴形 37"/>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39" name="文字方塊 38"/>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4" name="群組 23"/>
          <p:cNvGrpSpPr/>
          <p:nvPr/>
        </p:nvGrpSpPr>
        <p:grpSpPr>
          <a:xfrm>
            <a:off x="175674" y="4383369"/>
            <a:ext cx="4368626" cy="497867"/>
            <a:chOff x="311969" y="4941168"/>
            <a:chExt cx="4368626" cy="497867"/>
          </a:xfrm>
        </p:grpSpPr>
        <p:grpSp>
          <p:nvGrpSpPr>
            <p:cNvPr id="27" name="群組 26"/>
            <p:cNvGrpSpPr/>
            <p:nvPr/>
          </p:nvGrpSpPr>
          <p:grpSpPr>
            <a:xfrm>
              <a:off x="311969" y="4941168"/>
              <a:ext cx="4080594" cy="497867"/>
              <a:chOff x="383977" y="5445223"/>
              <a:chExt cx="4080594" cy="497867"/>
            </a:xfrm>
          </p:grpSpPr>
          <p:grpSp>
            <p:nvGrpSpPr>
              <p:cNvPr id="30" name="群組 29"/>
              <p:cNvGrpSpPr/>
              <p:nvPr/>
            </p:nvGrpSpPr>
            <p:grpSpPr>
              <a:xfrm>
                <a:off x="383977" y="5445223"/>
                <a:ext cx="497867" cy="497867"/>
                <a:chOff x="383977" y="5163383"/>
                <a:chExt cx="779708" cy="779708"/>
              </a:xfrm>
            </p:grpSpPr>
            <p:sp>
              <p:nvSpPr>
                <p:cNvPr id="32" name="橢圓 31"/>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31" name="直線接點 30"/>
              <p:cNvCxnSpPr>
                <a:stCxn id="32"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9" name="圓角矩形 28"/>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4" name="TextBox 13"/>
          <p:cNvSpPr txBox="1"/>
          <p:nvPr/>
        </p:nvSpPr>
        <p:spPr>
          <a:xfrm>
            <a:off x="367321" y="4725144"/>
            <a:ext cx="5434929" cy="1938992"/>
          </a:xfrm>
          <a:prstGeom prst="rect">
            <a:avLst/>
          </a:prstGeom>
          <a:noFill/>
        </p:spPr>
        <p:txBody>
          <a:bodyPr wrap="square" rtlCol="0">
            <a:spAutoFit/>
          </a:bodyPr>
          <a:lstStyle/>
          <a:p>
            <a:pPr>
              <a:lnSpc>
                <a:spcPct val="150000"/>
              </a:lnSpc>
            </a:pPr>
            <a:r>
              <a:rPr lang="en-US" altLang="zh-TW" sz="2000" b="1" dirty="0">
                <a:solidFill>
                  <a:srgbClr val="00B050"/>
                </a:solidFill>
              </a:rPr>
              <a:t>Strike a deal</a:t>
            </a:r>
            <a:r>
              <a:rPr lang="en-US" altLang="zh-TW" sz="2000" dirty="0">
                <a:solidFill>
                  <a:srgbClr val="00B050"/>
                </a:solidFill>
              </a:rPr>
              <a:t> </a:t>
            </a:r>
            <a:r>
              <a:rPr lang="en-US" altLang="zh-TW" sz="2000" dirty="0"/>
              <a:t>(verb) Reach an agreement</a:t>
            </a:r>
            <a:endParaRPr lang="zh-TW" altLang="zh-TW" sz="2000" dirty="0"/>
          </a:p>
          <a:p>
            <a:pPr>
              <a:lnSpc>
                <a:spcPct val="150000"/>
              </a:lnSpc>
            </a:pPr>
            <a:r>
              <a:rPr lang="en-US" altLang="zh-TW" sz="2000" b="1" dirty="0">
                <a:solidFill>
                  <a:srgbClr val="00B050"/>
                </a:solidFill>
              </a:rPr>
              <a:t>Deal</a:t>
            </a:r>
            <a:r>
              <a:rPr lang="en-US" altLang="zh-TW" sz="2000" dirty="0">
                <a:solidFill>
                  <a:srgbClr val="00B050"/>
                </a:solidFill>
              </a:rPr>
              <a:t> </a:t>
            </a:r>
            <a:r>
              <a:rPr lang="en-US" altLang="zh-TW" sz="2000" dirty="0"/>
              <a:t>(noun) Business agreement</a:t>
            </a:r>
            <a:endParaRPr lang="zh-TW" altLang="zh-TW" sz="2000" dirty="0"/>
          </a:p>
          <a:p>
            <a:pPr>
              <a:lnSpc>
                <a:spcPct val="150000"/>
              </a:lnSpc>
            </a:pPr>
            <a:r>
              <a:rPr lang="en-US" altLang="zh-TW" sz="2000" b="1" dirty="0">
                <a:solidFill>
                  <a:srgbClr val="00B050"/>
                </a:solidFill>
              </a:rPr>
              <a:t>Package</a:t>
            </a:r>
            <a:r>
              <a:rPr lang="en-US" altLang="zh-TW" sz="2000" dirty="0">
                <a:solidFill>
                  <a:srgbClr val="00B050"/>
                </a:solidFill>
              </a:rPr>
              <a:t> </a:t>
            </a:r>
            <a:r>
              <a:rPr lang="en-US" altLang="zh-TW" sz="2000" dirty="0"/>
              <a:t>(noun) Job contract</a:t>
            </a:r>
            <a:endParaRPr lang="zh-TW" altLang="zh-TW" sz="2000" dirty="0"/>
          </a:p>
          <a:p>
            <a:pPr>
              <a:lnSpc>
                <a:spcPct val="150000"/>
              </a:lnSpc>
            </a:pPr>
            <a:r>
              <a:rPr lang="en-US" altLang="zh-TW" sz="2000" b="1" dirty="0">
                <a:solidFill>
                  <a:srgbClr val="00B050"/>
                </a:solidFill>
              </a:rPr>
              <a:t>Skillful</a:t>
            </a:r>
            <a:r>
              <a:rPr lang="en-US" altLang="zh-TW" sz="2000" dirty="0">
                <a:solidFill>
                  <a:srgbClr val="00B050"/>
                </a:solidFill>
              </a:rPr>
              <a:t> </a:t>
            </a:r>
            <a:r>
              <a:rPr lang="en-US" altLang="zh-TW" sz="2000" dirty="0"/>
              <a:t>(adjective) Good</a:t>
            </a:r>
            <a:endParaRPr lang="zh-TW" altLang="zh-TW" sz="2000" dirty="0"/>
          </a:p>
        </p:txBody>
      </p:sp>
    </p:spTree>
    <p:extLst>
      <p:ext uri="{BB962C8B-B14F-4D97-AF65-F5344CB8AC3E}">
        <p14:creationId xmlns:p14="http://schemas.microsoft.com/office/powerpoint/2010/main" val="4125763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4" y="1718956"/>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840619" y="2634253"/>
            <a:ext cx="7416824" cy="2492990"/>
          </a:xfrm>
          <a:prstGeom prst="rect">
            <a:avLst/>
          </a:prstGeom>
          <a:noFill/>
        </p:spPr>
        <p:txBody>
          <a:bodyPr wrap="square" rtlCol="0">
            <a:spAutoFit/>
          </a:bodyPr>
          <a:lstStyle/>
          <a:p>
            <a:pPr algn="ctr">
              <a:lnSpc>
                <a:spcPct val="200000"/>
              </a:lnSpc>
            </a:pP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altLang="zh-TW" sz="2100" dirty="0"/>
              <a:t>Imagine trying to convince someone who doesn't like football to watch a game with you. Practice your negotiating skills!</a:t>
            </a:r>
            <a:endParaRPr lang="en-US"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4650" y="1922962"/>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03</a:t>
            </a:r>
            <a:endParaRPr lang="zh-TW" altLang="en-US" sz="15000" dirty="0">
              <a:solidFill>
                <a:schemeClr val="bg1">
                  <a:lumMod val="65000"/>
                </a:schemeClr>
              </a:solidFill>
              <a:latin typeface="Century Gothic" panose="020B0502020202020204" pitchFamily="34" charset="0"/>
            </a:endParaRPr>
          </a:p>
        </p:txBody>
      </p:sp>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176287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91" y="-27384"/>
            <a:ext cx="6307562" cy="6858000"/>
          </a:xfrm>
          <a:prstGeom prst="rect">
            <a:avLst/>
          </a:prstGeom>
        </p:spPr>
      </p:pic>
      <p:sp>
        <p:nvSpPr>
          <p:cNvPr id="6" name="直角三角形 5"/>
          <p:cNvSpPr/>
          <p:nvPr/>
        </p:nvSpPr>
        <p:spPr>
          <a:xfrm flipH="1">
            <a:off x="1800272" y="-27385"/>
            <a:ext cx="4464500" cy="69051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rot="10800000" flipH="1" flipV="1">
            <a:off x="-25650" y="5443811"/>
            <a:ext cx="1825925" cy="14339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5647791" y="1268835"/>
            <a:ext cx="5013925" cy="2554545"/>
          </a:xfrm>
          <a:prstGeom prst="rect">
            <a:avLst/>
          </a:prstGeom>
          <a:noFill/>
        </p:spPr>
        <p:txBody>
          <a:bodyPr wrap="square" rtlCol="0">
            <a:spAutoFit/>
          </a:bodyPr>
          <a:lstStyle/>
          <a:p>
            <a:pPr>
              <a:lnSpc>
                <a:spcPct val="200000"/>
              </a:lnSpc>
            </a:pPr>
            <a:r>
              <a:rPr lang="en-US" altLang="zh-TW" sz="2000" dirty="0"/>
              <a:t>As you negotiate your way through business deals, you can </a:t>
            </a:r>
            <a:r>
              <a:rPr lang="en-US" altLang="zh-TW" sz="2000" b="1" dirty="0">
                <a:solidFill>
                  <a:srgbClr val="00B050"/>
                </a:solidFill>
              </a:rPr>
              <a:t>attain</a:t>
            </a:r>
            <a:r>
              <a:rPr lang="en-US" altLang="zh-TW" sz="2000" dirty="0"/>
              <a:t> your goals. Attaining your goals is the </a:t>
            </a:r>
            <a:r>
              <a:rPr lang="en-US" altLang="zh-TW" sz="2000" b="1" dirty="0">
                <a:solidFill>
                  <a:srgbClr val="00B050"/>
                </a:solidFill>
              </a:rPr>
              <a:t>crown</a:t>
            </a:r>
            <a:r>
              <a:rPr lang="en-US" altLang="zh-TW" sz="2000" dirty="0"/>
              <a:t> of business negotiation, and </a:t>
            </a:r>
            <a:r>
              <a:rPr lang="en-US" altLang="zh-TW" sz="2000" b="1" dirty="0">
                <a:solidFill>
                  <a:srgbClr val="00B050"/>
                </a:solidFill>
              </a:rPr>
              <a:t>huge</a:t>
            </a:r>
            <a:r>
              <a:rPr lang="en-US" altLang="zh-TW" sz="2000" dirty="0"/>
              <a:t> profits are the dividends.  </a:t>
            </a:r>
            <a:endParaRPr lang="zh-TW" altLang="zh-TW" sz="2000" dirty="0"/>
          </a:p>
        </p:txBody>
      </p:sp>
      <p:sp>
        <p:nvSpPr>
          <p:cNvPr id="9" name="文字方塊 8"/>
          <p:cNvSpPr txBox="1"/>
          <p:nvPr/>
        </p:nvSpPr>
        <p:spPr>
          <a:xfrm>
            <a:off x="6330481" y="475126"/>
            <a:ext cx="4470867" cy="523220"/>
          </a:xfrm>
          <a:prstGeom prst="rect">
            <a:avLst/>
          </a:prstGeom>
          <a:noFill/>
        </p:spPr>
        <p:txBody>
          <a:bodyPr wrap="square" rtlCol="0">
            <a:spAutoFit/>
          </a:bodyPr>
          <a:lstStyle/>
          <a:p>
            <a:r>
              <a:rPr lang="en-US" altLang="zh-TW" sz="2800" dirty="0">
                <a:solidFill>
                  <a:srgbClr val="00B050"/>
                </a:solidFill>
                <a:latin typeface="Century Gothic" panose="020B0502020202020204" pitchFamily="34" charset="0"/>
              </a:rPr>
              <a:t>04 Getting Goals</a:t>
            </a:r>
          </a:p>
        </p:txBody>
      </p:sp>
      <p:grpSp>
        <p:nvGrpSpPr>
          <p:cNvPr id="14" name="群組 13"/>
          <p:cNvGrpSpPr/>
          <p:nvPr/>
        </p:nvGrpSpPr>
        <p:grpSpPr>
          <a:xfrm>
            <a:off x="1"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2" name="TextBox 13"/>
          <p:cNvSpPr txBox="1"/>
          <p:nvPr/>
        </p:nvSpPr>
        <p:spPr>
          <a:xfrm>
            <a:off x="4644035" y="4503540"/>
            <a:ext cx="3690739" cy="1938992"/>
          </a:xfrm>
          <a:prstGeom prst="rect">
            <a:avLst/>
          </a:prstGeom>
          <a:noFill/>
        </p:spPr>
        <p:txBody>
          <a:bodyPr wrap="square" rtlCol="0">
            <a:spAutoFit/>
          </a:bodyPr>
          <a:lstStyle/>
          <a:p>
            <a:pPr>
              <a:lnSpc>
                <a:spcPct val="150000"/>
              </a:lnSpc>
            </a:pPr>
            <a:r>
              <a:rPr lang="en-US" altLang="zh-TW" sz="2000" b="1" dirty="0">
                <a:solidFill>
                  <a:srgbClr val="00B050"/>
                </a:solidFill>
              </a:rPr>
              <a:t>Crown</a:t>
            </a:r>
            <a:r>
              <a:rPr lang="en-US" altLang="zh-TW" sz="2000" dirty="0">
                <a:solidFill>
                  <a:srgbClr val="00B050"/>
                </a:solidFill>
              </a:rPr>
              <a:t> </a:t>
            </a:r>
            <a:r>
              <a:rPr lang="en-US" altLang="zh-TW" sz="2000" dirty="0"/>
              <a:t>(noun) Success</a:t>
            </a:r>
            <a:endParaRPr lang="zh-TW" altLang="zh-TW" sz="2000" dirty="0"/>
          </a:p>
          <a:p>
            <a:pPr>
              <a:lnSpc>
                <a:spcPct val="150000"/>
              </a:lnSpc>
            </a:pPr>
            <a:r>
              <a:rPr lang="en-US" altLang="zh-TW" sz="2000" b="1" dirty="0">
                <a:solidFill>
                  <a:srgbClr val="00B050"/>
                </a:solidFill>
              </a:rPr>
              <a:t>Attain</a:t>
            </a:r>
            <a:r>
              <a:rPr lang="en-US" altLang="zh-TW" sz="2000" dirty="0">
                <a:solidFill>
                  <a:srgbClr val="00B050"/>
                </a:solidFill>
              </a:rPr>
              <a:t> </a:t>
            </a:r>
            <a:r>
              <a:rPr lang="en-US" altLang="zh-TW" sz="2000" dirty="0"/>
              <a:t>(verb) Achieve</a:t>
            </a:r>
            <a:endParaRPr lang="zh-TW" altLang="zh-TW" sz="2000" dirty="0"/>
          </a:p>
          <a:p>
            <a:pPr>
              <a:lnSpc>
                <a:spcPct val="150000"/>
              </a:lnSpc>
            </a:pPr>
            <a:r>
              <a:rPr lang="en-US" altLang="zh-TW" sz="2000" b="1" dirty="0">
                <a:solidFill>
                  <a:srgbClr val="00B050"/>
                </a:solidFill>
              </a:rPr>
              <a:t>Multiple</a:t>
            </a:r>
            <a:r>
              <a:rPr lang="en-US" altLang="zh-TW" sz="2000" dirty="0">
                <a:solidFill>
                  <a:srgbClr val="00B050"/>
                </a:solidFill>
              </a:rPr>
              <a:t> </a:t>
            </a:r>
            <a:r>
              <a:rPr lang="en-US" altLang="zh-TW" sz="2000" dirty="0"/>
              <a:t>(adjective) Many</a:t>
            </a:r>
            <a:endParaRPr lang="zh-TW" altLang="zh-TW" sz="2000" dirty="0"/>
          </a:p>
          <a:p>
            <a:pPr>
              <a:lnSpc>
                <a:spcPct val="150000"/>
              </a:lnSpc>
            </a:pPr>
            <a:r>
              <a:rPr lang="en-US" altLang="zh-TW" sz="2000" b="1" dirty="0">
                <a:solidFill>
                  <a:srgbClr val="00B050"/>
                </a:solidFill>
              </a:rPr>
              <a:t>Huge</a:t>
            </a:r>
            <a:r>
              <a:rPr lang="en-US" altLang="zh-TW" sz="2000" dirty="0">
                <a:solidFill>
                  <a:srgbClr val="00B050"/>
                </a:solidFill>
              </a:rPr>
              <a:t> </a:t>
            </a:r>
            <a:r>
              <a:rPr lang="en-US" altLang="zh-TW" sz="2000" dirty="0"/>
              <a:t>(adjective) Very big</a:t>
            </a:r>
            <a:endParaRPr lang="zh-TW" altLang="zh-TW" sz="2000" dirty="0"/>
          </a:p>
        </p:txBody>
      </p:sp>
      <p:grpSp>
        <p:nvGrpSpPr>
          <p:cNvPr id="24" name="群組 23"/>
          <p:cNvGrpSpPr/>
          <p:nvPr/>
        </p:nvGrpSpPr>
        <p:grpSpPr>
          <a:xfrm>
            <a:off x="4333498" y="3946444"/>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等腰三角形 1"/>
          <p:cNvSpPr/>
          <p:nvPr/>
        </p:nvSpPr>
        <p:spPr>
          <a:xfrm rot="8614005">
            <a:off x="776566" y="3339292"/>
            <a:ext cx="221490" cy="45383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02981"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en.wikipedia.org</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402007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747536"/>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56624"/>
            <a:ext cx="7416824" cy="1846659"/>
          </a:xfrm>
          <a:prstGeom prst="rect">
            <a:avLst/>
          </a:prstGeom>
          <a:noFill/>
        </p:spPr>
        <p:txBody>
          <a:bodyPr wrap="square" rtlCol="0">
            <a:spAutoFit/>
          </a:bodyPr>
          <a:lstStyle/>
          <a:p>
            <a:pPr algn="ctr">
              <a:lnSpc>
                <a:spcPct val="200000"/>
              </a:lnSpc>
            </a:pP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altLang="zh-TW" sz="2100" dirty="0"/>
              <a:t>How do you think good negotiation helps to attain goals?</a:t>
            </a:r>
            <a:endParaRPr lang="en-US"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989022"/>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04</a:t>
            </a:r>
            <a:endParaRPr lang="zh-TW" altLang="en-US" sz="15000" dirty="0">
              <a:solidFill>
                <a:schemeClr val="bg1">
                  <a:lumMod val="65000"/>
                </a:schemeClr>
              </a:solidFill>
              <a:latin typeface="Century Gothic" panose="020B0502020202020204" pitchFamily="34" charset="0"/>
            </a:endParaRPr>
          </a:p>
        </p:txBody>
      </p:sp>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020170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1766546"/>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842210" y="3021272"/>
            <a:ext cx="4342605"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378464" y="3501008"/>
            <a:ext cx="10369227" cy="3233514"/>
          </a:xfrm>
          <a:prstGeom prst="rect">
            <a:avLst/>
          </a:prstGeom>
          <a:noFill/>
        </p:spPr>
        <p:txBody>
          <a:bodyPr wrap="square" rtlCol="0">
            <a:spAutoFit/>
          </a:bodyPr>
          <a:lstStyle/>
          <a:p>
            <a:pPr algn="ctr">
              <a:lnSpc>
                <a:spcPct val="200000"/>
              </a:lnSpc>
            </a:pPr>
            <a:r>
              <a:rPr lang="en-US" altLang="zh-TW" sz="2100" dirty="0" smtClean="0"/>
              <a:t>Match </a:t>
            </a:r>
            <a:r>
              <a:rPr lang="en-US" altLang="zh-TW" sz="2100" dirty="0"/>
              <a:t>up the following words.</a:t>
            </a:r>
          </a:p>
          <a:p>
            <a:pPr algn="ctr">
              <a:lnSpc>
                <a:spcPct val="200000"/>
              </a:lnSpc>
            </a:pPr>
            <a:r>
              <a:rPr lang="zh-TW" altLang="en-US" sz="2100" dirty="0" smtClean="0"/>
              <a:t>     </a:t>
            </a:r>
            <a:r>
              <a:rPr lang="en-US" altLang="zh-TW" sz="2100" dirty="0" smtClean="0"/>
              <a:t>Critical              negotiation</a:t>
            </a:r>
          </a:p>
          <a:p>
            <a:pPr algn="ctr">
              <a:lnSpc>
                <a:spcPct val="200000"/>
              </a:lnSpc>
            </a:pPr>
            <a:r>
              <a:rPr lang="en-US" altLang="zh-TW" sz="2100" dirty="0" smtClean="0"/>
              <a:t>Long-term        demand</a:t>
            </a:r>
          </a:p>
          <a:p>
            <a:pPr algn="ctr">
              <a:lnSpc>
                <a:spcPct val="200000"/>
              </a:lnSpc>
            </a:pPr>
            <a:r>
              <a:rPr lang="zh-TW" altLang="en-US" sz="2100" dirty="0" smtClean="0"/>
              <a:t>      </a:t>
            </a:r>
            <a:r>
              <a:rPr lang="en-US" altLang="zh-TW" sz="2100" dirty="0" smtClean="0"/>
              <a:t>Win-win           </a:t>
            </a:r>
            <a:r>
              <a:rPr lang="en-US" altLang="zh-TW" sz="2100" dirty="0"/>
              <a:t>relationship</a:t>
            </a:r>
          </a:p>
          <a:p>
            <a:pPr algn="ctr">
              <a:lnSpc>
                <a:spcPct val="200000"/>
              </a:lnSpc>
            </a:pPr>
            <a:r>
              <a:rPr lang="zh-TW" altLang="en-US" sz="2100" dirty="0" smtClean="0"/>
              <a:t> </a:t>
            </a:r>
            <a:r>
              <a:rPr lang="en-US" altLang="zh-TW" sz="2100" dirty="0" smtClean="0"/>
              <a:t>One-off             </a:t>
            </a:r>
            <a:r>
              <a:rPr lang="en-US" altLang="zh-TW" sz="2100" dirty="0"/>
              <a:t>situation</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1884498"/>
            <a:ext cx="900870" cy="900870"/>
          </a:xfrm>
          <a:prstGeom prst="rect">
            <a:avLst/>
          </a:prstGeom>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6396" y="3705669"/>
            <a:ext cx="3490503"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1294522"/>
          </a:xfrm>
          <a:prstGeom prst="rect">
            <a:avLst/>
          </a:prstGeom>
          <a:noFill/>
        </p:spPr>
        <p:txBody>
          <a:bodyPr wrap="square" rtlCol="0">
            <a:spAutoFit/>
          </a:bodyPr>
          <a:lstStyle/>
          <a:p>
            <a:pPr algn="ctr">
              <a:lnSpc>
                <a:spcPct val="200000"/>
              </a:lnSpc>
            </a:pPr>
            <a:r>
              <a:rPr lang="en-US" altLang="zh-TW" sz="2100" dirty="0"/>
              <a:t>Complete the sentences using the vocabulary words from this lesson:</a:t>
            </a:r>
            <a:endParaRPr lang="en-US" sz="2100" dirty="0"/>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0" y="1166"/>
            <a:ext cx="1944291" cy="1296219"/>
            <a:chOff x="0" y="-3"/>
            <a:chExt cx="1944291" cy="1296219"/>
          </a:xfrm>
        </p:grpSpPr>
        <p:sp>
          <p:nvSpPr>
            <p:cNvPr id="9" name="淚滴形 8"/>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2924944"/>
            <a:ext cx="2337963" cy="22466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p:cNvSpPr/>
          <p:nvPr/>
        </p:nvSpPr>
        <p:spPr>
          <a:xfrm>
            <a:off x="360115" y="1376764"/>
            <a:ext cx="9073008" cy="4616648"/>
          </a:xfrm>
          <a:prstGeom prst="rect">
            <a:avLst/>
          </a:prstGeom>
        </p:spPr>
        <p:txBody>
          <a:bodyPr wrap="square">
            <a:spAutoFit/>
          </a:bodyPr>
          <a:lstStyle/>
          <a:p>
            <a:pPr>
              <a:lnSpc>
                <a:spcPct val="200000"/>
              </a:lnSpc>
            </a:pPr>
            <a:r>
              <a:rPr lang="en-US" altLang="zh-TW" sz="2100" dirty="0"/>
              <a:t>Complete the following sentences using the vocabulary words from the lesson.</a:t>
            </a:r>
            <a:endParaRPr lang="zh-TW" altLang="zh-TW" sz="2100" dirty="0"/>
          </a:p>
          <a:p>
            <a:pPr>
              <a:lnSpc>
                <a:spcPct val="200000"/>
              </a:lnSpc>
            </a:pPr>
            <a:r>
              <a:rPr lang="en-US" altLang="zh-TW" sz="2100" dirty="0"/>
              <a:t>           </a:t>
            </a:r>
            <a:r>
              <a:rPr lang="en-US" altLang="zh-TW" sz="2100" b="1" dirty="0"/>
              <a:t>negotiate, attain, diplomatic, through, negotiations</a:t>
            </a:r>
            <a:endParaRPr lang="zh-TW" altLang="zh-TW" sz="2100" dirty="0"/>
          </a:p>
          <a:p>
            <a:pPr marL="457200" lvl="0" indent="-457200">
              <a:lnSpc>
                <a:spcPct val="200000"/>
              </a:lnSpc>
              <a:buFont typeface="+mj-lt"/>
              <a:buAutoNum type="arabicPeriod"/>
            </a:pPr>
            <a:r>
              <a:rPr lang="en-US" altLang="zh-TW" sz="2100" dirty="0"/>
              <a:t>Do you go directly to the point when you _________ or use a ___________ approach?</a:t>
            </a:r>
            <a:endParaRPr lang="zh-TW" altLang="zh-TW" sz="2100" dirty="0"/>
          </a:p>
          <a:p>
            <a:pPr marL="457200" lvl="0" indent="-457200">
              <a:lnSpc>
                <a:spcPct val="200000"/>
              </a:lnSpc>
              <a:buFont typeface="+mj-lt"/>
              <a:buAutoNum type="arabicPeriod"/>
            </a:pPr>
            <a:r>
              <a:rPr lang="en-US" altLang="zh-TW" sz="2100" dirty="0"/>
              <a:t>There are some languages that are very useful in __________ .</a:t>
            </a:r>
            <a:endParaRPr lang="zh-TW" altLang="zh-TW" sz="2100" dirty="0"/>
          </a:p>
          <a:p>
            <a:pPr marL="457200" indent="-457200">
              <a:lnSpc>
                <a:spcPct val="200000"/>
              </a:lnSpc>
              <a:buFont typeface="+mj-lt"/>
              <a:buAutoNum type="arabicPeriod"/>
            </a:pPr>
            <a:r>
              <a:rPr lang="en-US" altLang="zh-TW" sz="2100" dirty="0"/>
              <a:t>As you negotiate your way ________ the business world, you can _______ your goals.</a:t>
            </a:r>
            <a:endParaRPr lang="zh-TW" altLang="zh-TW" sz="2100" dirty="0"/>
          </a:p>
        </p:txBody>
      </p:sp>
      <p:grpSp>
        <p:nvGrpSpPr>
          <p:cNvPr id="8" name="群組 7"/>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1" name="文字方塊 1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48043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3911" y="3789040"/>
            <a:ext cx="3907004"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2842726" y="1561681"/>
            <a:ext cx="5669752" cy="2252210"/>
            <a:chOff x="2842726" y="1561681"/>
            <a:chExt cx="5669752" cy="2252210"/>
          </a:xfrm>
        </p:grpSpPr>
        <p:pic>
          <p:nvPicPr>
            <p:cNvPr id="19"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群組 19"/>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9" name="TextBox 7"/>
          <p:cNvSpPr txBox="1"/>
          <p:nvPr/>
        </p:nvSpPr>
        <p:spPr>
          <a:xfrm>
            <a:off x="2547073" y="4293096"/>
            <a:ext cx="6120680" cy="73866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altLang="zh-TW" sz="2100" dirty="0">
                <a:solidFill>
                  <a:schemeClr val="tx1">
                    <a:lumMod val="75000"/>
                    <a:lumOff val="25000"/>
                  </a:schemeClr>
                </a:solidFill>
              </a:rPr>
              <a:t>Students can identify the negotiation process.</a:t>
            </a:r>
            <a:endParaRPr lang="en-US" sz="2100" dirty="0">
              <a:solidFill>
                <a:schemeClr val="tx1">
                  <a:lumMod val="75000"/>
                  <a:lumOff val="25000"/>
                </a:schemeClr>
              </a:solidFill>
            </a:endParaRPr>
          </a:p>
        </p:txBody>
      </p:sp>
      <p:grpSp>
        <p:nvGrpSpPr>
          <p:cNvPr id="12" name="群組 11"/>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784"/>
            <a:ext cx="6298091" cy="4362797"/>
          </a:xfrm>
          <a:prstGeom prst="rect">
            <a:avLst/>
          </a:prstGeom>
        </p:spPr>
      </p:pic>
      <p:grpSp>
        <p:nvGrpSpPr>
          <p:cNvPr id="18" name="群組 17"/>
          <p:cNvGrpSpPr/>
          <p:nvPr/>
        </p:nvGrpSpPr>
        <p:grpSpPr>
          <a:xfrm>
            <a:off x="-215949" y="1484784"/>
            <a:ext cx="6696744" cy="4464497"/>
            <a:chOff x="-215949" y="1478251"/>
            <a:chExt cx="6696744" cy="4464497"/>
          </a:xfrm>
        </p:grpSpPr>
        <p:sp>
          <p:nvSpPr>
            <p:cNvPr id="2" name="矩形 1"/>
            <p:cNvSpPr/>
            <p:nvPr/>
          </p:nvSpPr>
          <p:spPr>
            <a:xfrm>
              <a:off x="5688707" y="2276872"/>
              <a:ext cx="70084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256660" y="3002025"/>
              <a:ext cx="1132896"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039130" y="3726461"/>
              <a:ext cx="350425"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4680595" y="4396703"/>
              <a:ext cx="1708961"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p:nvPr/>
          </p:nvCxnSpPr>
          <p:spPr>
            <a:xfrm flipH="1">
              <a:off x="-215949" y="2276872"/>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215949" y="298725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215949" y="3726461"/>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215949" y="439670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15949" y="5121139"/>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544692" y="5052917"/>
              <a:ext cx="844864" cy="82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52740" y="1478251"/>
              <a:ext cx="107892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52740" y="2203404"/>
              <a:ext cx="376255"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52741" y="5121140"/>
              <a:ext cx="700849" cy="821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6" name="文字方塊 25"/>
          <p:cNvSpPr txBox="1"/>
          <p:nvPr/>
        </p:nvSpPr>
        <p:spPr>
          <a:xfrm>
            <a:off x="399975"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youtube.com</a:t>
            </a:r>
            <a:endParaRPr lang="zh-TW" altLang="en-US" sz="800" dirty="0">
              <a:solidFill>
                <a:schemeClr val="bg1">
                  <a:lumMod val="65000"/>
                </a:schemeClr>
              </a:solidFill>
              <a:latin typeface="Century Gothic" panose="020B0502020202020204" pitchFamily="34" charset="0"/>
            </a:endParaRPr>
          </a:p>
        </p:txBody>
      </p:sp>
      <p:grpSp>
        <p:nvGrpSpPr>
          <p:cNvPr id="25" name="群組 24"/>
          <p:cNvGrpSpPr/>
          <p:nvPr/>
        </p:nvGrpSpPr>
        <p:grpSpPr>
          <a:xfrm>
            <a:off x="0" y="1166"/>
            <a:ext cx="1944291" cy="1296219"/>
            <a:chOff x="0" y="-3"/>
            <a:chExt cx="1944291" cy="1296219"/>
          </a:xfrm>
        </p:grpSpPr>
        <p:sp>
          <p:nvSpPr>
            <p:cNvPr id="28" name="淚滴形 27"/>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36" name="文字方塊 35"/>
            <p:cNvSpPr txBox="1"/>
            <p:nvPr/>
          </p:nvSpPr>
          <p:spPr>
            <a:xfrm>
              <a:off x="108087" y="240895"/>
              <a:ext cx="1836204" cy="738664"/>
            </a:xfrm>
            <a:prstGeom prst="rect">
              <a:avLst/>
            </a:prstGeom>
            <a:noFill/>
          </p:spPr>
          <p:txBody>
            <a:bodyPr wrap="square" rtlCol="0">
              <a:spAutoFit/>
            </a:bodyPr>
            <a:lstStyle/>
            <a:p>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8" name="TextBox 5"/>
          <p:cNvSpPr txBox="1"/>
          <p:nvPr/>
        </p:nvSpPr>
        <p:spPr>
          <a:xfrm>
            <a:off x="6545126" y="1290240"/>
            <a:ext cx="3836609" cy="4154984"/>
          </a:xfrm>
          <a:prstGeom prst="rect">
            <a:avLst/>
          </a:prstGeom>
          <a:noFill/>
        </p:spPr>
        <p:txBody>
          <a:bodyPr wrap="square" rtlCol="0">
            <a:spAutoFit/>
          </a:bodyPr>
          <a:lstStyle/>
          <a:p>
            <a:r>
              <a:rPr lang="en-US" altLang="zh-TW" sz="2200" b="1" dirty="0">
                <a:solidFill>
                  <a:schemeClr val="tx1">
                    <a:lumMod val="50000"/>
                    <a:lumOff val="50000"/>
                  </a:schemeClr>
                </a:solidFill>
              </a:rPr>
              <a:t>Meaning of Negotiation</a:t>
            </a:r>
          </a:p>
          <a:p>
            <a:r>
              <a:rPr lang="en-US" altLang="zh-TW" sz="2200" dirty="0">
                <a:solidFill>
                  <a:schemeClr val="tx1">
                    <a:lumMod val="50000"/>
                    <a:lumOff val="50000"/>
                  </a:schemeClr>
                </a:solidFill>
              </a:rPr>
              <a:t>Any person who wants to enter a negotiation should be optimistic. There is no way you can avoid negotiations as you engage in business transactions. Negotiation requires determination in order to win! You need to win your boss, your customers, and even your business partner, to your side to be successful.</a:t>
            </a:r>
          </a:p>
        </p:txBody>
      </p:sp>
      <p:grpSp>
        <p:nvGrpSpPr>
          <p:cNvPr id="39" name="群組 38"/>
          <p:cNvGrpSpPr/>
          <p:nvPr/>
        </p:nvGrpSpPr>
        <p:grpSpPr>
          <a:xfrm>
            <a:off x="6617172" y="5638544"/>
            <a:ext cx="1152127" cy="331799"/>
            <a:chOff x="4860034" y="4725149"/>
            <a:chExt cx="1152127" cy="331799"/>
          </a:xfrm>
        </p:grpSpPr>
        <p:sp>
          <p:nvSpPr>
            <p:cNvPr id="40" name="矩形 39"/>
            <p:cNvSpPr/>
            <p:nvPr/>
          </p:nvSpPr>
          <p:spPr>
            <a:xfrm>
              <a:off x="4860034" y="4725149"/>
              <a:ext cx="1152127" cy="331799"/>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5112643" y="4741403"/>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229012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4533" y="3645024"/>
            <a:ext cx="417646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376339" y="4219092"/>
            <a:ext cx="6192688" cy="1294522"/>
          </a:xfrm>
          <a:prstGeom prst="rect">
            <a:avLst/>
          </a:prstGeom>
          <a:noFill/>
        </p:spPr>
        <p:txBody>
          <a:bodyPr wrap="square" rtlCol="0">
            <a:spAutoFit/>
          </a:bodyPr>
          <a:lstStyle/>
          <a:p>
            <a:pPr algn="ctr">
              <a:lnSpc>
                <a:spcPct val="200000"/>
              </a:lnSpc>
            </a:pPr>
            <a:r>
              <a:rPr lang="en-US" altLang="zh-TW" sz="2100" dirty="0"/>
              <a:t>Give an instance where you negotiated a deal with your business partner. What was the experience like?</a:t>
            </a:r>
            <a:endParaRPr lang="zh-TW" altLang="zh-TW" sz="2100" dirty="0"/>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0" y="1166"/>
            <a:ext cx="1944291" cy="1296219"/>
            <a:chOff x="0" y="-3"/>
            <a:chExt cx="1944291" cy="1296219"/>
          </a:xfrm>
        </p:grpSpPr>
        <p:sp>
          <p:nvSpPr>
            <p:cNvPr id="9" name="淚滴形 8"/>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864669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8467" y="3536739"/>
            <a:ext cx="4320481"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9" name="Rectangle 6"/>
          <p:cNvSpPr/>
          <p:nvPr/>
        </p:nvSpPr>
        <p:spPr>
          <a:xfrm>
            <a:off x="1483916" y="4168740"/>
            <a:ext cx="8136904" cy="738664"/>
          </a:xfrm>
          <a:prstGeom prst="rect">
            <a:avLst/>
          </a:prstGeom>
        </p:spPr>
        <p:txBody>
          <a:bodyPr wrap="square">
            <a:spAutoFit/>
          </a:bodyPr>
          <a:lstStyle/>
          <a:p>
            <a:pPr algn="ctr">
              <a:lnSpc>
                <a:spcPct val="200000"/>
              </a:lnSpc>
            </a:pPr>
            <a:r>
              <a:rPr lang="en-US" altLang="zh-TW" sz="2100" dirty="0">
                <a:solidFill>
                  <a:schemeClr val="tx1">
                    <a:lumMod val="75000"/>
                    <a:lumOff val="25000"/>
                  </a:schemeClr>
                </a:solidFill>
              </a:rPr>
              <a:t>Practice negotiating your salary in order to arrive at a particular deal.</a:t>
            </a:r>
          </a:p>
        </p:txBody>
      </p:sp>
      <p:grpSp>
        <p:nvGrpSpPr>
          <p:cNvPr id="10" name="群組 9"/>
          <p:cNvGrpSpPr/>
          <p:nvPr/>
        </p:nvGrpSpPr>
        <p:grpSpPr>
          <a:xfrm>
            <a:off x="0" y="1166"/>
            <a:ext cx="1944291" cy="1296219"/>
            <a:chOff x="0" y="-3"/>
            <a:chExt cx="1944291" cy="1296219"/>
          </a:xfrm>
        </p:grpSpPr>
        <p:sp>
          <p:nvSpPr>
            <p:cNvPr id="11" name="淚滴形 10"/>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12" name="文字方塊 1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英文簡報外包\B1-GBE-20-20160726\圖片集\014\5661612850_e34facb58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 y="-15615"/>
            <a:ext cx="4761880" cy="6873615"/>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群組 2058"/>
          <p:cNvGrpSpPr/>
          <p:nvPr/>
        </p:nvGrpSpPr>
        <p:grpSpPr>
          <a:xfrm>
            <a:off x="76"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文字方塊 8"/>
          <p:cNvSpPr txBox="1"/>
          <p:nvPr/>
        </p:nvSpPr>
        <p:spPr>
          <a:xfrm>
            <a:off x="5112643" y="188640"/>
            <a:ext cx="5976664" cy="523220"/>
          </a:xfrm>
          <a:prstGeom prst="rect">
            <a:avLst/>
          </a:prstGeom>
          <a:noFill/>
        </p:spPr>
        <p:txBody>
          <a:bodyPr wrap="square" rtlCol="0">
            <a:spAutoFit/>
          </a:bodyPr>
          <a:lstStyle/>
          <a:p>
            <a:r>
              <a:rPr lang="en-US" altLang="zh-TW" sz="2800" dirty="0" smtClean="0">
                <a:solidFill>
                  <a:srgbClr val="00B050"/>
                </a:solidFill>
                <a:latin typeface="Century Gothic" pitchFamily="34" charset="0"/>
              </a:rPr>
              <a:t>01 </a:t>
            </a:r>
            <a:r>
              <a:rPr lang="en-US" altLang="zh-TW" sz="2800" dirty="0">
                <a:solidFill>
                  <a:srgbClr val="00B050"/>
                </a:solidFill>
                <a:latin typeface="Century Gothic" pitchFamily="34" charset="0"/>
              </a:rPr>
              <a:t>Directness</a:t>
            </a:r>
          </a:p>
        </p:txBody>
      </p:sp>
      <p:grpSp>
        <p:nvGrpSpPr>
          <p:cNvPr id="24" name="群組 23"/>
          <p:cNvGrpSpPr/>
          <p:nvPr/>
        </p:nvGrpSpPr>
        <p:grpSpPr>
          <a:xfrm>
            <a:off x="4978666" y="3828139"/>
            <a:ext cx="5121358"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文字方塊 35"/>
          <p:cNvSpPr txBox="1"/>
          <p:nvPr/>
        </p:nvSpPr>
        <p:spPr>
          <a:xfrm>
            <a:off x="1805796" y="6317230"/>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flickr.com</a:t>
            </a:r>
            <a:endParaRPr lang="zh-TW" altLang="en-US" sz="800" dirty="0">
              <a:solidFill>
                <a:schemeClr val="bg1">
                  <a:lumMod val="65000"/>
                </a:schemeClr>
              </a:solidFill>
              <a:latin typeface="Century Gothic" panose="020B0502020202020204" pitchFamily="34" charset="0"/>
            </a:endParaRPr>
          </a:p>
        </p:txBody>
      </p:sp>
      <p:sp>
        <p:nvSpPr>
          <p:cNvPr id="39" name="TextBox 5"/>
          <p:cNvSpPr txBox="1"/>
          <p:nvPr/>
        </p:nvSpPr>
        <p:spPr>
          <a:xfrm>
            <a:off x="5229338" y="711860"/>
            <a:ext cx="5258644" cy="3170099"/>
          </a:xfrm>
          <a:prstGeom prst="rect">
            <a:avLst/>
          </a:prstGeom>
          <a:noFill/>
        </p:spPr>
        <p:txBody>
          <a:bodyPr wrap="square" rtlCol="0">
            <a:spAutoFit/>
          </a:bodyPr>
          <a:lstStyle/>
          <a:p>
            <a:pPr>
              <a:lnSpc>
                <a:spcPct val="200000"/>
              </a:lnSpc>
            </a:pPr>
            <a:r>
              <a:rPr lang="en-US" altLang="zh-TW" sz="2000" dirty="0" smtClean="0"/>
              <a:t>Do </a:t>
            </a:r>
            <a:r>
              <a:rPr lang="en-US" altLang="zh-TW" sz="2000" dirty="0"/>
              <a:t>you go straight to the point when you </a:t>
            </a:r>
            <a:r>
              <a:rPr lang="en-US" altLang="zh-TW" sz="2000" b="1" dirty="0">
                <a:solidFill>
                  <a:srgbClr val="00B050"/>
                </a:solidFill>
              </a:rPr>
              <a:t>negotiate</a:t>
            </a:r>
            <a:r>
              <a:rPr lang="en-US" altLang="zh-TW" sz="2000" dirty="0"/>
              <a:t> or use a </a:t>
            </a:r>
            <a:r>
              <a:rPr lang="en-US" altLang="zh-TW" sz="2000" b="1" dirty="0">
                <a:solidFill>
                  <a:srgbClr val="00B050"/>
                </a:solidFill>
              </a:rPr>
              <a:t>diplomatic</a:t>
            </a:r>
            <a:r>
              <a:rPr lang="en-US" altLang="zh-TW" sz="2000" dirty="0"/>
              <a:t> </a:t>
            </a:r>
            <a:r>
              <a:rPr lang="en-US" altLang="zh-TW" sz="2000" b="1" dirty="0">
                <a:solidFill>
                  <a:srgbClr val="00B050"/>
                </a:solidFill>
              </a:rPr>
              <a:t>approach</a:t>
            </a:r>
            <a:r>
              <a:rPr lang="en-US" altLang="zh-TW" sz="2000" dirty="0"/>
              <a:t>? Either way, it depends on your personal goal and cultural background. This will determine whether a </a:t>
            </a:r>
            <a:r>
              <a:rPr lang="en-US" altLang="zh-TW" sz="2000" b="1" dirty="0">
                <a:solidFill>
                  <a:srgbClr val="00B050"/>
                </a:solidFill>
              </a:rPr>
              <a:t>decision</a:t>
            </a:r>
            <a:r>
              <a:rPr lang="en-US" altLang="zh-TW" sz="2000" dirty="0"/>
              <a:t> will be reached or not.</a:t>
            </a:r>
            <a:endParaRPr lang="zh-TW" altLang="zh-TW" sz="2000" dirty="0"/>
          </a:p>
        </p:txBody>
      </p:sp>
      <p:sp>
        <p:nvSpPr>
          <p:cNvPr id="40" name="TextBox 13"/>
          <p:cNvSpPr txBox="1"/>
          <p:nvPr/>
        </p:nvSpPr>
        <p:spPr>
          <a:xfrm>
            <a:off x="5270492" y="4330304"/>
            <a:ext cx="5301856" cy="2400657"/>
          </a:xfrm>
          <a:prstGeom prst="rect">
            <a:avLst/>
          </a:prstGeom>
          <a:noFill/>
        </p:spPr>
        <p:txBody>
          <a:bodyPr wrap="square" rtlCol="0">
            <a:spAutoFit/>
          </a:bodyPr>
          <a:lstStyle/>
          <a:p>
            <a:pPr>
              <a:lnSpc>
                <a:spcPct val="150000"/>
              </a:lnSpc>
            </a:pPr>
            <a:r>
              <a:rPr lang="en-US" altLang="zh-TW" sz="2000" b="1" dirty="0">
                <a:solidFill>
                  <a:srgbClr val="00B050"/>
                </a:solidFill>
              </a:rPr>
              <a:t>Negotiate</a:t>
            </a:r>
            <a:r>
              <a:rPr lang="en-US" altLang="zh-TW" sz="2000" dirty="0">
                <a:solidFill>
                  <a:srgbClr val="00B050"/>
                </a:solidFill>
              </a:rPr>
              <a:t> </a:t>
            </a:r>
            <a:r>
              <a:rPr lang="en-US" altLang="zh-TW" sz="2000" dirty="0"/>
              <a:t>(verb) Obtain by discussion</a:t>
            </a:r>
            <a:endParaRPr lang="zh-TW" altLang="zh-TW" sz="2000" dirty="0"/>
          </a:p>
          <a:p>
            <a:pPr>
              <a:lnSpc>
                <a:spcPct val="150000"/>
              </a:lnSpc>
            </a:pPr>
            <a:r>
              <a:rPr lang="en-US" altLang="zh-TW" sz="2000" b="1" dirty="0">
                <a:solidFill>
                  <a:srgbClr val="00B050"/>
                </a:solidFill>
              </a:rPr>
              <a:t>Diplomatic</a:t>
            </a:r>
            <a:r>
              <a:rPr lang="en-US" altLang="zh-TW" sz="2000" dirty="0">
                <a:solidFill>
                  <a:srgbClr val="00B050"/>
                </a:solidFill>
              </a:rPr>
              <a:t> </a:t>
            </a:r>
            <a:r>
              <a:rPr lang="en-US" altLang="zh-TW" sz="2000" dirty="0"/>
              <a:t>(adjective) Skilled in dealing with matters</a:t>
            </a:r>
            <a:endParaRPr lang="zh-TW" altLang="zh-TW" sz="2000" dirty="0"/>
          </a:p>
          <a:p>
            <a:pPr>
              <a:lnSpc>
                <a:spcPct val="150000"/>
              </a:lnSpc>
            </a:pPr>
            <a:r>
              <a:rPr lang="en-US" altLang="zh-TW" sz="2000" b="1" dirty="0">
                <a:solidFill>
                  <a:srgbClr val="00B050"/>
                </a:solidFill>
              </a:rPr>
              <a:t>Approach</a:t>
            </a:r>
            <a:r>
              <a:rPr lang="en-US" altLang="zh-TW" sz="2000" dirty="0">
                <a:solidFill>
                  <a:srgbClr val="00B050"/>
                </a:solidFill>
              </a:rPr>
              <a:t> </a:t>
            </a:r>
            <a:r>
              <a:rPr lang="en-US" altLang="zh-TW" sz="2000" dirty="0"/>
              <a:t>(noun) How you do something</a:t>
            </a:r>
            <a:endParaRPr lang="zh-TW" altLang="zh-TW" sz="2000" dirty="0"/>
          </a:p>
          <a:p>
            <a:pPr>
              <a:lnSpc>
                <a:spcPct val="150000"/>
              </a:lnSpc>
            </a:pPr>
            <a:r>
              <a:rPr lang="en-US" altLang="zh-TW" sz="2000" b="1" dirty="0">
                <a:solidFill>
                  <a:srgbClr val="00B050"/>
                </a:solidFill>
              </a:rPr>
              <a:t>Decision</a:t>
            </a:r>
            <a:r>
              <a:rPr lang="en-US" altLang="zh-TW" sz="2000" dirty="0">
                <a:solidFill>
                  <a:srgbClr val="00B050"/>
                </a:solidFill>
              </a:rPr>
              <a:t> </a:t>
            </a:r>
            <a:r>
              <a:rPr lang="en-US" altLang="zh-TW" sz="2000" dirty="0"/>
              <a:t>(noun) A conclusion</a:t>
            </a:r>
            <a:endParaRPr lang="zh-TW" altLang="zh-TW" sz="2000" dirty="0"/>
          </a:p>
        </p:txBody>
      </p:sp>
      <p:grpSp>
        <p:nvGrpSpPr>
          <p:cNvPr id="37" name="群組 36"/>
          <p:cNvGrpSpPr/>
          <p:nvPr/>
        </p:nvGrpSpPr>
        <p:grpSpPr>
          <a:xfrm>
            <a:off x="0" y="1166"/>
            <a:ext cx="1944291" cy="1296219"/>
            <a:chOff x="0" y="-3"/>
            <a:chExt cx="1944291" cy="1296219"/>
          </a:xfrm>
        </p:grpSpPr>
        <p:sp>
          <p:nvSpPr>
            <p:cNvPr id="38" name="淚滴形 37"/>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41" name="文字方塊 4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625086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76303" y="1608327"/>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2852936"/>
            <a:ext cx="7200800" cy="2585323"/>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altLang="zh-TW" sz="2100" dirty="0"/>
              <a:t>Which one do you think works better in negotiations, going straight to the point or using a diplomatic approach</a:t>
            </a:r>
            <a:r>
              <a:rPr lang="en-US" altLang="zh-TW" sz="2100" dirty="0" smtClean="0"/>
              <a:t>?</a:t>
            </a:r>
            <a:br>
              <a:rPr lang="en-US" altLang="zh-TW" sz="2100" dirty="0" smtClean="0"/>
            </a:br>
            <a:r>
              <a:rPr lang="en-US" altLang="zh-TW" sz="2100" dirty="0" smtClean="0"/>
              <a:t> </a:t>
            </a:r>
            <a:r>
              <a:rPr lang="en-US" altLang="zh-TW" sz="2100" dirty="0"/>
              <a:t>Discuss.</a:t>
            </a:r>
            <a:endParaRPr lang="en-US"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0309" y="1812333"/>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93248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英文簡報外包\B1-GBE-20-20160726\圖片集\014\Robert_McNamara_at_a_cabinet_meeting,_22_Nov_196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285" y="2540"/>
            <a:ext cx="4018262" cy="5658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4900100" y="1556792"/>
            <a:ext cx="5112567" cy="3532634"/>
          </a:xfrm>
          <a:prstGeom prst="rect">
            <a:avLst/>
          </a:prstGeom>
          <a:noFill/>
        </p:spPr>
        <p:txBody>
          <a:bodyPr wrap="square" rtlCol="0">
            <a:spAutoFit/>
          </a:bodyPr>
          <a:lstStyle/>
          <a:p>
            <a:pPr>
              <a:lnSpc>
                <a:spcPct val="200000"/>
              </a:lnSpc>
            </a:pPr>
            <a:r>
              <a:rPr lang="en-US" altLang="zh-TW" sz="2300" dirty="0"/>
              <a:t>Some expressions are very useful in negotiating. For example, “What if you’re offered an …?” “So, how much are we talking about here …?” and so on. This is the language of negotiation.</a:t>
            </a:r>
            <a:endParaRPr lang="zh-TW" altLang="zh-TW" sz="2300" dirty="0"/>
          </a:p>
        </p:txBody>
      </p:sp>
      <p:sp>
        <p:nvSpPr>
          <p:cNvPr id="9" name="文字方塊 8"/>
          <p:cNvSpPr txBox="1"/>
          <p:nvPr/>
        </p:nvSpPr>
        <p:spPr>
          <a:xfrm>
            <a:off x="4510467" y="649275"/>
            <a:ext cx="6131032" cy="523220"/>
          </a:xfrm>
          <a:prstGeom prst="rect">
            <a:avLst/>
          </a:prstGeom>
          <a:noFill/>
        </p:spPr>
        <p:txBody>
          <a:bodyPr wrap="square" rtlCol="0">
            <a:spAutoFit/>
          </a:bodyPr>
          <a:lstStyle/>
          <a:p>
            <a:r>
              <a:rPr lang="en-US" altLang="zh-TW" sz="2800" dirty="0" smtClean="0">
                <a:solidFill>
                  <a:srgbClr val="00B050"/>
                </a:solidFill>
                <a:latin typeface="Century Gothic" panose="020B0502020202020204" pitchFamily="34" charset="0"/>
              </a:rPr>
              <a:t>02</a:t>
            </a:r>
            <a:r>
              <a:rPr lang="en-US" altLang="zh-TW" sz="2400" dirty="0" smtClean="0">
                <a:solidFill>
                  <a:srgbClr val="00B050"/>
                </a:solidFill>
                <a:latin typeface="Century Gothic" panose="020B0502020202020204" pitchFamily="34" charset="0"/>
              </a:rPr>
              <a:t> </a:t>
            </a:r>
            <a:r>
              <a:rPr lang="en-US" altLang="zh-TW" sz="2800" dirty="0">
                <a:solidFill>
                  <a:srgbClr val="00B050"/>
                </a:solidFill>
                <a:latin typeface="Century Gothic" panose="020B0502020202020204" pitchFamily="34" charset="0"/>
              </a:rPr>
              <a:t>The Language of Negotiations</a:t>
            </a:r>
          </a:p>
        </p:txBody>
      </p:sp>
      <p:cxnSp>
        <p:nvCxnSpPr>
          <p:cNvPr id="3" name="直線接點 2"/>
          <p:cNvCxnSpPr/>
          <p:nvPr/>
        </p:nvCxnSpPr>
        <p:spPr>
          <a:xfrm>
            <a:off x="-287956"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6"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6"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216100" y="6565482"/>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en.wikipedia.org</a:t>
            </a:r>
            <a:endParaRPr lang="zh-TW" altLang="en-US" sz="800" dirty="0">
              <a:solidFill>
                <a:schemeClr val="bg1">
                  <a:lumMod val="65000"/>
                </a:schemeClr>
              </a:solidFill>
              <a:latin typeface="Century Gothic" panose="020B0502020202020204" pitchFamily="34" charset="0"/>
            </a:endParaRPr>
          </a:p>
        </p:txBody>
      </p:sp>
      <p:grpSp>
        <p:nvGrpSpPr>
          <p:cNvPr id="22" name="群組 21"/>
          <p:cNvGrpSpPr/>
          <p:nvPr/>
        </p:nvGrpSpPr>
        <p:grpSpPr>
          <a:xfrm>
            <a:off x="0" y="1166"/>
            <a:ext cx="1944291" cy="1296219"/>
            <a:chOff x="0" y="-3"/>
            <a:chExt cx="1944291" cy="1296219"/>
          </a:xfrm>
        </p:grpSpPr>
        <p:sp>
          <p:nvSpPr>
            <p:cNvPr id="23" name="淚滴形 22"/>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AF802"/>
                </a:solidFill>
              </a:endParaRPr>
            </a:p>
          </p:txBody>
        </p:sp>
        <p:sp>
          <p:nvSpPr>
            <p:cNvPr id="31" name="文字方塊 3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63333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055642" y="3277885"/>
            <a:ext cx="8969413" cy="1846659"/>
          </a:xfrm>
          <a:prstGeom prst="rect">
            <a:avLst/>
          </a:prstGeom>
          <a:noFill/>
        </p:spPr>
        <p:txBody>
          <a:bodyPr wrap="square" rtlCol="0">
            <a:spAutoFit/>
          </a:bodyPr>
          <a:lstStyle/>
          <a:p>
            <a:pPr algn="ctr">
              <a:lnSpc>
                <a:spcPct val="200000"/>
              </a:lnSpc>
            </a:pP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altLang="zh-TW" sz="2100" dirty="0"/>
              <a:t>Give another four examples of expression that can be used during negotiations.</a:t>
            </a:r>
            <a:endParaRPr lang="en-US"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02</a:t>
            </a:r>
            <a:endParaRPr lang="zh-TW" altLang="en-US" sz="15000" dirty="0">
              <a:solidFill>
                <a:schemeClr val="bg1">
                  <a:lumMod val="65000"/>
                </a:schemeClr>
              </a:solidFill>
              <a:latin typeface="Century Gothic" panose="020B0502020202020204" pitchFamily="34" charset="0"/>
            </a:endParaRPr>
          </a:p>
        </p:txBody>
      </p:sp>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8458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569</Words>
  <Application>Microsoft Office PowerPoint</Application>
  <PresentationFormat>Custom</PresentationFormat>
  <Paragraphs>83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Malgun Gothic Semilight</vt:lpstr>
      <vt:lpstr>新細明體</vt:lpstr>
      <vt:lpstr>Arial</vt:lpstr>
      <vt:lpstr>Calibri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320</cp:revision>
  <dcterms:created xsi:type="dcterms:W3CDTF">2016-02-23T07:49:36Z</dcterms:created>
  <dcterms:modified xsi:type="dcterms:W3CDTF">2016-11-23T15:07:56Z</dcterms:modified>
</cp:coreProperties>
</file>