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61" r:id="rId3"/>
    <p:sldId id="275" r:id="rId4"/>
    <p:sldId id="282" r:id="rId5"/>
    <p:sldId id="283" r:id="rId6"/>
    <p:sldId id="279" r:id="rId7"/>
    <p:sldId id="280" r:id="rId8"/>
    <p:sldId id="273" r:id="rId9"/>
    <p:sldId id="272" r:id="rId10"/>
    <p:sldId id="268" r:id="rId11"/>
    <p:sldId id="271" r:id="rId12"/>
    <p:sldId id="284" r:id="rId13"/>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61C"/>
    <a:srgbClr val="FF3300"/>
    <a:srgbClr val="9AF802"/>
    <a:srgbClr val="8BE002"/>
    <a:srgbClr val="9EF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76" autoAdjust="0"/>
    <p:restoredTop sz="99615" autoAdjust="0"/>
  </p:normalViewPr>
  <p:slideViewPr>
    <p:cSldViewPr>
      <p:cViewPr varScale="1">
        <p:scale>
          <a:sx n="34" d="100"/>
          <a:sy n="34" d="100"/>
        </p:scale>
        <p:origin x="12" y="465"/>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2016/11/28</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ye-1209039_1280.jpg"/>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1377339" cy="8755218"/>
          </a:xfrm>
          <a:prstGeom prst="rect">
            <a:avLst/>
          </a:prstGeom>
        </p:spPr>
      </p:pic>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FDC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0" name="TextBox 6"/>
          <p:cNvSpPr txBox="1"/>
          <p:nvPr/>
        </p:nvSpPr>
        <p:spPr>
          <a:xfrm>
            <a:off x="646509" y="2856418"/>
            <a:ext cx="8498582" cy="1046440"/>
          </a:xfrm>
          <a:prstGeom prst="rect">
            <a:avLst/>
          </a:prstGeom>
          <a:noFill/>
        </p:spPr>
        <p:txBody>
          <a:bodyPr wrap="square" rtlCol="0">
            <a:spAutoFit/>
          </a:bodyPr>
          <a:lstStyle/>
          <a:p>
            <a:r>
              <a:rPr lang="en-US" sz="44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The Importance of Memory</a:t>
            </a:r>
            <a:r>
              <a:rPr lang="en-US" sz="40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sz="40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How to Share Your Experiences</a:t>
            </a:r>
            <a:endParaRPr lang="en-US"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5" name="群組 14"/>
          <p:cNvGrpSpPr/>
          <p:nvPr/>
        </p:nvGrpSpPr>
        <p:grpSpPr>
          <a:xfrm>
            <a:off x="755341" y="4250681"/>
            <a:ext cx="1274519" cy="301572"/>
            <a:chOff x="651302" y="4293096"/>
            <a:chExt cx="1274519" cy="301572"/>
          </a:xfrm>
        </p:grpSpPr>
        <p:grpSp>
          <p:nvGrpSpPr>
            <p:cNvPr id="16" name="群組 15"/>
            <p:cNvGrpSpPr/>
            <p:nvPr/>
          </p:nvGrpSpPr>
          <p:grpSpPr>
            <a:xfrm>
              <a:off x="936179" y="4293096"/>
              <a:ext cx="989642" cy="301572"/>
              <a:chOff x="882641" y="4063532"/>
              <a:chExt cx="989642" cy="301572"/>
            </a:xfrm>
          </p:grpSpPr>
          <p:sp>
            <p:nvSpPr>
              <p:cNvPr id="18" name="矩形 17"/>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
          <p:nvSpPr>
            <p:cNvPr id="17" name="矩形 16"/>
            <p:cNvSpPr/>
            <p:nvPr/>
          </p:nvSpPr>
          <p:spPr>
            <a:xfrm>
              <a:off x="651302" y="4293096"/>
              <a:ext cx="284877" cy="301572"/>
            </a:xfrm>
            <a:prstGeom prst="rect">
              <a:avLst/>
            </a:prstGeom>
            <a:solidFill>
              <a:srgbClr val="FDC61C"/>
            </a:solidFill>
            <a:ln>
              <a:solidFill>
                <a:srgbClr val="FDC6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0936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1331134"/>
          </a:xfrm>
          <a:prstGeom prst="rect">
            <a:avLst/>
          </a:prstGeom>
          <a:noFill/>
        </p:spPr>
        <p:txBody>
          <a:bodyPr wrap="square" rtlCol="0">
            <a:spAutoFit/>
          </a:bodyPr>
          <a:lstStyle/>
          <a:p>
            <a:pPr algn="ctr">
              <a:lnSpc>
                <a:spcPct val="200000"/>
              </a:lnSpc>
            </a:pPr>
            <a:r>
              <a:rPr lang="en-US" altLang="zh-TW" sz="2100" dirty="0">
                <a:solidFill>
                  <a:schemeClr val="bg1"/>
                </a:solidFill>
              </a:rPr>
              <a:t>Complete the sentences using the vocabulary words from this lesson:</a:t>
            </a:r>
            <a:endParaRPr lang="en-US" sz="2100" dirty="0">
              <a:solidFill>
                <a:schemeClr val="bg1"/>
              </a:solidFill>
            </a:endParaRPr>
          </a:p>
        </p:txBody>
      </p:sp>
      <p:pic>
        <p:nvPicPr>
          <p:cNvPr id="11"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10468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tx2">
                    <a:lumMod val="60000"/>
                    <a:lumOff val="40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tx2">
                  <a:lumMod val="60000"/>
                  <a:lumOff val="40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1584251" y="462444"/>
            <a:ext cx="7488832" cy="446276"/>
          </a:xfrm>
          <a:prstGeom prst="rect">
            <a:avLst/>
          </a:prstGeom>
        </p:spPr>
        <p:txBody>
          <a:bodyPr wrap="square">
            <a:spAutoFit/>
          </a:bodyPr>
          <a:lstStyle/>
          <a:p>
            <a:r>
              <a:rPr lang="en-US" sz="2300" b="1" dirty="0" smtClean="0"/>
              <a:t>peaceful </a:t>
            </a:r>
            <a:r>
              <a:rPr lang="en-US" sz="2300" b="1" dirty="0"/>
              <a:t>/ holiday / detailed / memory / growth</a:t>
            </a:r>
            <a:endParaRPr lang="en-US" sz="2300" dirty="0"/>
          </a:p>
        </p:txBody>
      </p:sp>
      <p:sp>
        <p:nvSpPr>
          <p:cNvPr id="3" name="Rectangle 2"/>
          <p:cNvSpPr/>
          <p:nvPr/>
        </p:nvSpPr>
        <p:spPr>
          <a:xfrm>
            <a:off x="648147" y="1412776"/>
            <a:ext cx="9865096" cy="3631763"/>
          </a:xfrm>
          <a:prstGeom prst="rect">
            <a:avLst/>
          </a:prstGeom>
        </p:spPr>
        <p:txBody>
          <a:bodyPr wrap="square">
            <a:spAutoFit/>
          </a:bodyPr>
          <a:lstStyle/>
          <a:p>
            <a:pPr marL="457200" indent="-457200">
              <a:lnSpc>
                <a:spcPct val="200000"/>
              </a:lnSpc>
              <a:buAutoNum type="arabicPeriod"/>
            </a:pPr>
            <a:r>
              <a:rPr lang="en-US" sz="2300" dirty="0" smtClean="0"/>
              <a:t>The </a:t>
            </a:r>
            <a:r>
              <a:rPr lang="en-US" sz="2300" dirty="0"/>
              <a:t>day I got married is my favorite </a:t>
            </a:r>
            <a:r>
              <a:rPr lang="en-US" sz="2300" u="sng" dirty="0"/>
              <a:t>                     </a:t>
            </a:r>
            <a:r>
              <a:rPr lang="en-US" sz="2300" dirty="0"/>
              <a:t>.</a:t>
            </a:r>
          </a:p>
          <a:p>
            <a:pPr marL="457200" indent="-457200">
              <a:lnSpc>
                <a:spcPct val="200000"/>
              </a:lnSpc>
              <a:buAutoNum type="arabicPeriod"/>
            </a:pPr>
            <a:r>
              <a:rPr lang="en-US" sz="2300" dirty="0" smtClean="0"/>
              <a:t>I </a:t>
            </a:r>
            <a:r>
              <a:rPr lang="en-US" sz="2300" dirty="0"/>
              <a:t>have a good memory and the memories I recall are usually very </a:t>
            </a:r>
            <a:r>
              <a:rPr lang="en-US" sz="2300" u="sng" dirty="0"/>
              <a:t>                </a:t>
            </a:r>
            <a:r>
              <a:rPr lang="en-US" sz="2300" dirty="0" smtClean="0"/>
              <a:t>.</a:t>
            </a:r>
          </a:p>
          <a:p>
            <a:pPr marL="457200" indent="-457200">
              <a:lnSpc>
                <a:spcPct val="200000"/>
              </a:lnSpc>
              <a:buAutoNum type="arabicPeriod"/>
            </a:pPr>
            <a:r>
              <a:rPr lang="en-US" sz="2300" dirty="0" smtClean="0"/>
              <a:t>Memory </a:t>
            </a:r>
            <a:r>
              <a:rPr lang="en-US" sz="2300" dirty="0"/>
              <a:t>recall is good for personal </a:t>
            </a:r>
            <a:r>
              <a:rPr lang="en-US" sz="2300" u="sng" dirty="0"/>
              <a:t>                    </a:t>
            </a:r>
            <a:r>
              <a:rPr lang="en-US" sz="2300" dirty="0" smtClean="0"/>
              <a:t>.</a:t>
            </a:r>
          </a:p>
          <a:p>
            <a:pPr marL="457200" indent="-457200">
              <a:lnSpc>
                <a:spcPct val="200000"/>
              </a:lnSpc>
              <a:buAutoNum type="arabicPeriod"/>
            </a:pPr>
            <a:r>
              <a:rPr lang="en-US" sz="2300" dirty="0" smtClean="0"/>
              <a:t>I </a:t>
            </a:r>
            <a:r>
              <a:rPr lang="en-US" sz="2300" dirty="0"/>
              <a:t>am going on </a:t>
            </a:r>
            <a:r>
              <a:rPr lang="en-US" sz="2300" u="sng" dirty="0"/>
              <a:t>              </a:t>
            </a:r>
            <a:r>
              <a:rPr lang="en-US" sz="2300" dirty="0"/>
              <a:t> to Europe </a:t>
            </a:r>
            <a:r>
              <a:rPr lang="en-US" sz="2300" dirty="0" smtClean="0"/>
              <a:t>soon.</a:t>
            </a:r>
          </a:p>
          <a:p>
            <a:pPr marL="457200" indent="-457200">
              <a:lnSpc>
                <a:spcPct val="200000"/>
              </a:lnSpc>
              <a:buAutoNum type="arabicPeriod"/>
            </a:pPr>
            <a:r>
              <a:rPr lang="en-US" sz="2300" dirty="0" smtClean="0"/>
              <a:t>I </a:t>
            </a:r>
            <a:r>
              <a:rPr lang="en-US" sz="2300" dirty="0"/>
              <a:t>like Taipei because it’s a very </a:t>
            </a:r>
            <a:r>
              <a:rPr lang="en-US" sz="2300" u="sng" dirty="0"/>
              <a:t>                </a:t>
            </a:r>
            <a:r>
              <a:rPr lang="en-US" sz="2300" dirty="0"/>
              <a:t> place</a:t>
            </a:r>
            <a:r>
              <a:rPr lang="en-US" sz="2300" dirty="0" smtClean="0"/>
              <a:t>.</a:t>
            </a:r>
          </a:p>
        </p:txBody>
      </p:sp>
    </p:spTree>
    <p:extLst>
      <p:ext uri="{BB962C8B-B14F-4D97-AF65-F5344CB8AC3E}">
        <p14:creationId xmlns:p14="http://schemas.microsoft.com/office/powerpoint/2010/main" val="282334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梯形 1"/>
          <p:cNvSpPr/>
          <p:nvPr/>
        </p:nvSpPr>
        <p:spPr>
          <a:xfrm rot="16200000">
            <a:off x="4890487" y="-1199714"/>
            <a:ext cx="7788168" cy="8327259"/>
          </a:xfrm>
          <a:prstGeom prst="trapezoi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645756" y="6153150"/>
            <a:ext cx="2895600" cy="70485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 name="群組 4"/>
          <p:cNvGrpSpPr/>
          <p:nvPr/>
        </p:nvGrpSpPr>
        <p:grpSpPr>
          <a:xfrm>
            <a:off x="704852" y="1168"/>
            <a:ext cx="1944291" cy="1296219"/>
            <a:chOff x="0" y="-3"/>
            <a:chExt cx="1944291" cy="1296219"/>
          </a:xfrm>
        </p:grpSpPr>
        <p:sp>
          <p:nvSpPr>
            <p:cNvPr id="5" name="淚滴形 5"/>
            <p:cNvSpPr/>
            <p:nvPr/>
          </p:nvSpPr>
          <p:spPr>
            <a:xfrm rot="16200000">
              <a:off x="0" y="-3"/>
              <a:ext cx="1296219" cy="1296219"/>
            </a:xfrm>
            <a:prstGeom prst="teardrop">
              <a:avLst/>
            </a:prstGeom>
            <a:solidFill>
              <a:srgbClr val="21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6"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7"/>
          <p:cNvGrpSpPr/>
          <p:nvPr/>
        </p:nvGrpSpPr>
        <p:grpSpPr>
          <a:xfrm>
            <a:off x="5760588" y="2186765"/>
            <a:ext cx="6987357" cy="1523602"/>
            <a:chOff x="5065262" y="2186765"/>
            <a:chExt cx="6987357" cy="1523602"/>
          </a:xfrm>
        </p:grpSpPr>
        <p:sp>
          <p:nvSpPr>
            <p:cNvPr id="8" name="Rectangle 1"/>
            <p:cNvSpPr/>
            <p:nvPr/>
          </p:nvSpPr>
          <p:spPr>
            <a:xfrm>
              <a:off x="5065262" y="2186765"/>
              <a:ext cx="6987357" cy="1107996"/>
            </a:xfrm>
            <a:prstGeom prst="rect">
              <a:avLst/>
            </a:prstGeom>
          </p:spPr>
          <p:txBody>
            <a:bodyPr wrap="square">
              <a:spAutoFit/>
            </a:bodyPr>
            <a:lstStyle/>
            <a:p>
              <a:r>
                <a:rPr lang="en-US" sz="6600" b="1" dirty="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sp>
          <p:nvSpPr>
            <p:cNvPr id="9" name="文字方塊 9"/>
            <p:cNvSpPr txBox="1"/>
            <p:nvPr/>
          </p:nvSpPr>
          <p:spPr>
            <a:xfrm>
              <a:off x="5110952" y="3187147"/>
              <a:ext cx="6072700" cy="523220"/>
            </a:xfrm>
            <a:prstGeom prst="rect">
              <a:avLst/>
            </a:prstGeom>
            <a:noFill/>
          </p:spPr>
          <p:txBody>
            <a:bodyPr wrap="square" rtlCol="0">
              <a:spAutoFit/>
            </a:bodyPr>
            <a:lstStyle/>
            <a:p>
              <a:endParaRPr lang="zh-TW" altLang="en-US" sz="2800" dirty="0">
                <a:solidFill>
                  <a:schemeClr val="bg1"/>
                </a:solidFill>
                <a:latin typeface="Century Gothic" panose="020B0502020202020204" pitchFamily="34" charset="0"/>
              </a:endParaRPr>
            </a:p>
          </p:txBody>
        </p:sp>
      </p:grpSp>
      <p:grpSp>
        <p:nvGrpSpPr>
          <p:cNvPr id="10" name="群組 10"/>
          <p:cNvGrpSpPr/>
          <p:nvPr/>
        </p:nvGrpSpPr>
        <p:grpSpPr>
          <a:xfrm>
            <a:off x="3019395" y="3710368"/>
            <a:ext cx="2302153" cy="1922502"/>
            <a:chOff x="2324069" y="3710368"/>
            <a:chExt cx="2302153" cy="1922502"/>
          </a:xfrm>
        </p:grpSpPr>
        <p:sp>
          <p:nvSpPr>
            <p:cNvPr id="11"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5591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42726" y="1561681"/>
            <a:ext cx="5669752" cy="2978500"/>
            <a:chOff x="2842726" y="1561681"/>
            <a:chExt cx="5669752" cy="2978500"/>
          </a:xfrm>
        </p:grpSpPr>
        <p:pic>
          <p:nvPicPr>
            <p:cNvPr id="12" name="Picture 3" descr="D:\WH\lesson_ppt\template\ICON\WH_lesson_icon-04.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2726" y="1561681"/>
              <a:ext cx="5669752" cy="29785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3" name="群組 12"/>
            <p:cNvGrpSpPr/>
            <p:nvPr/>
          </p:nvGrpSpPr>
          <p:grpSpPr>
            <a:xfrm>
              <a:off x="5310096" y="2837250"/>
              <a:ext cx="432048" cy="586978"/>
              <a:chOff x="4427984" y="2625998"/>
              <a:chExt cx="432048" cy="586978"/>
            </a:xfrm>
          </p:grpSpPr>
          <p:sp>
            <p:nvSpPr>
              <p:cNvPr id="17" name="橢圓 16"/>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5" name="TextBox 4"/>
          <p:cNvSpPr txBox="1"/>
          <p:nvPr/>
        </p:nvSpPr>
        <p:spPr>
          <a:xfrm>
            <a:off x="3131283" y="3813891"/>
            <a:ext cx="4645656" cy="646331"/>
          </a:xfrm>
          <a:prstGeom prst="rect">
            <a:avLst/>
          </a:prstGeom>
          <a:noFill/>
        </p:spPr>
        <p:txBody>
          <a:bodyPr wrap="square" rtlCol="0">
            <a:spAutoFit/>
          </a:bodyPr>
          <a:lstStyle/>
          <a:p>
            <a:pPr algn="ctr"/>
            <a:r>
              <a:rPr lang="en-US" sz="3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80855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irl-348596_128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75609"/>
            <a:ext cx="13105532" cy="8733609"/>
          </a:xfrm>
          <a:prstGeom prst="rect">
            <a:avLst/>
          </a:prstGeom>
        </p:spPr>
      </p:pic>
      <p:sp>
        <p:nvSpPr>
          <p:cNvPr id="3" name="矩形 2"/>
          <p:cNvSpPr/>
          <p:nvPr/>
        </p:nvSpPr>
        <p:spPr>
          <a:xfrm>
            <a:off x="-1" y="-1"/>
            <a:ext cx="4608587" cy="4306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直角三角形 1"/>
          <p:cNvSpPr/>
          <p:nvPr/>
        </p:nvSpPr>
        <p:spPr>
          <a:xfrm rot="5400000">
            <a:off x="2246597" y="1427052"/>
            <a:ext cx="6956228" cy="410445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直角三角形 17"/>
          <p:cNvSpPr/>
          <p:nvPr/>
        </p:nvSpPr>
        <p:spPr>
          <a:xfrm rot="5400000" flipV="1">
            <a:off x="-2605911" y="548685"/>
            <a:ext cx="3220567" cy="9385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216099" y="1556792"/>
            <a:ext cx="4824536" cy="3924151"/>
          </a:xfrm>
          <a:prstGeom prst="rect">
            <a:avLst/>
          </a:prstGeom>
          <a:noFill/>
        </p:spPr>
        <p:txBody>
          <a:bodyPr wrap="square" rtlCol="0">
            <a:spAutoFit/>
          </a:bodyPr>
          <a:lstStyle/>
          <a:p>
            <a:pPr>
              <a:lnSpc>
                <a:spcPct val="200000"/>
              </a:lnSpc>
            </a:pPr>
            <a:r>
              <a:rPr lang="en-US" dirty="0"/>
              <a:t>Everybody experiences different things throughout their lives. Some are good, and some are bad. Some are life-changing, while some are relatively insignificant. Recalling these experiences is a useful tool, especially in </a:t>
            </a:r>
            <a:r>
              <a:rPr lang="en-US" dirty="0" smtClean="0"/>
              <a:t>practicing </a:t>
            </a:r>
            <a:r>
              <a:rPr lang="en-US" dirty="0"/>
              <a:t>memory skills. It can also be useful in helping you learn from past experiences.</a:t>
            </a:r>
          </a:p>
        </p:txBody>
      </p:sp>
      <p:grpSp>
        <p:nvGrpSpPr>
          <p:cNvPr id="13" name="群組 12"/>
          <p:cNvGrpSpPr/>
          <p:nvPr/>
        </p:nvGrpSpPr>
        <p:grpSpPr>
          <a:xfrm>
            <a:off x="1152203" y="5517232"/>
            <a:ext cx="1152127" cy="331799"/>
            <a:chOff x="4860034" y="4725149"/>
            <a:chExt cx="1152127" cy="331799"/>
          </a:xfrm>
        </p:grpSpPr>
        <p:sp>
          <p:nvSpPr>
            <p:cNvPr id="11" name="矩形 10"/>
            <p:cNvSpPr/>
            <p:nvPr/>
          </p:nvSpPr>
          <p:spPr>
            <a:xfrm>
              <a:off x="4860034" y="4725149"/>
              <a:ext cx="1152127" cy="331799"/>
            </a:xfrm>
            <a:prstGeom prst="rect">
              <a:avLst/>
            </a:prstGeom>
            <a:solidFill>
              <a:srgbClr val="FDC6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9" name="群組 18"/>
          <p:cNvGrpSpPr/>
          <p:nvPr/>
        </p:nvGrpSpPr>
        <p:grpSpPr>
          <a:xfrm>
            <a:off x="0" y="1166"/>
            <a:ext cx="1944291" cy="1296219"/>
            <a:chOff x="0" y="-3"/>
            <a:chExt cx="1944291" cy="1296219"/>
          </a:xfrm>
        </p:grpSpPr>
        <p:sp>
          <p:nvSpPr>
            <p:cNvPr id="20" name="淚滴形 19"/>
            <p:cNvSpPr/>
            <p:nvPr/>
          </p:nvSpPr>
          <p:spPr>
            <a:xfrm rot="16200000">
              <a:off x="0" y="-3"/>
              <a:ext cx="1296219" cy="1296219"/>
            </a:xfrm>
            <a:prstGeom prst="teardrop">
              <a:avLst/>
            </a:prstGeom>
            <a:solidFill>
              <a:srgbClr val="FDC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5" name="文字方塊 8"/>
          <p:cNvSpPr txBox="1"/>
          <p:nvPr/>
        </p:nvSpPr>
        <p:spPr>
          <a:xfrm>
            <a:off x="1152203" y="1124744"/>
            <a:ext cx="6322373" cy="523220"/>
          </a:xfrm>
          <a:prstGeom prst="rect">
            <a:avLst/>
          </a:prstGeom>
          <a:noFill/>
        </p:spPr>
        <p:txBody>
          <a:bodyPr wrap="square" rtlCol="0">
            <a:spAutoFit/>
          </a:bodyPr>
          <a:lstStyle/>
          <a:p>
            <a:r>
              <a:rPr lang="en-US" altLang="zh-TW" sz="2800" dirty="0" smtClean="0">
                <a:solidFill>
                  <a:srgbClr val="FDC61C"/>
                </a:solidFill>
                <a:latin typeface="Century Gothic" panose="020B0502020202020204" pitchFamily="34" charset="0"/>
              </a:rPr>
              <a:t>Recalling Your Experiences</a:t>
            </a:r>
            <a:endParaRPr lang="en-US" altLang="zh-TW" sz="2800" dirty="0">
              <a:solidFill>
                <a:srgbClr val="FDC61C"/>
              </a:solidFill>
              <a:latin typeface="Century Gothic" panose="020B0502020202020204" pitchFamily="34" charset="0"/>
            </a:endParaRPr>
          </a:p>
        </p:txBody>
      </p:sp>
    </p:spTree>
    <p:extLst>
      <p:ext uri="{BB962C8B-B14F-4D97-AF65-F5344CB8AC3E}">
        <p14:creationId xmlns:p14="http://schemas.microsoft.com/office/powerpoint/2010/main" val="1282094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459" y="3645024"/>
            <a:ext cx="4104454" cy="646331"/>
          </a:xfrm>
          <a:prstGeom prst="rect">
            <a:avLst/>
          </a:prstGeom>
          <a:noFill/>
        </p:spPr>
        <p:txBody>
          <a:bodyPr wrap="square" rtlCol="0">
            <a:spAutoFit/>
          </a:bodyPr>
          <a:lstStyle/>
          <a:p>
            <a:r>
              <a:rPr lang="en-US" sz="3600" spc="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 name="群組 7"/>
          <p:cNvGrpSpPr/>
          <p:nvPr/>
        </p:nvGrpSpPr>
        <p:grpSpPr>
          <a:xfrm>
            <a:off x="0" y="1166"/>
            <a:ext cx="1944291" cy="1296219"/>
            <a:chOff x="0" y="-3"/>
            <a:chExt cx="1944291" cy="1296219"/>
          </a:xfrm>
        </p:grpSpPr>
        <p:sp>
          <p:nvSpPr>
            <p:cNvPr id="5" name="淚滴形 8"/>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TextBox 6"/>
          <p:cNvSpPr txBox="1"/>
          <p:nvPr/>
        </p:nvSpPr>
        <p:spPr>
          <a:xfrm>
            <a:off x="2664371" y="4509120"/>
            <a:ext cx="5512897" cy="677108"/>
          </a:xfrm>
          <a:prstGeom prst="rect">
            <a:avLst/>
          </a:prstGeom>
          <a:noFill/>
        </p:spPr>
        <p:txBody>
          <a:bodyPr wrap="none" rtlCol="0">
            <a:spAutoFit/>
          </a:bodyPr>
          <a:lstStyle/>
          <a:p>
            <a:r>
              <a:rPr lang="en-US" sz="2000" dirty="0">
                <a:solidFill>
                  <a:schemeClr val="bg1"/>
                </a:solidFill>
              </a:rPr>
              <a:t>Lets check whether you know each following word.</a:t>
            </a:r>
            <a:endParaRPr lang="zh-TW" altLang="zh-TW" sz="2000" dirty="0">
              <a:solidFill>
                <a:schemeClr val="bg1"/>
              </a:solidFill>
            </a:endParaRPr>
          </a:p>
          <a:p>
            <a:endParaRPr lang="en-US" dirty="0"/>
          </a:p>
        </p:txBody>
      </p:sp>
    </p:spTree>
    <p:extLst>
      <p:ext uri="{BB962C8B-B14F-4D97-AF65-F5344CB8AC3E}">
        <p14:creationId xmlns:p14="http://schemas.microsoft.com/office/powerpoint/2010/main" val="93341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8856984"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b="1" dirty="0">
                <a:solidFill>
                  <a:srgbClr val="FDC61C"/>
                </a:solidFill>
              </a:rPr>
              <a:t>Peaceful</a:t>
            </a:r>
            <a:r>
              <a:rPr lang="en-US" sz="2000" b="1" dirty="0"/>
              <a:t> </a:t>
            </a:r>
            <a:r>
              <a:rPr lang="en-US" sz="2000" dirty="0">
                <a:solidFill>
                  <a:srgbClr val="FFFFFF"/>
                </a:solidFill>
              </a:rPr>
              <a:t>(adjective) Quiet, non-violent and calm</a:t>
            </a:r>
            <a:r>
              <a:rPr lang="en-US" sz="2000" dirty="0"/>
              <a:t>.</a:t>
            </a:r>
          </a:p>
          <a:p>
            <a:pPr algn="l">
              <a:lnSpc>
                <a:spcPct val="200000"/>
              </a:lnSpc>
            </a:pPr>
            <a:r>
              <a:rPr lang="en-US" sz="2000" b="1" dirty="0">
                <a:solidFill>
                  <a:srgbClr val="FDC61C"/>
                </a:solidFill>
              </a:rPr>
              <a:t>Holiday</a:t>
            </a:r>
            <a:r>
              <a:rPr lang="en-US" sz="2000" b="1" dirty="0"/>
              <a:t> </a:t>
            </a:r>
            <a:r>
              <a:rPr lang="en-US" sz="2000" dirty="0">
                <a:solidFill>
                  <a:srgbClr val="FFFFFF"/>
                </a:solidFill>
              </a:rPr>
              <a:t>(noun) A break from work or school</a:t>
            </a:r>
            <a:r>
              <a:rPr lang="en-US" sz="2000" dirty="0"/>
              <a:t>.</a:t>
            </a:r>
          </a:p>
          <a:p>
            <a:pPr algn="l">
              <a:lnSpc>
                <a:spcPct val="200000"/>
              </a:lnSpc>
            </a:pPr>
            <a:r>
              <a:rPr lang="en-US" sz="2000" b="1" dirty="0">
                <a:solidFill>
                  <a:srgbClr val="FDC61C"/>
                </a:solidFill>
              </a:rPr>
              <a:t>Detailed </a:t>
            </a:r>
            <a:r>
              <a:rPr lang="en-US" sz="2000" dirty="0">
                <a:solidFill>
                  <a:srgbClr val="FFFFFF"/>
                </a:solidFill>
              </a:rPr>
              <a:t>(adjective) Containing lots of information</a:t>
            </a:r>
            <a:r>
              <a:rPr lang="en-US" sz="2000" dirty="0"/>
              <a:t>.</a:t>
            </a:r>
          </a:p>
          <a:p>
            <a:pPr algn="l">
              <a:lnSpc>
                <a:spcPct val="200000"/>
              </a:lnSpc>
            </a:pPr>
            <a:r>
              <a:rPr lang="en-US" sz="2000" b="1" dirty="0">
                <a:solidFill>
                  <a:srgbClr val="FDC61C"/>
                </a:solidFill>
              </a:rPr>
              <a:t>Memory</a:t>
            </a:r>
            <a:r>
              <a:rPr lang="en-US" sz="2000" b="1" dirty="0"/>
              <a:t> </a:t>
            </a:r>
            <a:r>
              <a:rPr lang="en-US" sz="2000" dirty="0">
                <a:solidFill>
                  <a:srgbClr val="FFFFFF"/>
                </a:solidFill>
              </a:rPr>
              <a:t>(noun) Something we remember from the past</a:t>
            </a:r>
            <a:r>
              <a:rPr lang="en-US" sz="2000" dirty="0"/>
              <a:t>.</a:t>
            </a:r>
          </a:p>
          <a:p>
            <a:pPr algn="l">
              <a:lnSpc>
                <a:spcPct val="200000"/>
              </a:lnSpc>
            </a:pPr>
            <a:r>
              <a:rPr lang="en-US" sz="2000" b="1" dirty="0">
                <a:solidFill>
                  <a:srgbClr val="FDC61C"/>
                </a:solidFill>
              </a:rPr>
              <a:t>Growth</a:t>
            </a:r>
            <a:r>
              <a:rPr lang="en-US" sz="2000" b="1" dirty="0"/>
              <a:t> </a:t>
            </a:r>
            <a:r>
              <a:rPr lang="en-US" sz="2000" dirty="0">
                <a:solidFill>
                  <a:srgbClr val="FFFFFF"/>
                </a:solidFill>
              </a:rPr>
              <a:t>(noun) The way we develop</a:t>
            </a:r>
            <a:r>
              <a:rPr lang="en-US" sz="2000" dirty="0"/>
              <a:t>. </a:t>
            </a:r>
          </a:p>
          <a:p>
            <a:endParaRPr lang="en-US" sz="2400" dirty="0"/>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296219" cy="1296219"/>
            <a:chOff x="0" y="-3"/>
            <a:chExt cx="1296219" cy="1296219"/>
          </a:xfrm>
          <a:solidFill>
            <a:srgbClr val="FFC000"/>
          </a:solidFill>
        </p:grpSpPr>
        <p:sp>
          <p:nvSpPr>
            <p:cNvPr id="14" name="淚滴形 11"/>
            <p:cNvSpPr/>
            <p:nvPr/>
          </p:nvSpPr>
          <p:spPr>
            <a:xfrm rot="16200000">
              <a:off x="0" y="-3"/>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044116" cy="738664"/>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293000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photo-lens-lenses-photographer-old-photos-memo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389" y="-56390"/>
            <a:ext cx="10441235" cy="6917317"/>
          </a:xfrm>
          <a:prstGeom prst="rect">
            <a:avLst/>
          </a:prstGeom>
        </p:spPr>
      </p:pic>
      <p:sp>
        <p:nvSpPr>
          <p:cNvPr id="6" name="直角三角形 5"/>
          <p:cNvSpPr/>
          <p:nvPr/>
        </p:nvSpPr>
        <p:spPr>
          <a:xfrm flipH="1">
            <a:off x="1800271" y="-27385"/>
            <a:ext cx="4464500" cy="69051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rot="10800000" flipH="1" flipV="1">
            <a:off x="-25651" y="5443809"/>
            <a:ext cx="1825925" cy="14339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5544616" y="980728"/>
            <a:ext cx="5184651" cy="5032147"/>
          </a:xfrm>
          <a:prstGeom prst="rect">
            <a:avLst/>
          </a:prstGeom>
          <a:noFill/>
        </p:spPr>
        <p:txBody>
          <a:bodyPr wrap="square" rtlCol="0">
            <a:spAutoFit/>
          </a:bodyPr>
          <a:lstStyle/>
          <a:p>
            <a:pPr>
              <a:lnSpc>
                <a:spcPct val="200000"/>
              </a:lnSpc>
            </a:pPr>
            <a:r>
              <a:rPr lang="en-US" dirty="0"/>
              <a:t>Remembering past events can be tricky. The first step is to find a quiet,</a:t>
            </a:r>
            <a:r>
              <a:rPr lang="en-US" dirty="0">
                <a:solidFill>
                  <a:srgbClr val="FDC61C"/>
                </a:solidFill>
              </a:rPr>
              <a:t> </a:t>
            </a:r>
            <a:r>
              <a:rPr lang="en-US" b="1" dirty="0">
                <a:solidFill>
                  <a:srgbClr val="FDC61C"/>
                </a:solidFill>
              </a:rPr>
              <a:t>peaceful </a:t>
            </a:r>
            <a:r>
              <a:rPr lang="en-US" dirty="0"/>
              <a:t>place and to sit with a pen and paper handy. Then think through one step at a time, for example, when remembering a </a:t>
            </a:r>
            <a:r>
              <a:rPr lang="en-US" b="1" dirty="0">
                <a:solidFill>
                  <a:srgbClr val="FDC61C"/>
                </a:solidFill>
              </a:rPr>
              <a:t>holiday</a:t>
            </a:r>
            <a:r>
              <a:rPr lang="en-US" dirty="0"/>
              <a:t>,</a:t>
            </a:r>
            <a:r>
              <a:rPr lang="en-US" b="1" dirty="0"/>
              <a:t> </a:t>
            </a:r>
            <a:r>
              <a:rPr lang="en-US" dirty="0"/>
              <a:t>first remember </a:t>
            </a:r>
            <a:r>
              <a:rPr lang="en-US" dirty="0" smtClean="0"/>
              <a:t>when </a:t>
            </a:r>
            <a:r>
              <a:rPr lang="en-US" dirty="0"/>
              <a:t>you went, where you went, and whom you went with, then build up to more </a:t>
            </a:r>
            <a:r>
              <a:rPr lang="en-US" b="1" dirty="0">
                <a:solidFill>
                  <a:srgbClr val="FDC61C"/>
                </a:solidFill>
              </a:rPr>
              <a:t>detailed</a:t>
            </a:r>
            <a:r>
              <a:rPr lang="en-US" b="1" dirty="0"/>
              <a:t> </a:t>
            </a:r>
            <a:r>
              <a:rPr lang="en-US" dirty="0"/>
              <a:t>memories such as what you did, what you enjoyed, what you didn’t like, etc. Write everything down so you remember them.</a:t>
            </a:r>
          </a:p>
        </p:txBody>
      </p:sp>
      <p:sp>
        <p:nvSpPr>
          <p:cNvPr id="9" name="文字方塊 8"/>
          <p:cNvSpPr txBox="1"/>
          <p:nvPr/>
        </p:nvSpPr>
        <p:spPr>
          <a:xfrm>
            <a:off x="6330480" y="475124"/>
            <a:ext cx="4470869" cy="523220"/>
          </a:xfrm>
          <a:prstGeom prst="rect">
            <a:avLst/>
          </a:prstGeom>
          <a:noFill/>
        </p:spPr>
        <p:txBody>
          <a:bodyPr wrap="square" rtlCol="0">
            <a:spAutoFit/>
          </a:bodyPr>
          <a:lstStyle/>
          <a:p>
            <a:r>
              <a:rPr lang="en-US" altLang="zh-TW" sz="2800" dirty="0" smtClean="0">
                <a:solidFill>
                  <a:srgbClr val="FDC61C"/>
                </a:solidFill>
                <a:latin typeface="Century Gothic" panose="020B0502020202020204" pitchFamily="34" charset="0"/>
              </a:rPr>
              <a:t>Remembering Events</a:t>
            </a:r>
            <a:endParaRPr lang="en-US" altLang="zh-TW" sz="2800" dirty="0">
              <a:solidFill>
                <a:srgbClr val="FDC61C"/>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FDC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等腰三角形 1"/>
          <p:cNvSpPr/>
          <p:nvPr/>
        </p:nvSpPr>
        <p:spPr>
          <a:xfrm rot="8614005">
            <a:off x="776566" y="3339290"/>
            <a:ext cx="221490" cy="45383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482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person-1263323_1920.jpg"/>
          <p:cNvPicPr>
            <a:picLocks noChangeAspect="1"/>
          </p:cNvPicPr>
          <p:nvPr/>
        </p:nvPicPr>
        <p:blipFill rotWithShape="1">
          <a:blip r:embed="rId2">
            <a:extLst>
              <a:ext uri="{28A0092B-C50C-407E-A947-70E740481C1C}">
                <a14:useLocalDpi xmlns:a14="http://schemas.microsoft.com/office/drawing/2010/main" val="0"/>
              </a:ext>
            </a:extLst>
          </a:blip>
          <a:srcRect r="46306"/>
          <a:stretch/>
        </p:blipFill>
        <p:spPr>
          <a:xfrm>
            <a:off x="-792013" y="6615"/>
            <a:ext cx="5519119" cy="6858000"/>
          </a:xfrm>
          <a:prstGeom prst="rect">
            <a:avLst/>
          </a:prstGeom>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400675" y="1268760"/>
            <a:ext cx="5233227" cy="4965462"/>
          </a:xfrm>
          <a:prstGeom prst="rect">
            <a:avLst/>
          </a:prstGeom>
          <a:noFill/>
        </p:spPr>
        <p:txBody>
          <a:bodyPr wrap="square" rtlCol="0">
            <a:spAutoFit/>
          </a:bodyPr>
          <a:lstStyle/>
          <a:p>
            <a:pPr>
              <a:lnSpc>
                <a:spcPct val="200000"/>
              </a:lnSpc>
            </a:pPr>
            <a:r>
              <a:rPr lang="en-US" sz="2000" dirty="0"/>
              <a:t>Remembering past experiences is a useful skill as it allows you to increase your </a:t>
            </a:r>
            <a:r>
              <a:rPr lang="en-US" sz="2000" b="1" dirty="0">
                <a:solidFill>
                  <a:srgbClr val="FDC61C"/>
                </a:solidFill>
              </a:rPr>
              <a:t>memory</a:t>
            </a:r>
            <a:r>
              <a:rPr lang="en-US" sz="2000" dirty="0"/>
              <a:t>,</a:t>
            </a:r>
            <a:r>
              <a:rPr lang="en-US" sz="2000" b="1" dirty="0"/>
              <a:t> </a:t>
            </a:r>
            <a:r>
              <a:rPr lang="en-US" sz="2000" dirty="0"/>
              <a:t>and memory is an important talent for many jobs. It also allows for personal </a:t>
            </a:r>
            <a:r>
              <a:rPr lang="en-US" sz="2000" b="1" dirty="0">
                <a:solidFill>
                  <a:srgbClr val="FDC61C"/>
                </a:solidFill>
              </a:rPr>
              <a:t>growth </a:t>
            </a:r>
            <a:r>
              <a:rPr lang="en-US" sz="2000" dirty="0"/>
              <a:t>and for you to realize which events have happened in your life that have shaped and changed you to become what you are today. This is important for personal improvement.</a:t>
            </a:r>
          </a:p>
        </p:txBody>
      </p:sp>
      <p:sp>
        <p:nvSpPr>
          <p:cNvPr id="9" name="文字方塊 8"/>
          <p:cNvSpPr txBox="1"/>
          <p:nvPr/>
        </p:nvSpPr>
        <p:spPr>
          <a:xfrm>
            <a:off x="5472683" y="620688"/>
            <a:ext cx="5112568" cy="523220"/>
          </a:xfrm>
          <a:prstGeom prst="rect">
            <a:avLst/>
          </a:prstGeom>
          <a:noFill/>
        </p:spPr>
        <p:txBody>
          <a:bodyPr wrap="square" rtlCol="0">
            <a:spAutoFit/>
          </a:bodyPr>
          <a:lstStyle/>
          <a:p>
            <a:r>
              <a:rPr lang="en-US" altLang="zh-TW" sz="2800" dirty="0" smtClean="0">
                <a:solidFill>
                  <a:srgbClr val="FDC61C"/>
                </a:solidFill>
                <a:latin typeface="Century Gothic" panose="020B0502020202020204" pitchFamily="34" charset="0"/>
              </a:rPr>
              <a:t>Using Past Experiences</a:t>
            </a:r>
            <a:endParaRPr lang="en-US" altLang="zh-TW" sz="2800" dirty="0">
              <a:solidFill>
                <a:srgbClr val="FDC61C"/>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FDC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31235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366027" y="2745080"/>
            <a:ext cx="7416824" cy="2531462"/>
          </a:xfrm>
          <a:prstGeom prst="rect">
            <a:avLst/>
          </a:prstGeom>
          <a:noFill/>
        </p:spPr>
        <p:txBody>
          <a:bodyPr wrap="square" rtlCol="0">
            <a:spAutoFit/>
          </a:bodyPr>
          <a:lstStyle/>
          <a:p>
            <a:r>
              <a:rPr lang="en-US" sz="3600" b="1" dirty="0" smtClean="0">
                <a:solidFill>
                  <a:srgbClr val="FFC00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rgbClr val="FFC00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sz="2100" dirty="0">
                <a:solidFill>
                  <a:schemeClr val="bg1"/>
                </a:solidFill>
              </a:rPr>
              <a:t>Do you enjoy thinking of past experiences?</a:t>
            </a:r>
          </a:p>
          <a:p>
            <a:pPr>
              <a:lnSpc>
                <a:spcPct val="200000"/>
              </a:lnSpc>
            </a:pPr>
            <a:r>
              <a:rPr lang="en-US" sz="2100" dirty="0">
                <a:solidFill>
                  <a:schemeClr val="bg1"/>
                </a:solidFill>
              </a:rPr>
              <a:t>Do you think that being able to recall past events is a </a:t>
            </a:r>
          </a:p>
          <a:p>
            <a:pPr>
              <a:lnSpc>
                <a:spcPct val="200000"/>
              </a:lnSpc>
            </a:pPr>
            <a:r>
              <a:rPr lang="en-US" sz="2100" dirty="0">
                <a:solidFill>
                  <a:schemeClr val="bg1"/>
                </a:solidFill>
              </a:rPr>
              <a:t>useful skill to have or not?</a:t>
            </a:r>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645019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528467" y="3717032"/>
            <a:ext cx="4066567" cy="646331"/>
          </a:xfrm>
          <a:prstGeom prst="rect">
            <a:avLst/>
          </a:prstGeom>
          <a:noFill/>
        </p:spPr>
        <p:txBody>
          <a:bodyPr wrap="square" rtlCol="0">
            <a:spAutoFit/>
          </a:bodyPr>
          <a:lstStyle/>
          <a:p>
            <a:r>
              <a:rPr lang="en-US" sz="3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2" name="TextBox 7"/>
          <p:cNvSpPr txBox="1"/>
          <p:nvPr/>
        </p:nvSpPr>
        <p:spPr>
          <a:xfrm>
            <a:off x="1800275" y="4293096"/>
            <a:ext cx="7525948" cy="2503249"/>
          </a:xfrm>
          <a:prstGeom prst="rect">
            <a:avLst/>
          </a:prstGeom>
          <a:noFill/>
        </p:spPr>
        <p:txBody>
          <a:bodyPr wrap="square" rtlCol="0">
            <a:spAutoFit/>
          </a:bodyPr>
          <a:lstStyle/>
          <a:p>
            <a:pPr algn="ctr">
              <a:lnSpc>
                <a:spcPct val="200000"/>
              </a:lnSpc>
            </a:pPr>
            <a:r>
              <a:rPr lang="en-US" sz="2000" dirty="0">
                <a:solidFill>
                  <a:srgbClr val="FFFFFF"/>
                </a:solidFill>
              </a:rPr>
              <a:t>Think of a positive event from five years ago. Using the tips in this lesson try to remember as much as you can about the experience and write it down. Be sure to include what lesson you learned and how the experience affected you.</a:t>
            </a:r>
          </a:p>
        </p:txBody>
      </p:sp>
    </p:spTree>
    <p:extLst>
      <p:ext uri="{BB962C8B-B14F-4D97-AF65-F5344CB8AC3E}">
        <p14:creationId xmlns:p14="http://schemas.microsoft.com/office/powerpoint/2010/main" val="3062703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450</Words>
  <Application>Microsoft Office PowerPoint</Application>
  <PresentationFormat>Custom</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Malgun Gothic Semilight</vt:lpstr>
      <vt:lpstr>新細明體</vt:lpstr>
      <vt:lpstr>Arial</vt:lpstr>
      <vt:lpstr>Calibri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61</cp:revision>
  <dcterms:created xsi:type="dcterms:W3CDTF">2016-02-23T07:49:36Z</dcterms:created>
  <dcterms:modified xsi:type="dcterms:W3CDTF">2016-11-28T07:48:49Z</dcterms:modified>
</cp:coreProperties>
</file>