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01" r:id="rId2"/>
    <p:sldId id="273" r:id="rId3"/>
    <p:sldId id="302" r:id="rId4"/>
    <p:sldId id="274" r:id="rId5"/>
    <p:sldId id="275" r:id="rId6"/>
    <p:sldId id="287" r:id="rId7"/>
    <p:sldId id="309" r:id="rId8"/>
    <p:sldId id="276" r:id="rId9"/>
    <p:sldId id="299" r:id="rId10"/>
    <p:sldId id="308" r:id="rId11"/>
    <p:sldId id="289" r:id="rId12"/>
    <p:sldId id="307" r:id="rId13"/>
    <p:sldId id="288" r:id="rId14"/>
    <p:sldId id="303" r:id="rId15"/>
    <p:sldId id="306" r:id="rId16"/>
    <p:sldId id="304" r:id="rId17"/>
    <p:sldId id="305" r:id="rId18"/>
    <p:sldId id="297" r:id="rId19"/>
    <p:sldId id="279" r:id="rId20"/>
    <p:sldId id="310" r:id="rId21"/>
  </p:sldIdLst>
  <p:sldSz cx="1080135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F802"/>
    <a:srgbClr val="8BE002"/>
    <a:srgbClr val="9EFD0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020" y="66"/>
      </p:cViewPr>
      <p:guideLst>
        <p:guide orient="horz" pos="216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9D6B7-3A56-48AB-A5A0-D31717A299E8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685800"/>
            <a:ext cx="5400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992C-6897-442F-8DE2-09D19DD46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359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E992C-6897-442F-8DE2-09D19DD46BE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12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E992C-6897-442F-8DE2-09D19DD46BE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76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10101" y="2130427"/>
            <a:ext cx="9181148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0203" y="3886200"/>
            <a:ext cx="75609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47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0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483560" y="274640"/>
            <a:ext cx="263283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85074" y="274640"/>
            <a:ext cx="7718465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47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37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3232" y="4406902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85074" y="1600202"/>
            <a:ext cx="517564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940743" y="1600202"/>
            <a:ext cx="517564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75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67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0067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99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77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82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23028" y="273052"/>
            <a:ext cx="603825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63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10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68" y="1600202"/>
            <a:ext cx="97212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40068" y="6356352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69D14-0B00-400B-BBB5-AC4CA63BD022}" type="datetimeFigureOut">
              <a:rPr lang="zh-TW" altLang="en-US" smtClean="0"/>
              <a:t>2017/5/7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690461" y="6356352"/>
            <a:ext cx="3420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740968" y="6356352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54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5836" y="0"/>
            <a:ext cx="10827186" cy="6858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Picture 2" descr="http://370g431nca8u23kfvb3cilkf.wpengine.netdna-cdn.com/wp-content/uploads/2014/10/the-book-with-no-pictures-480x48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1" b="24141"/>
          <a:stretch/>
        </p:blipFill>
        <p:spPr bwMode="auto">
          <a:xfrm>
            <a:off x="4257378" y="1988839"/>
            <a:ext cx="6543972" cy="338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25836" y="1988840"/>
            <a:ext cx="4304115" cy="33843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108162" y="2168965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CEO </a:t>
            </a:r>
            <a:r>
              <a:rPr lang="en-US" altLang="zh-TW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Search</a:t>
            </a:r>
            <a:endParaRPr lang="zh-TW" altLang="zh-TW" sz="5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Recruiting </a:t>
            </a:r>
            <a:r>
              <a:rPr lang="en-US" altLang="zh-TW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the best </a:t>
            </a:r>
            <a:r>
              <a:rPr lang="en-US" altLang="zh-TW" dirty="0" smtClean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people</a:t>
            </a:r>
            <a:r>
              <a:rPr lang="en-US" altLang="zh-TW" dirty="0" smtClean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for the best </a:t>
            </a:r>
            <a:r>
              <a:rPr lang="en-US" altLang="zh-TW" dirty="0" smtClean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companies.</a:t>
            </a:r>
            <a:endParaRPr lang="zh-TW" altLang="zh-TW" dirty="0">
              <a:solidFill>
                <a:schemeClr val="bg1"/>
              </a:solidFill>
              <a:latin typeface="Century Gothic" panose="020B0502020202020204" pitchFamily="34" charset="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294258" y="4711604"/>
            <a:ext cx="989642" cy="301572"/>
            <a:chOff x="882641" y="4063532"/>
            <a:chExt cx="989642" cy="301572"/>
          </a:xfrm>
        </p:grpSpPr>
        <p:sp>
          <p:nvSpPr>
            <p:cNvPr id="18" name="矩形 17"/>
            <p:cNvSpPr/>
            <p:nvPr/>
          </p:nvSpPr>
          <p:spPr>
            <a:xfrm>
              <a:off x="882641" y="4063532"/>
              <a:ext cx="989642" cy="301572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105357" y="4075818"/>
              <a:ext cx="544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view</a:t>
              </a:r>
              <a:endParaRPr lang="zh-TW" altLang="en-US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4286993" y="5373216"/>
            <a:ext cx="62349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http://www.lorenzanoandyannes.com/?page_id=104</a:t>
            </a:r>
            <a:endParaRPr lang="zh-TW" altLang="en-US" sz="8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0" y="-14111"/>
            <a:ext cx="1836204" cy="1296219"/>
            <a:chOff x="-75" y="-3"/>
            <a:chExt cx="1836204" cy="1296219"/>
          </a:xfrm>
        </p:grpSpPr>
        <p:sp>
          <p:nvSpPr>
            <p:cNvPr id="14" name="淚滴形 13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-75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pic>
        <p:nvPicPr>
          <p:cNvPr id="6146" name="Picture 2" descr="http://www.lorenzanoandyannes.com/wp-content/uploads/2010/09/CE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7" b="39080"/>
          <a:stretch/>
        </p:blipFill>
        <p:spPr bwMode="auto">
          <a:xfrm>
            <a:off x="4291954" y="1988839"/>
            <a:ext cx="6514414" cy="338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8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achfood.com/images/location_pics/canada_loc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0" r="31182"/>
          <a:stretch/>
        </p:blipFill>
        <p:spPr bwMode="auto">
          <a:xfrm>
            <a:off x="-1" y="89997"/>
            <a:ext cx="4761957" cy="668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群組 2058"/>
          <p:cNvGrpSpPr/>
          <p:nvPr/>
        </p:nvGrpSpPr>
        <p:grpSpPr>
          <a:xfrm>
            <a:off x="75" y="-964109"/>
            <a:ext cx="4762501" cy="8640960"/>
            <a:chOff x="6039468" y="-964109"/>
            <a:chExt cx="4762501" cy="8640960"/>
          </a:xfrm>
        </p:grpSpPr>
        <p:cxnSp>
          <p:nvCxnSpPr>
            <p:cNvPr id="4" name="直線接點 3"/>
            <p:cNvCxnSpPr/>
            <p:nvPr/>
          </p:nvCxnSpPr>
          <p:spPr>
            <a:xfrm>
              <a:off x="6039469" y="1196752"/>
              <a:ext cx="47625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6039469" y="2636912"/>
              <a:ext cx="476188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6039469" y="4077072"/>
              <a:ext cx="476188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6039469" y="5589240"/>
              <a:ext cx="47625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7560915" y="-964109"/>
              <a:ext cx="0" cy="86409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9217099" y="-964109"/>
              <a:ext cx="0" cy="86409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8" name="矩形 2057"/>
            <p:cNvSpPr/>
            <p:nvPr/>
          </p:nvSpPr>
          <p:spPr>
            <a:xfrm>
              <a:off x="6039468" y="0"/>
              <a:ext cx="4761881" cy="6858000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TextBox 5"/>
          <p:cNvSpPr txBox="1"/>
          <p:nvPr/>
        </p:nvSpPr>
        <p:spPr>
          <a:xfrm>
            <a:off x="5028917" y="692482"/>
            <a:ext cx="56887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altLang="zh-TW" sz="2100" dirty="0" smtClean="0"/>
              <a:t>They’ve </a:t>
            </a:r>
            <a:r>
              <a:rPr lang="en-US" altLang="zh-TW" sz="2100" dirty="0"/>
              <a:t>lived here _______________ 2002.</a:t>
            </a:r>
            <a:endParaRPr lang="zh-TW" altLang="zh-TW" sz="2100" dirty="0"/>
          </a:p>
          <a:p>
            <a:pPr lvl="0">
              <a:lnSpc>
                <a:spcPct val="200000"/>
              </a:lnSpc>
            </a:pPr>
            <a:r>
              <a:rPr lang="en-US" altLang="zh-TW" sz="2100" dirty="0"/>
              <a:t>The Johnson family </a:t>
            </a:r>
            <a:r>
              <a:rPr lang="en-US" altLang="zh-TW" sz="2100" b="1" dirty="0">
                <a:solidFill>
                  <a:srgbClr val="0070C0"/>
                </a:solidFill>
              </a:rPr>
              <a:t>moved</a:t>
            </a:r>
            <a:r>
              <a:rPr lang="en-US" altLang="zh-TW" sz="2100" dirty="0"/>
              <a:t> here 8 years ____________.</a:t>
            </a:r>
            <a:endParaRPr lang="zh-TW" altLang="zh-TW" sz="2100" dirty="0"/>
          </a:p>
          <a:p>
            <a:pPr lvl="0">
              <a:lnSpc>
                <a:spcPct val="200000"/>
              </a:lnSpc>
            </a:pPr>
            <a:r>
              <a:rPr lang="en-US" altLang="zh-TW" sz="2100" dirty="0"/>
              <a:t>I have been teaching _____________ 13 years.</a:t>
            </a:r>
            <a:endParaRPr lang="zh-TW" altLang="zh-TW" sz="2100" dirty="0"/>
          </a:p>
          <a:p>
            <a:pPr lvl="0">
              <a:lnSpc>
                <a:spcPct val="200000"/>
              </a:lnSpc>
            </a:pPr>
            <a:r>
              <a:rPr lang="en-US" altLang="zh-TW" sz="2100" dirty="0"/>
              <a:t>They have been studying grammar ________________ the sixth </a:t>
            </a:r>
            <a:r>
              <a:rPr lang="en-US" altLang="zh-TW" sz="2100" b="1" dirty="0">
                <a:solidFill>
                  <a:srgbClr val="0070C0"/>
                </a:solidFill>
              </a:rPr>
              <a:t>grade</a:t>
            </a:r>
            <a:r>
              <a:rPr lang="en-US" altLang="zh-TW" sz="2100" dirty="0"/>
              <a:t>.</a:t>
            </a:r>
            <a:endParaRPr lang="zh-TW" altLang="zh-TW" sz="21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692890" y="169262"/>
            <a:ext cx="4360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  <a:latin typeface="Century Gothic" panose="020B0502020202020204" pitchFamily="34" charset="0"/>
              </a:rPr>
              <a:t>02</a:t>
            </a:r>
            <a:r>
              <a:rPr lang="en-US" altLang="zh-TW" sz="2800" dirty="0">
                <a:solidFill>
                  <a:srgbClr val="9AF802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TW" sz="2800" dirty="0">
                <a:solidFill>
                  <a:srgbClr val="0070C0"/>
                </a:solidFill>
                <a:latin typeface="Century Gothic" panose="020B0502020202020204" pitchFamily="34" charset="0"/>
              </a:rPr>
              <a:t>For, Since and Ago</a:t>
            </a:r>
            <a:endParaRPr lang="zh-TW" altLang="zh-TW" sz="28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https://www.alabamacu.com/var/site/storage/images/acu-home/community/recent-news/using-credit-cards-wisely/61479-1-eng-US/Using-Credit-Cards-Wisely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75" y="-14111"/>
            <a:ext cx="1944291" cy="1296219"/>
            <a:chOff x="0" y="-3"/>
            <a:chExt cx="1944291" cy="1296219"/>
          </a:xfrm>
        </p:grpSpPr>
        <p:sp>
          <p:nvSpPr>
            <p:cNvPr id="41" name="淚滴形 40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38" name="文字方塊 37"/>
          <p:cNvSpPr txBox="1"/>
          <p:nvPr/>
        </p:nvSpPr>
        <p:spPr>
          <a:xfrm>
            <a:off x="648184" y="6391184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/>
                </a:solidFill>
                <a:latin typeface="Century Gothic" panose="020B0502020202020204" pitchFamily="34" charset="0"/>
              </a:rPr>
              <a:t>http://www.achfood.com/canada.cfm</a:t>
            </a:r>
            <a:endParaRPr lang="zh-TW" altLang="en-US" sz="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4833890" y="4408494"/>
            <a:ext cx="4368626" cy="497867"/>
            <a:chOff x="311969" y="4941168"/>
            <a:chExt cx="4368626" cy="497867"/>
          </a:xfrm>
        </p:grpSpPr>
        <p:grpSp>
          <p:nvGrpSpPr>
            <p:cNvPr id="40" name="群組 39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44" name="群組 43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46" name="橢圓 45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47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45" name="直線接點 44"/>
              <p:cNvCxnSpPr>
                <a:stCxn id="46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圓角矩形 42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8" name="TextBox 13"/>
          <p:cNvSpPr txBox="1"/>
          <p:nvPr/>
        </p:nvSpPr>
        <p:spPr>
          <a:xfrm>
            <a:off x="5281567" y="4818355"/>
            <a:ext cx="5183406" cy="1981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100" b="1" dirty="0">
                <a:solidFill>
                  <a:srgbClr val="0070C0"/>
                </a:solidFill>
              </a:rPr>
              <a:t>To live</a:t>
            </a:r>
            <a:r>
              <a:rPr lang="en-US" altLang="zh-TW" sz="2100" dirty="0"/>
              <a:t> (verb) To stay in a place.</a:t>
            </a:r>
            <a:endParaRPr lang="zh-TW" altLang="zh-TW" sz="2100" dirty="0"/>
          </a:p>
          <a:p>
            <a:pPr>
              <a:lnSpc>
                <a:spcPct val="150000"/>
              </a:lnSpc>
            </a:pPr>
            <a:r>
              <a:rPr lang="en-US" altLang="zh-TW" sz="2100" b="1" dirty="0">
                <a:solidFill>
                  <a:srgbClr val="0070C0"/>
                </a:solidFill>
              </a:rPr>
              <a:t>To move</a:t>
            </a:r>
            <a:r>
              <a:rPr lang="en-US" altLang="zh-TW" sz="2100" dirty="0"/>
              <a:t> (verb) to travel to another place to live.</a:t>
            </a:r>
            <a:endParaRPr lang="zh-TW" altLang="zh-TW" sz="2100" dirty="0"/>
          </a:p>
          <a:p>
            <a:pPr>
              <a:lnSpc>
                <a:spcPct val="150000"/>
              </a:lnSpc>
            </a:pPr>
            <a:r>
              <a:rPr lang="en-US" altLang="zh-TW" sz="2100" b="1" dirty="0">
                <a:solidFill>
                  <a:srgbClr val="0070C0"/>
                </a:solidFill>
              </a:rPr>
              <a:t>Grade</a:t>
            </a:r>
            <a:r>
              <a:rPr lang="en-US" altLang="zh-TW" sz="2100" dirty="0"/>
              <a:t> (noun) Year of school; the level of.</a:t>
            </a:r>
            <a:endParaRPr lang="zh-TW" altLang="zh-TW" sz="2100" dirty="0"/>
          </a:p>
        </p:txBody>
      </p:sp>
      <p:grpSp>
        <p:nvGrpSpPr>
          <p:cNvPr id="26" name="群組 25"/>
          <p:cNvGrpSpPr/>
          <p:nvPr/>
        </p:nvGrpSpPr>
        <p:grpSpPr>
          <a:xfrm>
            <a:off x="0" y="-14111"/>
            <a:ext cx="1836204" cy="1296219"/>
            <a:chOff x="-75" y="-3"/>
            <a:chExt cx="1836204" cy="1296219"/>
          </a:xfrm>
        </p:grpSpPr>
        <p:sp>
          <p:nvSpPr>
            <p:cNvPr id="27" name="淚滴形 26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-75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62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4408832" y="3638945"/>
            <a:ext cx="4368626" cy="497867"/>
            <a:chOff x="311969" y="4941168"/>
            <a:chExt cx="4368626" cy="497867"/>
          </a:xfrm>
        </p:grpSpPr>
        <p:grpSp>
          <p:nvGrpSpPr>
            <p:cNvPr id="25" name="群組 24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27" name="群組 26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29" name="橢圓 28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30" name="Picture 8" descr="dictionary.png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28" name="直線接點 27"/>
              <p:cNvCxnSpPr>
                <a:stCxn id="29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圓角矩形 25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 1"/>
          <p:cNvSpPr/>
          <p:nvPr/>
        </p:nvSpPr>
        <p:spPr>
          <a:xfrm rot="2720969">
            <a:off x="1931598" y="875986"/>
            <a:ext cx="3196065" cy="117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 rot="2720969">
            <a:off x="3733277" y="-164895"/>
            <a:ext cx="1308589" cy="689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extBox 13"/>
          <p:cNvSpPr txBox="1"/>
          <p:nvPr/>
        </p:nvSpPr>
        <p:spPr>
          <a:xfrm>
            <a:off x="4980072" y="3887879"/>
            <a:ext cx="576071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100" b="1" dirty="0">
                <a:solidFill>
                  <a:srgbClr val="0070C0"/>
                </a:solidFill>
              </a:rPr>
              <a:t>Well-known</a:t>
            </a:r>
            <a:r>
              <a:rPr lang="en-US" altLang="zh-TW" sz="2100" dirty="0"/>
              <a:t> (adjective) Widely known; famous</a:t>
            </a:r>
            <a:endParaRPr lang="zh-TW" altLang="zh-TW" sz="2100" dirty="0"/>
          </a:p>
          <a:p>
            <a:pPr>
              <a:lnSpc>
                <a:spcPct val="150000"/>
              </a:lnSpc>
            </a:pPr>
            <a:r>
              <a:rPr lang="en-US" altLang="zh-TW" sz="2100" b="1" dirty="0" smtClean="0">
                <a:solidFill>
                  <a:srgbClr val="0070C0"/>
                </a:solidFill>
              </a:rPr>
              <a:t>To reduce</a:t>
            </a:r>
            <a:r>
              <a:rPr lang="en-US" altLang="zh-TW" sz="2100" dirty="0" smtClean="0">
                <a:solidFill>
                  <a:srgbClr val="0070C0"/>
                </a:solidFill>
              </a:rPr>
              <a:t> </a:t>
            </a:r>
            <a:r>
              <a:rPr lang="en-US" altLang="zh-TW" sz="2100" dirty="0"/>
              <a:t>(verb) To make smaller.</a:t>
            </a:r>
            <a:endParaRPr lang="zh-TW" altLang="zh-TW" sz="2100" dirty="0"/>
          </a:p>
          <a:p>
            <a:pPr>
              <a:lnSpc>
                <a:spcPct val="150000"/>
              </a:lnSpc>
            </a:pPr>
            <a:r>
              <a:rPr lang="en-US" altLang="zh-TW" sz="2100" b="1" dirty="0">
                <a:solidFill>
                  <a:srgbClr val="0070C0"/>
                </a:solidFill>
              </a:rPr>
              <a:t>Human</a:t>
            </a:r>
            <a:r>
              <a:rPr lang="en-US" altLang="zh-TW" sz="2100" dirty="0"/>
              <a:t> (noun) Man or woman.</a:t>
            </a:r>
            <a:endParaRPr lang="zh-TW" altLang="zh-TW" sz="2100" dirty="0"/>
          </a:p>
          <a:p>
            <a:pPr>
              <a:lnSpc>
                <a:spcPct val="150000"/>
              </a:lnSpc>
            </a:pPr>
            <a:r>
              <a:rPr lang="en-US" altLang="zh-TW" sz="2100" b="1" dirty="0">
                <a:solidFill>
                  <a:srgbClr val="0070C0"/>
                </a:solidFill>
              </a:rPr>
              <a:t>Extinction</a:t>
            </a:r>
            <a:r>
              <a:rPr lang="en-US" altLang="zh-TW" sz="2100" dirty="0"/>
              <a:t> (noun) Reduced to zero</a:t>
            </a:r>
            <a:endParaRPr lang="zh-TW" altLang="zh-TW" sz="2100" dirty="0"/>
          </a:p>
          <a:p>
            <a:pPr>
              <a:lnSpc>
                <a:spcPct val="150000"/>
              </a:lnSpc>
            </a:pPr>
            <a:r>
              <a:rPr lang="en-US" altLang="zh-TW" sz="2100" b="1" dirty="0">
                <a:solidFill>
                  <a:srgbClr val="0070C0"/>
                </a:solidFill>
              </a:rPr>
              <a:t>Mars</a:t>
            </a:r>
            <a:r>
              <a:rPr lang="en-US" altLang="zh-TW" sz="2100" dirty="0"/>
              <a:t> (noun) The name of the Solar System’s 4</a:t>
            </a:r>
            <a:r>
              <a:rPr lang="en-US" altLang="zh-TW" sz="2100" baseline="30000" dirty="0"/>
              <a:t>th</a:t>
            </a:r>
            <a:r>
              <a:rPr lang="en-US" altLang="zh-TW" sz="2100" dirty="0"/>
              <a:t> planet.</a:t>
            </a:r>
            <a:endParaRPr lang="zh-TW" altLang="zh-TW" sz="2100" dirty="0"/>
          </a:p>
        </p:txBody>
      </p:sp>
      <p:sp>
        <p:nvSpPr>
          <p:cNvPr id="34" name="TextBox 5"/>
          <p:cNvSpPr txBox="1"/>
          <p:nvPr/>
        </p:nvSpPr>
        <p:spPr>
          <a:xfrm>
            <a:off x="4897246" y="548680"/>
            <a:ext cx="56747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100" dirty="0" err="1"/>
              <a:t>Elon</a:t>
            </a:r>
            <a:r>
              <a:rPr lang="en-US" altLang="zh-TW" sz="2100" dirty="0"/>
              <a:t> Musk is one of the most </a:t>
            </a:r>
            <a:r>
              <a:rPr lang="en-US" altLang="zh-TW" sz="2100" b="1" dirty="0">
                <a:solidFill>
                  <a:srgbClr val="0070C0"/>
                </a:solidFill>
              </a:rPr>
              <a:t>well-known</a:t>
            </a:r>
            <a:r>
              <a:rPr lang="en-US" altLang="zh-TW" sz="2100" dirty="0">
                <a:solidFill>
                  <a:srgbClr val="0070C0"/>
                </a:solidFill>
              </a:rPr>
              <a:t> </a:t>
            </a:r>
            <a:r>
              <a:rPr lang="en-US" altLang="zh-TW" sz="2100" dirty="0"/>
              <a:t>CEOs in the world today. He was born in South Africa and today works and lives in North America. He is the CEO of several companies, including </a:t>
            </a:r>
            <a:r>
              <a:rPr lang="en-US" altLang="zh-TW" sz="2100" dirty="0" err="1"/>
              <a:t>SpaceX</a:t>
            </a:r>
            <a:r>
              <a:rPr lang="en-US" altLang="zh-TW" sz="2100" dirty="0"/>
              <a:t>, and Tesla Motors</a:t>
            </a:r>
            <a:r>
              <a:rPr lang="en-US" altLang="zh-TW" sz="2100" dirty="0" smtClean="0"/>
              <a:t>.</a:t>
            </a:r>
            <a:endParaRPr lang="zh-TW" altLang="zh-TW" sz="2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488459" y="44624"/>
            <a:ext cx="2872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03</a:t>
            </a:r>
            <a:r>
              <a:rPr lang="en-US" altLang="zh-TW" sz="2800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TW" sz="2800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Elon</a:t>
            </a:r>
            <a:r>
              <a:rPr lang="en-US" altLang="zh-TW" sz="2800" dirty="0">
                <a:solidFill>
                  <a:srgbClr val="0070C0"/>
                </a:solidFill>
                <a:latin typeface="Century Gothic" panose="020B0502020202020204" pitchFamily="34" charset="0"/>
              </a:rPr>
              <a:t> Musk</a:t>
            </a:r>
            <a:endParaRPr lang="zh-TW" altLang="zh-TW" sz="28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75" y="-14111"/>
            <a:ext cx="1944291" cy="1296219"/>
            <a:chOff x="0" y="-3"/>
            <a:chExt cx="1944291" cy="1296219"/>
          </a:xfrm>
        </p:grpSpPr>
        <p:sp>
          <p:nvSpPr>
            <p:cNvPr id="37" name="淚滴形 36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0" y="-14111"/>
            <a:ext cx="1836204" cy="1296219"/>
            <a:chOff x="-75" y="-3"/>
            <a:chExt cx="1836204" cy="1296219"/>
          </a:xfrm>
        </p:grpSpPr>
        <p:sp>
          <p:nvSpPr>
            <p:cNvPr id="31" name="淚滴形 30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-75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2" y="1344256"/>
            <a:ext cx="3656954" cy="53767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16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4660802" y="2625641"/>
            <a:ext cx="4368626" cy="497867"/>
            <a:chOff x="311969" y="4941168"/>
            <a:chExt cx="4368626" cy="497867"/>
          </a:xfrm>
        </p:grpSpPr>
        <p:grpSp>
          <p:nvGrpSpPr>
            <p:cNvPr id="25" name="群組 24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27" name="群組 26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29" name="橢圓 28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30" name="Picture 8" descr="dictionary.png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28" name="直線接點 27"/>
              <p:cNvCxnSpPr>
                <a:stCxn id="29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圓角矩形 25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 1"/>
          <p:cNvSpPr/>
          <p:nvPr/>
        </p:nvSpPr>
        <p:spPr>
          <a:xfrm rot="2720969">
            <a:off x="1931598" y="875986"/>
            <a:ext cx="3196065" cy="117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 rot="2720969">
            <a:off x="3733277" y="-164895"/>
            <a:ext cx="1308589" cy="689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extBox 13"/>
          <p:cNvSpPr txBox="1"/>
          <p:nvPr/>
        </p:nvSpPr>
        <p:spPr>
          <a:xfrm>
            <a:off x="5013788" y="3418776"/>
            <a:ext cx="5760715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100" b="1" dirty="0">
                <a:solidFill>
                  <a:srgbClr val="0070C0"/>
                </a:solidFill>
              </a:rPr>
              <a:t>Well-known</a:t>
            </a:r>
            <a:r>
              <a:rPr lang="en-US" altLang="zh-TW" sz="2100" dirty="0"/>
              <a:t> (adjective) </a:t>
            </a:r>
            <a:r>
              <a:rPr lang="en-US" altLang="zh-TW" sz="2100" dirty="0" smtClean="0"/>
              <a:t>Widely </a:t>
            </a:r>
            <a:r>
              <a:rPr lang="en-US" altLang="zh-TW" sz="2100" dirty="0"/>
              <a:t>known; famous</a:t>
            </a:r>
            <a:endParaRPr lang="zh-TW" altLang="zh-TW" sz="2100" dirty="0"/>
          </a:p>
          <a:p>
            <a:pPr>
              <a:lnSpc>
                <a:spcPct val="150000"/>
              </a:lnSpc>
            </a:pPr>
            <a:r>
              <a:rPr lang="en-US" altLang="zh-TW" sz="2100" b="1" dirty="0" smtClean="0">
                <a:solidFill>
                  <a:srgbClr val="0070C0"/>
                </a:solidFill>
              </a:rPr>
              <a:t>To r</a:t>
            </a:r>
            <a:r>
              <a:rPr lang="en-US" altLang="zh-TW" sz="2100" b="1" dirty="0" smtClean="0">
                <a:solidFill>
                  <a:srgbClr val="0070C0"/>
                </a:solidFill>
              </a:rPr>
              <a:t>educe</a:t>
            </a:r>
            <a:r>
              <a:rPr lang="en-US" altLang="zh-TW" sz="2100" dirty="0" smtClean="0">
                <a:solidFill>
                  <a:srgbClr val="0070C0"/>
                </a:solidFill>
              </a:rPr>
              <a:t> </a:t>
            </a:r>
            <a:r>
              <a:rPr lang="en-US" altLang="zh-TW" sz="2100" dirty="0"/>
              <a:t>(verb) </a:t>
            </a:r>
            <a:r>
              <a:rPr lang="en-US" altLang="zh-TW" sz="2100" dirty="0" smtClean="0"/>
              <a:t>To </a:t>
            </a:r>
            <a:r>
              <a:rPr lang="en-US" altLang="zh-TW" sz="2100" dirty="0"/>
              <a:t>make </a:t>
            </a:r>
            <a:r>
              <a:rPr lang="en-US" altLang="zh-TW" sz="2100" dirty="0" smtClean="0"/>
              <a:t>smaller.</a:t>
            </a:r>
          </a:p>
          <a:p>
            <a:pPr>
              <a:lnSpc>
                <a:spcPct val="150000"/>
              </a:lnSpc>
            </a:pPr>
            <a:r>
              <a:rPr lang="en-US" altLang="zh-TW" sz="2100" b="1" dirty="0" smtClean="0">
                <a:solidFill>
                  <a:srgbClr val="0070C0"/>
                </a:solidFill>
              </a:rPr>
              <a:t>To Lower </a:t>
            </a:r>
            <a:r>
              <a:rPr lang="en-US" altLang="zh-TW" sz="2100" dirty="0" smtClean="0"/>
              <a:t>(verb) To reduce in numbers.</a:t>
            </a:r>
            <a:endParaRPr lang="zh-TW" altLang="zh-TW" sz="2100" dirty="0"/>
          </a:p>
          <a:p>
            <a:pPr>
              <a:lnSpc>
                <a:spcPct val="150000"/>
              </a:lnSpc>
            </a:pPr>
            <a:r>
              <a:rPr lang="en-US" altLang="zh-TW" sz="2100" b="1" dirty="0">
                <a:solidFill>
                  <a:srgbClr val="0070C0"/>
                </a:solidFill>
              </a:rPr>
              <a:t>Human</a:t>
            </a:r>
            <a:r>
              <a:rPr lang="en-US" altLang="zh-TW" sz="2100" dirty="0"/>
              <a:t> (noun) </a:t>
            </a:r>
            <a:r>
              <a:rPr lang="en-US" altLang="zh-TW" sz="2100" dirty="0" smtClean="0"/>
              <a:t>Man </a:t>
            </a:r>
            <a:r>
              <a:rPr lang="en-US" altLang="zh-TW" sz="2100" dirty="0"/>
              <a:t>or </a:t>
            </a:r>
            <a:r>
              <a:rPr lang="en-US" altLang="zh-TW" sz="2100" dirty="0" smtClean="0"/>
              <a:t>woman.</a:t>
            </a:r>
            <a:endParaRPr lang="zh-TW" altLang="zh-TW" sz="2100" dirty="0"/>
          </a:p>
          <a:p>
            <a:pPr>
              <a:lnSpc>
                <a:spcPct val="150000"/>
              </a:lnSpc>
            </a:pPr>
            <a:r>
              <a:rPr lang="en-US" altLang="zh-TW" sz="2100" b="1" dirty="0">
                <a:solidFill>
                  <a:srgbClr val="0070C0"/>
                </a:solidFill>
              </a:rPr>
              <a:t>Extinction</a:t>
            </a:r>
            <a:r>
              <a:rPr lang="en-US" altLang="zh-TW" sz="2100" dirty="0"/>
              <a:t> (noun) </a:t>
            </a:r>
            <a:r>
              <a:rPr lang="en-US" altLang="zh-TW" sz="2100" dirty="0"/>
              <a:t>R</a:t>
            </a:r>
            <a:r>
              <a:rPr lang="en-US" altLang="zh-TW" sz="2100" dirty="0" smtClean="0"/>
              <a:t>educed </a:t>
            </a:r>
            <a:r>
              <a:rPr lang="en-US" altLang="zh-TW" sz="2100" dirty="0"/>
              <a:t>to zero</a:t>
            </a:r>
            <a:endParaRPr lang="zh-TW" altLang="zh-TW" sz="2100" dirty="0"/>
          </a:p>
          <a:p>
            <a:pPr>
              <a:lnSpc>
                <a:spcPct val="150000"/>
              </a:lnSpc>
            </a:pPr>
            <a:r>
              <a:rPr lang="en-US" altLang="zh-TW" sz="2100" b="1" dirty="0">
                <a:solidFill>
                  <a:srgbClr val="0070C0"/>
                </a:solidFill>
              </a:rPr>
              <a:t>Mars</a:t>
            </a:r>
            <a:r>
              <a:rPr lang="en-US" altLang="zh-TW" sz="2100" dirty="0"/>
              <a:t> (noun) </a:t>
            </a:r>
            <a:r>
              <a:rPr lang="en-US" altLang="zh-TW" sz="2100" dirty="0" smtClean="0"/>
              <a:t>The name of the Solar System’s 4</a:t>
            </a:r>
            <a:r>
              <a:rPr lang="en-US" altLang="zh-TW" sz="2100" baseline="30000" dirty="0" smtClean="0"/>
              <a:t>th</a:t>
            </a:r>
            <a:r>
              <a:rPr lang="en-US" altLang="zh-TW" sz="2100" dirty="0" smtClean="0"/>
              <a:t> planet.</a:t>
            </a:r>
            <a:endParaRPr lang="zh-TW" altLang="zh-TW" sz="2100" dirty="0"/>
          </a:p>
        </p:txBody>
      </p:sp>
      <p:sp>
        <p:nvSpPr>
          <p:cNvPr id="34" name="TextBox 5"/>
          <p:cNvSpPr txBox="1"/>
          <p:nvPr/>
        </p:nvSpPr>
        <p:spPr>
          <a:xfrm>
            <a:off x="4811278" y="669680"/>
            <a:ext cx="56747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100" dirty="0" smtClean="0"/>
              <a:t>His </a:t>
            </a:r>
            <a:r>
              <a:rPr lang="en-US" altLang="zh-TW" sz="2100" dirty="0"/>
              <a:t>goals include reducing global warming by </a:t>
            </a:r>
            <a:r>
              <a:rPr lang="en-US" altLang="zh-TW" sz="2100" b="1" dirty="0" smtClean="0">
                <a:solidFill>
                  <a:srgbClr val="0070C0"/>
                </a:solidFill>
              </a:rPr>
              <a:t>lowering</a:t>
            </a:r>
            <a:r>
              <a:rPr lang="en-US" altLang="zh-TW" sz="2100" dirty="0" smtClean="0">
                <a:solidFill>
                  <a:srgbClr val="0070C0"/>
                </a:solidFill>
              </a:rPr>
              <a:t> </a:t>
            </a:r>
            <a:r>
              <a:rPr lang="en-US" altLang="zh-TW" sz="2100" dirty="0"/>
              <a:t>greenhouse gas emissions, and reducing the risk of </a:t>
            </a:r>
            <a:r>
              <a:rPr lang="en-US" altLang="zh-TW" sz="2100" b="1" dirty="0">
                <a:solidFill>
                  <a:srgbClr val="0070C0"/>
                </a:solidFill>
              </a:rPr>
              <a:t>human extinction</a:t>
            </a:r>
            <a:r>
              <a:rPr lang="en-US" altLang="zh-TW" sz="2100" dirty="0">
                <a:solidFill>
                  <a:srgbClr val="0070C0"/>
                </a:solidFill>
              </a:rPr>
              <a:t> </a:t>
            </a:r>
            <a:r>
              <a:rPr lang="en-US" altLang="zh-TW" sz="2100" dirty="0"/>
              <a:t>by colonizing </a:t>
            </a:r>
            <a:r>
              <a:rPr lang="en-US" altLang="zh-TW" sz="2100" b="1" dirty="0">
                <a:solidFill>
                  <a:srgbClr val="0070C0"/>
                </a:solidFill>
              </a:rPr>
              <a:t>Mars</a:t>
            </a:r>
            <a:r>
              <a:rPr lang="en-US" altLang="zh-TW" sz="2100" dirty="0"/>
              <a:t>. </a:t>
            </a:r>
            <a:endParaRPr lang="zh-TW" altLang="zh-TW" sz="2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488459" y="179806"/>
            <a:ext cx="2872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03</a:t>
            </a:r>
            <a:r>
              <a:rPr lang="en-US" altLang="zh-TW" sz="2800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TW" sz="2800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Elon</a:t>
            </a:r>
            <a:r>
              <a:rPr lang="en-US" altLang="zh-TW" sz="2800" dirty="0">
                <a:solidFill>
                  <a:srgbClr val="0070C0"/>
                </a:solidFill>
                <a:latin typeface="Century Gothic" panose="020B0502020202020204" pitchFamily="34" charset="0"/>
              </a:rPr>
              <a:t> Musk</a:t>
            </a:r>
            <a:endParaRPr lang="zh-TW" altLang="zh-TW" sz="28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75" y="-14111"/>
            <a:ext cx="1944291" cy="1296219"/>
            <a:chOff x="0" y="-3"/>
            <a:chExt cx="1944291" cy="1296219"/>
          </a:xfrm>
        </p:grpSpPr>
        <p:sp>
          <p:nvSpPr>
            <p:cNvPr id="37" name="淚滴形 36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0" y="-14111"/>
            <a:ext cx="1836204" cy="1296219"/>
            <a:chOff x="-75" y="-3"/>
            <a:chExt cx="1836204" cy="1296219"/>
          </a:xfrm>
        </p:grpSpPr>
        <p:sp>
          <p:nvSpPr>
            <p:cNvPr id="31" name="淚滴形 30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-75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pic>
        <p:nvPicPr>
          <p:cNvPr id="39" name="圖片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2" y="1344256"/>
            <a:ext cx="3656954" cy="53767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4916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/>
        </p:nvSpPr>
        <p:spPr>
          <a:xfrm>
            <a:off x="4980645" y="1783363"/>
            <a:ext cx="1136774" cy="11367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11"/>
          <p:cNvSpPr txBox="1"/>
          <p:nvPr/>
        </p:nvSpPr>
        <p:spPr>
          <a:xfrm>
            <a:off x="1812215" y="3372956"/>
            <a:ext cx="792088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DISCUSSION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algn="ctr"/>
            <a:r>
              <a:rPr lang="en-US" altLang="zh-TW" sz="2100" dirty="0"/>
              <a:t>How do you feel about </a:t>
            </a:r>
            <a:r>
              <a:rPr lang="en-US" altLang="zh-TW" sz="2100" dirty="0" err="1"/>
              <a:t>Elon</a:t>
            </a:r>
            <a:r>
              <a:rPr lang="en-US" altLang="zh-TW" sz="2100" dirty="0"/>
              <a:t> Musk? </a:t>
            </a:r>
            <a:endParaRPr lang="en-US" altLang="zh-TW" sz="2100" dirty="0" smtClean="0"/>
          </a:p>
          <a:p>
            <a:pPr algn="ctr"/>
            <a:r>
              <a:rPr lang="en-US" altLang="zh-TW" sz="2100" dirty="0" smtClean="0"/>
              <a:t>Would </a:t>
            </a:r>
            <a:r>
              <a:rPr lang="en-US" altLang="zh-TW" sz="2100" dirty="0"/>
              <a:t>you drive one of his electric cars? </a:t>
            </a:r>
            <a:endParaRPr lang="en-US" altLang="zh-TW" sz="2100" dirty="0" smtClean="0"/>
          </a:p>
          <a:p>
            <a:pPr algn="ctr"/>
            <a:r>
              <a:rPr lang="en-US" altLang="zh-TW" sz="2100" dirty="0" smtClean="0"/>
              <a:t>Do </a:t>
            </a:r>
            <a:r>
              <a:rPr lang="en-US" altLang="zh-TW" sz="2100" dirty="0"/>
              <a:t>you think humans will really colonize Mars?</a:t>
            </a:r>
            <a:endParaRPr lang="zh-TW" altLang="zh-TW" sz="2100" dirty="0"/>
          </a:p>
        </p:txBody>
      </p:sp>
      <p:pic>
        <p:nvPicPr>
          <p:cNvPr id="9" name="Picture 9" descr="icon-projec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68" y="2024849"/>
            <a:ext cx="728763" cy="728763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536504" y="4988783"/>
            <a:ext cx="39605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03</a:t>
            </a:r>
            <a:endParaRPr lang="zh-TW" altLang="en-US" sz="150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75" y="-14111"/>
            <a:ext cx="1944291" cy="1296219"/>
            <a:chOff x="0" y="-3"/>
            <a:chExt cx="1944291" cy="1296219"/>
          </a:xfrm>
        </p:grpSpPr>
        <p:sp>
          <p:nvSpPr>
            <p:cNvPr id="12" name="淚滴形 11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0" y="-14111"/>
            <a:ext cx="1836204" cy="1296219"/>
            <a:chOff x="-75" y="-3"/>
            <a:chExt cx="1836204" cy="1296219"/>
          </a:xfrm>
        </p:grpSpPr>
        <p:sp>
          <p:nvSpPr>
            <p:cNvPr id="14" name="淚滴形 13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-75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69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.huffpost.com/gen/1192343/images/o-WORKING-OVERTIME-faceboo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0" r="24760"/>
          <a:stretch/>
        </p:blipFill>
        <p:spPr bwMode="auto">
          <a:xfrm>
            <a:off x="-2" y="-86261"/>
            <a:ext cx="4416975" cy="694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群組 23"/>
          <p:cNvGrpSpPr/>
          <p:nvPr/>
        </p:nvGrpSpPr>
        <p:grpSpPr>
          <a:xfrm>
            <a:off x="4562345" y="5290374"/>
            <a:ext cx="4368626" cy="497867"/>
            <a:chOff x="311969" y="4941168"/>
            <a:chExt cx="4368626" cy="497867"/>
          </a:xfrm>
        </p:grpSpPr>
        <p:grpSp>
          <p:nvGrpSpPr>
            <p:cNvPr id="25" name="群組 24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27" name="群組 26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29" name="橢圓 28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30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28" name="直線接點 27"/>
              <p:cNvCxnSpPr>
                <a:stCxn id="29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圓角矩形 25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 1"/>
          <p:cNvSpPr/>
          <p:nvPr/>
        </p:nvSpPr>
        <p:spPr>
          <a:xfrm rot="2720969">
            <a:off x="1931598" y="875986"/>
            <a:ext cx="3196065" cy="117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 rot="2720969">
            <a:off x="-995791" y="5785847"/>
            <a:ext cx="2672700" cy="1197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 rot="2720969">
            <a:off x="3733277" y="-164895"/>
            <a:ext cx="1308589" cy="689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extBox 13"/>
          <p:cNvSpPr txBox="1"/>
          <p:nvPr/>
        </p:nvSpPr>
        <p:spPr>
          <a:xfrm>
            <a:off x="5110857" y="5571251"/>
            <a:ext cx="57607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100" b="1" dirty="0">
                <a:solidFill>
                  <a:srgbClr val="0070C0"/>
                </a:solidFill>
              </a:rPr>
              <a:t>Overtime</a:t>
            </a:r>
            <a:r>
              <a:rPr lang="en-US" altLang="zh-TW" sz="2100" dirty="0"/>
              <a:t> (noun) </a:t>
            </a:r>
            <a:r>
              <a:rPr lang="en-US" altLang="zh-TW" sz="2100" dirty="0" smtClean="0"/>
              <a:t>Time </a:t>
            </a:r>
            <a:r>
              <a:rPr lang="en-US" altLang="zh-TW" sz="2100" dirty="0"/>
              <a:t>worked after normal </a:t>
            </a:r>
            <a:r>
              <a:rPr lang="en-US" altLang="zh-TW" sz="2100" dirty="0" smtClean="0"/>
              <a:t>hours.</a:t>
            </a:r>
            <a:endParaRPr lang="zh-TW" altLang="zh-TW" sz="2100" dirty="0"/>
          </a:p>
          <a:p>
            <a:pPr>
              <a:lnSpc>
                <a:spcPct val="150000"/>
              </a:lnSpc>
            </a:pPr>
            <a:r>
              <a:rPr lang="en-US" altLang="zh-TW" sz="2100" b="1" dirty="0">
                <a:solidFill>
                  <a:srgbClr val="0070C0"/>
                </a:solidFill>
              </a:rPr>
              <a:t>Couple</a:t>
            </a:r>
            <a:r>
              <a:rPr lang="en-US" altLang="zh-TW" sz="2100" dirty="0"/>
              <a:t> (noun) 2 </a:t>
            </a:r>
            <a:r>
              <a:rPr lang="en-US" altLang="zh-TW" sz="2100" dirty="0" smtClean="0"/>
              <a:t>things.</a:t>
            </a:r>
            <a:endParaRPr lang="zh-TW" altLang="zh-TW" sz="21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44366" y="6267733"/>
            <a:ext cx="2543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from :</a:t>
            </a:r>
            <a:r>
              <a:rPr lang="en-US" altLang="zh-TW" sz="8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http://www.huffingtonpost.com/2013/06/14/working-overtime-marlo-thomas-poll_n_3442793.html</a:t>
            </a:r>
            <a:endParaRPr lang="zh-TW" altLang="en-US" sz="8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5"/>
          <p:cNvSpPr txBox="1"/>
          <p:nvPr/>
        </p:nvSpPr>
        <p:spPr>
          <a:xfrm>
            <a:off x="4996910" y="965451"/>
            <a:ext cx="56747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100" dirty="0"/>
              <a:t>In English we sometimes add an ‘a’ after using ‘</a:t>
            </a:r>
            <a:r>
              <a:rPr lang="en-US" altLang="zh-TW" sz="2100" i="1" dirty="0"/>
              <a:t>for’</a:t>
            </a:r>
            <a:r>
              <a:rPr lang="en-US" altLang="zh-TW" sz="2100" dirty="0"/>
              <a:t>, but not always. Take a look at the following sentences.</a:t>
            </a:r>
            <a:endParaRPr lang="zh-TW" altLang="zh-TW" sz="2100" dirty="0"/>
          </a:p>
          <a:p>
            <a:pPr lvl="0">
              <a:lnSpc>
                <a:spcPct val="200000"/>
              </a:lnSpc>
            </a:pPr>
            <a:r>
              <a:rPr lang="en-US" altLang="zh-TW" sz="2100" dirty="0"/>
              <a:t>I have been here </a:t>
            </a:r>
            <a:r>
              <a:rPr lang="en-US" altLang="zh-TW" sz="2100" b="1" dirty="0">
                <a:solidFill>
                  <a:srgbClr val="0070C0"/>
                </a:solidFill>
              </a:rPr>
              <a:t>for a</a:t>
            </a:r>
            <a:r>
              <a:rPr lang="en-US" altLang="zh-TW" sz="2100" dirty="0">
                <a:solidFill>
                  <a:srgbClr val="0070C0"/>
                </a:solidFill>
              </a:rPr>
              <a:t> </a:t>
            </a:r>
            <a:r>
              <a:rPr lang="en-US" altLang="zh-TW" sz="2100" dirty="0"/>
              <a:t>few months.</a:t>
            </a:r>
            <a:endParaRPr lang="zh-TW" altLang="zh-TW" sz="2100" dirty="0"/>
          </a:p>
          <a:p>
            <a:pPr lvl="0">
              <a:lnSpc>
                <a:spcPct val="200000"/>
              </a:lnSpc>
            </a:pPr>
            <a:r>
              <a:rPr lang="en-US" altLang="zh-TW" sz="2100" dirty="0"/>
              <a:t>I have been here </a:t>
            </a:r>
            <a:r>
              <a:rPr lang="en-US" altLang="zh-TW" sz="2100" b="1" dirty="0">
                <a:solidFill>
                  <a:srgbClr val="0070C0"/>
                </a:solidFill>
              </a:rPr>
              <a:t>for</a:t>
            </a:r>
            <a:r>
              <a:rPr lang="en-US" altLang="zh-TW" sz="2100" dirty="0"/>
              <a:t> three years</a:t>
            </a:r>
            <a:r>
              <a:rPr lang="en-US" altLang="zh-TW" sz="2100" dirty="0" smtClean="0"/>
              <a:t>.</a:t>
            </a:r>
            <a:endParaRPr lang="zh-TW" altLang="zh-TW" sz="2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488459" y="179806"/>
            <a:ext cx="366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04</a:t>
            </a:r>
            <a:r>
              <a:rPr lang="en-US" altLang="zh-TW" sz="2800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TW" sz="2800" dirty="0">
                <a:solidFill>
                  <a:srgbClr val="0070C0"/>
                </a:solidFill>
                <a:latin typeface="Century Gothic" panose="020B0502020202020204" pitchFamily="34" charset="0"/>
              </a:rPr>
              <a:t>For Revisited</a:t>
            </a:r>
            <a:endParaRPr lang="zh-TW" altLang="zh-TW" sz="28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75" y="-14111"/>
            <a:ext cx="1944291" cy="1296219"/>
            <a:chOff x="0" y="-3"/>
            <a:chExt cx="1944291" cy="1296219"/>
          </a:xfrm>
        </p:grpSpPr>
        <p:sp>
          <p:nvSpPr>
            <p:cNvPr id="37" name="淚滴形 36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0" y="-14111"/>
            <a:ext cx="1836204" cy="1296219"/>
            <a:chOff x="-75" y="-3"/>
            <a:chExt cx="1836204" cy="1296219"/>
          </a:xfrm>
        </p:grpSpPr>
        <p:sp>
          <p:nvSpPr>
            <p:cNvPr id="31" name="淚滴形 30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-75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91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.huffpost.com/gen/1192343/images/o-WORKING-OVERTIME-faceboo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0" r="24760"/>
          <a:stretch/>
        </p:blipFill>
        <p:spPr bwMode="auto">
          <a:xfrm>
            <a:off x="-2" y="-86261"/>
            <a:ext cx="4416975" cy="694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群組 23"/>
          <p:cNvGrpSpPr/>
          <p:nvPr/>
        </p:nvGrpSpPr>
        <p:grpSpPr>
          <a:xfrm>
            <a:off x="4562345" y="5290374"/>
            <a:ext cx="4368626" cy="497867"/>
            <a:chOff x="311969" y="4941168"/>
            <a:chExt cx="4368626" cy="497867"/>
          </a:xfrm>
        </p:grpSpPr>
        <p:grpSp>
          <p:nvGrpSpPr>
            <p:cNvPr id="25" name="群組 24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27" name="群組 26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29" name="橢圓 28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30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28" name="直線接點 27"/>
              <p:cNvCxnSpPr>
                <a:stCxn id="29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圓角矩形 25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 1"/>
          <p:cNvSpPr/>
          <p:nvPr/>
        </p:nvSpPr>
        <p:spPr>
          <a:xfrm rot="2720969">
            <a:off x="1931598" y="875986"/>
            <a:ext cx="3196065" cy="117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 rot="2720969">
            <a:off x="-995791" y="5785847"/>
            <a:ext cx="2672700" cy="1197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 rot="2720969">
            <a:off x="3733277" y="-164895"/>
            <a:ext cx="1308589" cy="689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extBox 13"/>
          <p:cNvSpPr txBox="1"/>
          <p:nvPr/>
        </p:nvSpPr>
        <p:spPr>
          <a:xfrm>
            <a:off x="5110857" y="5571251"/>
            <a:ext cx="57607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100" b="1" dirty="0">
                <a:solidFill>
                  <a:srgbClr val="0070C0"/>
                </a:solidFill>
              </a:rPr>
              <a:t>Overtime</a:t>
            </a:r>
            <a:r>
              <a:rPr lang="en-US" altLang="zh-TW" sz="2100" dirty="0"/>
              <a:t> (noun) </a:t>
            </a:r>
            <a:r>
              <a:rPr lang="en-US" altLang="zh-TW" sz="2100" dirty="0" smtClean="0"/>
              <a:t>Time </a:t>
            </a:r>
            <a:r>
              <a:rPr lang="en-US" altLang="zh-TW" sz="2100" dirty="0"/>
              <a:t>worked after normal </a:t>
            </a:r>
            <a:r>
              <a:rPr lang="en-US" altLang="zh-TW" sz="2100" dirty="0" smtClean="0"/>
              <a:t>hours.</a:t>
            </a:r>
            <a:endParaRPr lang="zh-TW" altLang="zh-TW" sz="2100" dirty="0"/>
          </a:p>
          <a:p>
            <a:pPr>
              <a:lnSpc>
                <a:spcPct val="150000"/>
              </a:lnSpc>
            </a:pPr>
            <a:r>
              <a:rPr lang="en-US" altLang="zh-TW" sz="2100" b="1" dirty="0">
                <a:solidFill>
                  <a:srgbClr val="0070C0"/>
                </a:solidFill>
              </a:rPr>
              <a:t>Couple</a:t>
            </a:r>
            <a:r>
              <a:rPr lang="en-US" altLang="zh-TW" sz="2100" dirty="0"/>
              <a:t> (noun) 2 </a:t>
            </a:r>
            <a:r>
              <a:rPr lang="en-US" altLang="zh-TW" sz="2100" dirty="0" smtClean="0"/>
              <a:t>things.</a:t>
            </a:r>
            <a:endParaRPr lang="zh-TW" altLang="zh-TW" sz="21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44366" y="6267733"/>
            <a:ext cx="2543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from :</a:t>
            </a:r>
            <a:r>
              <a:rPr lang="en-US" altLang="zh-TW" sz="8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http://www.huffingtonpost.com/2013/06/14/working-overtime-marlo-thomas-poll_n_3442793.html</a:t>
            </a:r>
            <a:endParaRPr lang="zh-TW" altLang="en-US" sz="8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5"/>
          <p:cNvSpPr txBox="1"/>
          <p:nvPr/>
        </p:nvSpPr>
        <p:spPr>
          <a:xfrm>
            <a:off x="4972206" y="716036"/>
            <a:ext cx="56747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altLang="zh-TW" sz="2100" dirty="0" smtClean="0"/>
              <a:t>What </a:t>
            </a:r>
            <a:r>
              <a:rPr lang="en-US" altLang="zh-TW" sz="2100" dirty="0"/>
              <a:t>have you been doing </a:t>
            </a:r>
            <a:r>
              <a:rPr lang="en-US" altLang="zh-TW" sz="2100" b="1" dirty="0">
                <a:solidFill>
                  <a:srgbClr val="0070C0"/>
                </a:solidFill>
              </a:rPr>
              <a:t>for</a:t>
            </a:r>
            <a:r>
              <a:rPr lang="en-US" altLang="zh-TW" sz="2100" dirty="0"/>
              <a:t> the last few days?</a:t>
            </a:r>
            <a:endParaRPr lang="zh-TW" altLang="zh-TW" sz="2100" dirty="0"/>
          </a:p>
          <a:p>
            <a:pPr lvl="0">
              <a:lnSpc>
                <a:spcPct val="200000"/>
              </a:lnSpc>
            </a:pPr>
            <a:r>
              <a:rPr lang="en-US" altLang="zh-TW" sz="2100" dirty="0"/>
              <a:t>They have been working overtime </a:t>
            </a:r>
            <a:r>
              <a:rPr lang="en-US" altLang="zh-TW" sz="2100" b="1" dirty="0">
                <a:solidFill>
                  <a:srgbClr val="0070C0"/>
                </a:solidFill>
              </a:rPr>
              <a:t>for a</a:t>
            </a:r>
            <a:r>
              <a:rPr lang="en-US" altLang="zh-TW" sz="2100" dirty="0">
                <a:solidFill>
                  <a:srgbClr val="0070C0"/>
                </a:solidFill>
              </a:rPr>
              <a:t> </a:t>
            </a:r>
            <a:r>
              <a:rPr lang="en-US" altLang="zh-TW" sz="2100" dirty="0"/>
              <a:t>couple of weeks</a:t>
            </a:r>
            <a:r>
              <a:rPr lang="en-US" altLang="zh-TW" sz="2100" b="1" dirty="0"/>
              <a:t>.</a:t>
            </a:r>
            <a:endParaRPr lang="zh-TW" altLang="zh-TW" sz="2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488459" y="179806"/>
            <a:ext cx="366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04</a:t>
            </a:r>
            <a:r>
              <a:rPr lang="en-US" altLang="zh-TW" sz="2800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TW" sz="2800" dirty="0">
                <a:solidFill>
                  <a:srgbClr val="0070C0"/>
                </a:solidFill>
                <a:latin typeface="Century Gothic" panose="020B0502020202020204" pitchFamily="34" charset="0"/>
              </a:rPr>
              <a:t>For Revisited</a:t>
            </a:r>
            <a:endParaRPr lang="zh-TW" altLang="zh-TW" sz="28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75" y="-14111"/>
            <a:ext cx="1944291" cy="1296219"/>
            <a:chOff x="0" y="-3"/>
            <a:chExt cx="1944291" cy="1296219"/>
          </a:xfrm>
        </p:grpSpPr>
        <p:sp>
          <p:nvSpPr>
            <p:cNvPr id="37" name="淚滴形 36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0" y="-14111"/>
            <a:ext cx="1836204" cy="1296219"/>
            <a:chOff x="-75" y="-3"/>
            <a:chExt cx="1836204" cy="1296219"/>
          </a:xfrm>
        </p:grpSpPr>
        <p:sp>
          <p:nvSpPr>
            <p:cNvPr id="31" name="淚滴形 30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-75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54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/>
        </p:nvSpPr>
        <p:spPr>
          <a:xfrm>
            <a:off x="4980645" y="1783363"/>
            <a:ext cx="1136774" cy="11367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11"/>
          <p:cNvSpPr txBox="1"/>
          <p:nvPr/>
        </p:nvSpPr>
        <p:spPr>
          <a:xfrm>
            <a:off x="1656259" y="3079507"/>
            <a:ext cx="792088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DISCUSSION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algn="ctr"/>
            <a:r>
              <a:rPr lang="en-US" altLang="zh-TW" sz="2100" dirty="0"/>
              <a:t>Now practice making sentences with ‘</a:t>
            </a:r>
            <a:r>
              <a:rPr lang="en-US" altLang="zh-TW" sz="2100" i="1" dirty="0"/>
              <a:t>for</a:t>
            </a:r>
            <a:r>
              <a:rPr lang="en-US" altLang="zh-TW" sz="2100" dirty="0"/>
              <a:t>’ and ‘</a:t>
            </a:r>
            <a:r>
              <a:rPr lang="en-US" altLang="zh-TW" sz="2100" i="1" dirty="0"/>
              <a:t>for </a:t>
            </a:r>
            <a:r>
              <a:rPr lang="en-US" altLang="zh-TW" sz="2100" i="1" dirty="0" smtClean="0"/>
              <a:t>a</a:t>
            </a:r>
            <a:r>
              <a:rPr lang="en-US" altLang="zh-TW" sz="2100" dirty="0"/>
              <a:t>’</a:t>
            </a:r>
            <a:endParaRPr lang="zh-TW" altLang="zh-TW" sz="2100" dirty="0"/>
          </a:p>
        </p:txBody>
      </p:sp>
      <p:pic>
        <p:nvPicPr>
          <p:cNvPr id="9" name="Picture 9" descr="icon-project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68" y="2024849"/>
            <a:ext cx="728763" cy="728763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536504" y="4988783"/>
            <a:ext cx="39605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04</a:t>
            </a:r>
            <a:endParaRPr lang="zh-TW" altLang="en-US" sz="150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75" y="-14111"/>
            <a:ext cx="1944291" cy="1296219"/>
            <a:chOff x="0" y="-3"/>
            <a:chExt cx="1944291" cy="1296219"/>
          </a:xfrm>
        </p:grpSpPr>
        <p:sp>
          <p:nvSpPr>
            <p:cNvPr id="12" name="淚滴形 11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6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m.blog.hu/gn/gnlszinfolt/image/job-interview-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40" r="15416"/>
          <a:stretch/>
        </p:blipFill>
        <p:spPr bwMode="auto">
          <a:xfrm>
            <a:off x="-1" y="-89597"/>
            <a:ext cx="4562346" cy="694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 rot="2720969">
            <a:off x="1931598" y="875986"/>
            <a:ext cx="3196065" cy="117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 rot="2720969">
            <a:off x="-995791" y="5785847"/>
            <a:ext cx="2672700" cy="1197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 rot="2720969">
            <a:off x="3733277" y="-164895"/>
            <a:ext cx="1308589" cy="689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1944291" y="6309320"/>
            <a:ext cx="2543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from :</a:t>
            </a:r>
            <a:r>
              <a:rPr lang="en-US" altLang="zh-TW" sz="8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 http://gnlszinfolt.blog.hu/2016/03/07/hogyan_legyunk_sikeresek_egy_allasinterjun</a:t>
            </a:r>
            <a:endParaRPr lang="zh-TW" altLang="en-US" sz="8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5"/>
          <p:cNvSpPr txBox="1"/>
          <p:nvPr/>
        </p:nvSpPr>
        <p:spPr>
          <a:xfrm>
            <a:off x="4953574" y="1352877"/>
            <a:ext cx="56747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100" dirty="0" smtClean="0"/>
              <a:t>You will pretend </a:t>
            </a:r>
            <a:r>
              <a:rPr lang="en-US" altLang="zh-TW" sz="2100" dirty="0"/>
              <a:t>to be an executive recruitment consultant, and the other </a:t>
            </a:r>
            <a:r>
              <a:rPr lang="en-US" altLang="zh-TW" sz="2100" dirty="0" smtClean="0"/>
              <a:t>person will </a:t>
            </a:r>
            <a:r>
              <a:rPr lang="en-US" altLang="zh-TW" sz="2100" dirty="0"/>
              <a:t>pretend to be a job applicant. Feel free to blow the interview!</a:t>
            </a:r>
            <a:endParaRPr lang="zh-TW" altLang="zh-TW" sz="2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976739" y="179806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05</a:t>
            </a:r>
            <a:r>
              <a:rPr lang="en-US" altLang="zh-TW" sz="2800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TW" sz="2800" dirty="0">
                <a:solidFill>
                  <a:srgbClr val="0070C0"/>
                </a:solidFill>
                <a:latin typeface="Century Gothic" panose="020B0502020202020204" pitchFamily="34" charset="0"/>
              </a:rPr>
              <a:t>The Job Interview</a:t>
            </a:r>
            <a:endParaRPr lang="zh-TW" altLang="zh-TW" sz="28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75" y="-14111"/>
            <a:ext cx="1944291" cy="1296219"/>
            <a:chOff x="0" y="-3"/>
            <a:chExt cx="1944291" cy="1296219"/>
          </a:xfrm>
        </p:grpSpPr>
        <p:sp>
          <p:nvSpPr>
            <p:cNvPr id="37" name="淚滴形 36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0" y="-14111"/>
            <a:ext cx="1836204" cy="1296219"/>
            <a:chOff x="-75" y="-3"/>
            <a:chExt cx="1836204" cy="1296219"/>
          </a:xfrm>
        </p:grpSpPr>
        <p:sp>
          <p:nvSpPr>
            <p:cNvPr id="13" name="淚滴形 12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-75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8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26396" y="3705669"/>
            <a:ext cx="349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ASSESSMENT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592363" y="4273351"/>
            <a:ext cx="6192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100" dirty="0"/>
              <a:t>Complete the sentences using the vocabulary words from this lesson:</a:t>
            </a:r>
            <a:endParaRPr lang="en-US" sz="2100" dirty="0"/>
          </a:p>
        </p:txBody>
      </p:sp>
      <p:pic>
        <p:nvPicPr>
          <p:cNvPr id="2050" name="Picture 2" descr="D:\WH\lesson_ppt\template\ICON\WH_lesson_ico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571" y="2187334"/>
            <a:ext cx="2044701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群組 7"/>
          <p:cNvGrpSpPr/>
          <p:nvPr/>
        </p:nvGrpSpPr>
        <p:grpSpPr>
          <a:xfrm>
            <a:off x="75" y="-14111"/>
            <a:ext cx="1944291" cy="1296219"/>
            <a:chOff x="0" y="-3"/>
            <a:chExt cx="1944291" cy="1296219"/>
          </a:xfrm>
        </p:grpSpPr>
        <p:sp>
          <p:nvSpPr>
            <p:cNvPr id="9" name="淚滴形 8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0" y="-14111"/>
            <a:ext cx="1836204" cy="1296219"/>
            <a:chOff x="-75" y="-3"/>
            <a:chExt cx="1836204" cy="1296219"/>
          </a:xfrm>
        </p:grpSpPr>
        <p:sp>
          <p:nvSpPr>
            <p:cNvPr id="12" name="淚滴形 11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-75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71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5400675" y="5993412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>
                    <a:lumMod val="7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ASSESSMENT</a:t>
            </a:r>
            <a:endParaRPr lang="en-US" sz="6600" b="1" dirty="0">
              <a:solidFill>
                <a:schemeClr val="bg1">
                  <a:lumMod val="7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pic>
        <p:nvPicPr>
          <p:cNvPr id="3074" name="Picture 2" descr="D:\WH\lesson_ppt\template\ICON\WH_lesson_icon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104" y="2924944"/>
            <a:ext cx="2337963" cy="224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"/>
          <p:cNvSpPr/>
          <p:nvPr/>
        </p:nvSpPr>
        <p:spPr>
          <a:xfrm>
            <a:off x="238572" y="1556792"/>
            <a:ext cx="93610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b="1" dirty="0" smtClean="0"/>
              <a:t>overtime/extinction/reduce/Mars/well-known/living/move/grade</a:t>
            </a:r>
            <a:endParaRPr lang="zh-TW" altLang="zh-TW" sz="2200" dirty="0"/>
          </a:p>
          <a:p>
            <a:r>
              <a:rPr lang="en-US" altLang="zh-TW" sz="2200" b="1" dirty="0"/>
              <a:t> </a:t>
            </a:r>
            <a:endParaRPr lang="zh-TW" altLang="zh-TW" sz="2200" dirty="0"/>
          </a:p>
          <a:p>
            <a:pPr marL="457200" lvl="0" indent="-457200">
              <a:buFont typeface="+mj-lt"/>
              <a:buAutoNum type="arabicPeriod"/>
            </a:pPr>
            <a:r>
              <a:rPr lang="en-US" altLang="zh-TW" sz="2200" dirty="0"/>
              <a:t>_______________ is the fourth planet from the Sun.</a:t>
            </a:r>
            <a:endParaRPr lang="zh-TW" altLang="zh-TW" sz="2200" dirty="0"/>
          </a:p>
          <a:p>
            <a:pPr marL="457200" lvl="0" indent="-457200">
              <a:buFont typeface="+mj-lt"/>
              <a:buAutoNum type="arabicPeriod"/>
            </a:pPr>
            <a:r>
              <a:rPr lang="en-US" altLang="zh-TW" sz="2200" dirty="0"/>
              <a:t>We have been _____________ in Taiwan for 12 years.</a:t>
            </a:r>
            <a:endParaRPr lang="zh-TW" altLang="zh-TW" sz="2200" dirty="0"/>
          </a:p>
          <a:p>
            <a:pPr marL="457200" lvl="0" indent="-457200">
              <a:buFont typeface="+mj-lt"/>
              <a:buAutoNum type="arabicPeriod"/>
            </a:pPr>
            <a:r>
              <a:rPr lang="en-US" altLang="zh-TW" sz="2200" dirty="0"/>
              <a:t>Tim Cook is a ________________ CEO.</a:t>
            </a:r>
            <a:endParaRPr lang="zh-TW" altLang="zh-TW" sz="2200" dirty="0"/>
          </a:p>
          <a:p>
            <a:pPr marL="457200" lvl="0" indent="-457200">
              <a:buFont typeface="+mj-lt"/>
              <a:buAutoNum type="arabicPeriod"/>
            </a:pPr>
            <a:r>
              <a:rPr lang="en-US" altLang="zh-TW" sz="2200" dirty="0"/>
              <a:t>My son is in the first ____________ at the local elementary school.</a:t>
            </a:r>
            <a:endParaRPr lang="zh-TW" altLang="zh-TW" sz="2200" dirty="0"/>
          </a:p>
          <a:p>
            <a:pPr marL="457200" lvl="0" indent="-457200">
              <a:buFont typeface="+mj-lt"/>
              <a:buAutoNum type="arabicPeriod"/>
            </a:pPr>
            <a:r>
              <a:rPr lang="en-US" altLang="zh-TW" sz="2200" dirty="0"/>
              <a:t>I have been working a lot of _________________ recently.</a:t>
            </a:r>
            <a:endParaRPr lang="zh-TW" altLang="zh-TW" sz="2200" dirty="0"/>
          </a:p>
          <a:p>
            <a:pPr marL="457200" lvl="0" indent="-457200">
              <a:buFont typeface="+mj-lt"/>
              <a:buAutoNum type="arabicPeriod"/>
            </a:pPr>
            <a:r>
              <a:rPr lang="en-US" altLang="zh-TW" sz="2200" dirty="0"/>
              <a:t>I hope the future doesn’t include a human ________________.</a:t>
            </a:r>
            <a:endParaRPr lang="zh-TW" altLang="zh-TW" sz="2200" dirty="0"/>
          </a:p>
          <a:p>
            <a:pPr marL="457200" lvl="0" indent="-457200">
              <a:buFont typeface="+mj-lt"/>
              <a:buAutoNum type="arabicPeriod"/>
            </a:pPr>
            <a:r>
              <a:rPr lang="en-US" altLang="zh-TW" sz="2200" dirty="0"/>
              <a:t>We need to ________________ the amount of CO2 that we produce.</a:t>
            </a:r>
            <a:endParaRPr lang="zh-TW" altLang="zh-TW" sz="2200" dirty="0"/>
          </a:p>
          <a:p>
            <a:pPr marL="457200" lvl="0" indent="-457200">
              <a:buFont typeface="+mj-lt"/>
              <a:buAutoNum type="arabicPeriod"/>
            </a:pPr>
            <a:r>
              <a:rPr lang="en-US" altLang="zh-TW" sz="2200" dirty="0"/>
              <a:t>The Watsons will _______________ to New York City next year.</a:t>
            </a:r>
            <a:endParaRPr lang="zh-TW" altLang="zh-TW" sz="2200" dirty="0"/>
          </a:p>
        </p:txBody>
      </p:sp>
      <p:grpSp>
        <p:nvGrpSpPr>
          <p:cNvPr id="8" name="群組 7"/>
          <p:cNvGrpSpPr/>
          <p:nvPr/>
        </p:nvGrpSpPr>
        <p:grpSpPr>
          <a:xfrm>
            <a:off x="75" y="-14111"/>
            <a:ext cx="1944291" cy="1296219"/>
            <a:chOff x="0" y="-3"/>
            <a:chExt cx="1944291" cy="1296219"/>
          </a:xfrm>
        </p:grpSpPr>
        <p:sp>
          <p:nvSpPr>
            <p:cNvPr id="10" name="淚滴形 9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0" y="-14111"/>
            <a:ext cx="1836204" cy="1296219"/>
            <a:chOff x="-75" y="-3"/>
            <a:chExt cx="1836204" cy="1296219"/>
          </a:xfrm>
        </p:grpSpPr>
        <p:sp>
          <p:nvSpPr>
            <p:cNvPr id="13" name="淚滴形 12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-75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9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3911" y="3789040"/>
            <a:ext cx="390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INTRODUCTION 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2842726" y="1561681"/>
            <a:ext cx="5669752" cy="2252210"/>
            <a:chOff x="2842726" y="1561681"/>
            <a:chExt cx="5669752" cy="2252210"/>
          </a:xfrm>
        </p:grpSpPr>
        <p:pic>
          <p:nvPicPr>
            <p:cNvPr id="19" name="Picture 3" descr="D:\WH\lesson_ppt\template\ICON\WH_lesson_icon-04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384"/>
            <a:stretch/>
          </p:blipFill>
          <p:spPr bwMode="auto">
            <a:xfrm>
              <a:off x="2842726" y="1561681"/>
              <a:ext cx="5669752" cy="2252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群組 19"/>
            <p:cNvGrpSpPr/>
            <p:nvPr/>
          </p:nvGrpSpPr>
          <p:grpSpPr>
            <a:xfrm>
              <a:off x="5310096" y="2837250"/>
              <a:ext cx="432048" cy="586978"/>
              <a:chOff x="4427984" y="2625998"/>
              <a:chExt cx="432048" cy="586978"/>
            </a:xfrm>
          </p:grpSpPr>
          <p:sp>
            <p:nvSpPr>
              <p:cNvPr id="21" name="橢圓 20"/>
              <p:cNvSpPr/>
              <p:nvPr/>
            </p:nvSpPr>
            <p:spPr>
              <a:xfrm>
                <a:off x="4496544" y="2625998"/>
                <a:ext cx="298946" cy="2989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4427984" y="2924944"/>
                <a:ext cx="432048" cy="2880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9" name="TextBox 7"/>
          <p:cNvSpPr txBox="1"/>
          <p:nvPr/>
        </p:nvSpPr>
        <p:spPr>
          <a:xfrm>
            <a:off x="918102" y="4589758"/>
            <a:ext cx="930760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Lesson objectives:  </a:t>
            </a: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TW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 to talk </a:t>
            </a:r>
            <a:r>
              <a:rPr lang="en-US" altLang="zh-TW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about and describe work experiences. </a:t>
            </a:r>
            <a:endParaRPr lang="en-US" altLang="zh-TW" sz="2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zh-TW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Being able to use</a:t>
            </a:r>
            <a:r>
              <a:rPr lang="en-US" altLang="zh-TW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present perfect simple and present perfect continuous tenses. 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75" y="-14111"/>
            <a:ext cx="1944291" cy="1296219"/>
            <a:chOff x="0" y="-3"/>
            <a:chExt cx="1944291" cy="1296219"/>
          </a:xfrm>
        </p:grpSpPr>
        <p:sp>
          <p:nvSpPr>
            <p:cNvPr id="14" name="淚滴形 13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0" y="-14111"/>
            <a:ext cx="1836204" cy="1296219"/>
            <a:chOff x="-75" y="-3"/>
            <a:chExt cx="1836204" cy="1296219"/>
          </a:xfrm>
        </p:grpSpPr>
        <p:sp>
          <p:nvSpPr>
            <p:cNvPr id="17" name="淚滴形 16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-75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3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16200000">
            <a:off x="4195162" y="-1199714"/>
            <a:ext cx="7788168" cy="8327259"/>
          </a:xfrm>
          <a:prstGeom prst="trapezoi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Picture 4" descr="D:\WH\web\ETALKING_LOGO_1-01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69" y="6153150"/>
            <a:ext cx="28956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9526" y="1167"/>
            <a:ext cx="1944291" cy="1296219"/>
            <a:chOff x="0" y="-3"/>
            <a:chExt cx="1944291" cy="1296219"/>
          </a:xfrm>
        </p:grpSpPr>
        <p:sp>
          <p:nvSpPr>
            <p:cNvPr id="6" name="淚滴形 5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kern="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065262" y="2186765"/>
            <a:ext cx="6987357" cy="1523602"/>
            <a:chOff x="5065262" y="2186765"/>
            <a:chExt cx="6987357" cy="1523602"/>
          </a:xfrm>
        </p:grpSpPr>
        <p:sp>
          <p:nvSpPr>
            <p:cNvPr id="9" name="Rectangle 1"/>
            <p:cNvSpPr/>
            <p:nvPr/>
          </p:nvSpPr>
          <p:spPr>
            <a:xfrm>
              <a:off x="5065262" y="2186765"/>
              <a:ext cx="698735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Thank you !</a:t>
              </a:r>
              <a:endParaRPr lang="en-US" sz="66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110952" y="3187147"/>
              <a:ext cx="6072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See you tomorrow</a:t>
              </a:r>
              <a:endParaRPr lang="zh-TW" altLang="en-US" sz="28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324069" y="3710368"/>
            <a:ext cx="2302153" cy="1922502"/>
            <a:chOff x="2324069" y="3710368"/>
            <a:chExt cx="2302153" cy="1922502"/>
          </a:xfrm>
        </p:grpSpPr>
        <p:sp>
          <p:nvSpPr>
            <p:cNvPr id="12" name="橢圓 11"/>
            <p:cNvSpPr/>
            <p:nvPr/>
          </p:nvSpPr>
          <p:spPr>
            <a:xfrm>
              <a:off x="3224103" y="3981450"/>
              <a:ext cx="1402119" cy="1402119"/>
            </a:xfrm>
            <a:prstGeom prst="ellipse">
              <a:avLst/>
            </a:prstGeom>
            <a:solidFill>
              <a:srgbClr val="F25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069" y="3710368"/>
              <a:ext cx="2174616" cy="1922502"/>
            </a:xfrm>
            <a:prstGeom prst="rect">
              <a:avLst/>
            </a:prstGeom>
          </p:spPr>
        </p:pic>
      </p:grpSp>
      <p:grpSp>
        <p:nvGrpSpPr>
          <p:cNvPr id="14" name="群組 13"/>
          <p:cNvGrpSpPr/>
          <p:nvPr/>
        </p:nvGrpSpPr>
        <p:grpSpPr>
          <a:xfrm>
            <a:off x="0" y="-14111"/>
            <a:ext cx="1836204" cy="1296219"/>
            <a:chOff x="-75" y="-3"/>
            <a:chExt cx="1836204" cy="1296219"/>
          </a:xfrm>
        </p:grpSpPr>
        <p:sp>
          <p:nvSpPr>
            <p:cNvPr id="15" name="淚滴形 14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-75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97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www.maersk.com/~/media/publications/maersk-post/2014/2014-3/innovation%20happens%20every%20day/group-ceo-mr-nils-s-anderse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5" t="6432" b="2232"/>
          <a:stretch/>
        </p:blipFill>
        <p:spPr bwMode="auto">
          <a:xfrm>
            <a:off x="5179111" y="784691"/>
            <a:ext cx="5395969" cy="548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5"/>
          <p:cNvSpPr txBox="1"/>
          <p:nvPr/>
        </p:nvSpPr>
        <p:spPr>
          <a:xfrm>
            <a:off x="508349" y="1988840"/>
            <a:ext cx="43347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 </a:t>
            </a:r>
            <a:r>
              <a:rPr lang="en-US" altLang="zh-TW" sz="2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need to work. In today’s lesson, </a:t>
            </a:r>
            <a:r>
              <a:rPr lang="en-US" altLang="zh-TW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will talk </a:t>
            </a:r>
            <a:r>
              <a:rPr lang="en-US" altLang="zh-TW" sz="2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about work experiences and learn how to describe </a:t>
            </a:r>
            <a:r>
              <a:rPr lang="en-US" altLang="zh-TW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job.</a:t>
            </a:r>
            <a:endParaRPr lang="zh-TW" altLang="zh-TW" sz="2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TW" sz="2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TW" altLang="zh-TW" sz="2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504132" y="4969411"/>
            <a:ext cx="1152127" cy="331799"/>
            <a:chOff x="4860034" y="4725149"/>
            <a:chExt cx="1152127" cy="331799"/>
          </a:xfrm>
        </p:grpSpPr>
        <p:sp>
          <p:nvSpPr>
            <p:cNvPr id="11" name="矩形 10"/>
            <p:cNvSpPr/>
            <p:nvPr/>
          </p:nvSpPr>
          <p:spPr>
            <a:xfrm>
              <a:off x="4860034" y="4725149"/>
              <a:ext cx="1152127" cy="331799"/>
            </a:xfrm>
            <a:prstGeom prst="rect">
              <a:avLst/>
            </a:prstGeom>
            <a:solidFill>
              <a:srgbClr val="0070C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112643" y="4741403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START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5040560" y="533143"/>
            <a:ext cx="5904731" cy="6036108"/>
            <a:chOff x="4896619" y="533143"/>
            <a:chExt cx="5904731" cy="6036108"/>
          </a:xfrm>
        </p:grpSpPr>
        <p:grpSp>
          <p:nvGrpSpPr>
            <p:cNvPr id="6" name="群組 5"/>
            <p:cNvGrpSpPr/>
            <p:nvPr/>
          </p:nvGrpSpPr>
          <p:grpSpPr>
            <a:xfrm>
              <a:off x="4896619" y="635888"/>
              <a:ext cx="5735297" cy="5745437"/>
              <a:chOff x="5448057" y="1222769"/>
              <a:chExt cx="4548780" cy="4556822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5448057" y="1256799"/>
                <a:ext cx="4476457" cy="4476457"/>
              </a:xfrm>
              <a:prstGeom prst="ellipse">
                <a:avLst/>
              </a:prstGeom>
              <a:noFill/>
              <a:ln w="2413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直角三角形 4"/>
              <p:cNvSpPr/>
              <p:nvPr/>
            </p:nvSpPr>
            <p:spPr>
              <a:xfrm>
                <a:off x="5448057" y="4321337"/>
                <a:ext cx="1464786" cy="141191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 rot="5400000">
                <a:off x="5438666" y="1244922"/>
                <a:ext cx="1498859" cy="1454554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直角三角形 19"/>
              <p:cNvSpPr/>
              <p:nvPr/>
            </p:nvSpPr>
            <p:spPr>
              <a:xfrm rot="10800000">
                <a:off x="8532051" y="1340788"/>
                <a:ext cx="1464786" cy="141191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直角三角形 20"/>
              <p:cNvSpPr/>
              <p:nvPr/>
            </p:nvSpPr>
            <p:spPr>
              <a:xfrm rot="16200000">
                <a:off x="8448566" y="4341238"/>
                <a:ext cx="1464786" cy="141191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0" name="直線接點 9"/>
            <p:cNvCxnSpPr/>
            <p:nvPr/>
          </p:nvCxnSpPr>
          <p:spPr>
            <a:xfrm>
              <a:off x="5035171" y="2420888"/>
              <a:ext cx="576617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5035171" y="4581128"/>
              <a:ext cx="576617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6743484" y="678796"/>
              <a:ext cx="0" cy="589045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8785051" y="533143"/>
              <a:ext cx="0" cy="589045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6494424" y="6404155"/>
            <a:ext cx="3946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http://www.maersk.com/en/the-maersk-group/about-us/publications/maersk-post/2014-3/innovation-happens-every-day</a:t>
            </a:r>
            <a:endParaRPr lang="zh-TW" altLang="en-US" sz="8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75" y="-14111"/>
            <a:ext cx="1944291" cy="1296219"/>
            <a:chOff x="0" y="-3"/>
            <a:chExt cx="1944291" cy="1296219"/>
          </a:xfrm>
        </p:grpSpPr>
        <p:sp>
          <p:nvSpPr>
            <p:cNvPr id="31" name="淚滴形 30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0" y="-14111"/>
            <a:ext cx="1836204" cy="1296219"/>
            <a:chOff x="-75" y="-3"/>
            <a:chExt cx="1836204" cy="1296219"/>
          </a:xfrm>
        </p:grpSpPr>
        <p:sp>
          <p:nvSpPr>
            <p:cNvPr id="27" name="淚滴形 26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-75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249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4533" y="3645024"/>
            <a:ext cx="417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WARM-UP </a:t>
            </a:r>
            <a:endParaRPr lang="en-US" sz="3600" spc="600" dirty="0">
              <a:solidFill>
                <a:schemeClr val="tx1">
                  <a:lumMod val="85000"/>
                  <a:lumOff val="1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84251" y="4219092"/>
            <a:ext cx="80648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100" dirty="0"/>
              <a:t>What kind of job do you have? </a:t>
            </a:r>
            <a:endParaRPr lang="en-US" altLang="zh-TW" sz="2100" dirty="0" smtClean="0"/>
          </a:p>
          <a:p>
            <a:pPr algn="ctr"/>
            <a:r>
              <a:rPr lang="en-US" altLang="zh-TW" sz="2100" dirty="0" smtClean="0"/>
              <a:t>How </a:t>
            </a:r>
            <a:r>
              <a:rPr lang="en-US" altLang="zh-TW" sz="2100" dirty="0"/>
              <a:t>did you find your current position? </a:t>
            </a:r>
            <a:endParaRPr lang="en-US" altLang="zh-TW" sz="2100" dirty="0" smtClean="0"/>
          </a:p>
          <a:p>
            <a:pPr algn="ctr"/>
            <a:r>
              <a:rPr lang="en-US" altLang="zh-TW" sz="2100" dirty="0" smtClean="0"/>
              <a:t>Have </a:t>
            </a:r>
            <a:r>
              <a:rPr lang="en-US" altLang="zh-TW" sz="2100" dirty="0"/>
              <a:t>you ever used a recruiter or </a:t>
            </a:r>
            <a:r>
              <a:rPr lang="en-US" altLang="zh-TW" sz="2100" dirty="0" smtClean="0"/>
              <a:t>an agent</a:t>
            </a:r>
            <a:r>
              <a:rPr lang="en-US" altLang="zh-TW" sz="2100" dirty="0"/>
              <a:t>?</a:t>
            </a:r>
            <a:endParaRPr lang="zh-TW" altLang="zh-TW" sz="2100" dirty="0"/>
          </a:p>
        </p:txBody>
      </p:sp>
      <p:pic>
        <p:nvPicPr>
          <p:cNvPr id="1026" name="Picture 2" descr="D:\WH\lesson_ppt\template\ICON\WH_lesson_icon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48" y="2322722"/>
            <a:ext cx="1429807" cy="132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群組 7"/>
          <p:cNvGrpSpPr/>
          <p:nvPr/>
        </p:nvGrpSpPr>
        <p:grpSpPr>
          <a:xfrm>
            <a:off x="75" y="-14111"/>
            <a:ext cx="1944291" cy="1296219"/>
            <a:chOff x="0" y="-3"/>
            <a:chExt cx="1944291" cy="1296219"/>
          </a:xfrm>
        </p:grpSpPr>
        <p:sp>
          <p:nvSpPr>
            <p:cNvPr id="9" name="淚滴形 8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0" y="-14111"/>
            <a:ext cx="1836204" cy="1296219"/>
            <a:chOff x="-75" y="-3"/>
            <a:chExt cx="1836204" cy="1296219"/>
          </a:xfrm>
        </p:grpSpPr>
        <p:sp>
          <p:nvSpPr>
            <p:cNvPr id="12" name="淚滴形 11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-75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9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8468" y="3522409"/>
            <a:ext cx="4536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GETTING STARTED 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983981" y="2276872"/>
            <a:ext cx="1136774" cy="1136774"/>
            <a:chOff x="4017718" y="2237616"/>
            <a:chExt cx="1407408" cy="1407408"/>
          </a:xfrm>
        </p:grpSpPr>
        <p:sp>
          <p:nvSpPr>
            <p:cNvPr id="7" name="橢圓 6"/>
            <p:cNvSpPr/>
            <p:nvPr/>
          </p:nvSpPr>
          <p:spPr>
            <a:xfrm>
              <a:off x="4017718" y="2237616"/>
              <a:ext cx="1407408" cy="140740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Picture 8" descr="start-icon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461"/>
            <a:stretch/>
          </p:blipFill>
          <p:spPr>
            <a:xfrm>
              <a:off x="4108523" y="2390014"/>
              <a:ext cx="1225798" cy="999506"/>
            </a:xfrm>
            <a:prstGeom prst="rect">
              <a:avLst/>
            </a:prstGeom>
          </p:spPr>
        </p:pic>
      </p:grpSp>
      <p:sp>
        <p:nvSpPr>
          <p:cNvPr id="9" name="Rectangle 6"/>
          <p:cNvSpPr/>
          <p:nvPr/>
        </p:nvSpPr>
        <p:spPr>
          <a:xfrm>
            <a:off x="1656260" y="4110171"/>
            <a:ext cx="792088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 </a:t>
            </a:r>
            <a:r>
              <a:rPr lang="en-US" altLang="zh-TW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yourself CEO of any company you wish</a:t>
            </a:r>
            <a:r>
              <a:rPr lang="en-US" altLang="zh-TW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en-US" altLang="zh-TW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Tell the class why you chose this company, and what you would do differently as </a:t>
            </a:r>
            <a:r>
              <a:rPr lang="en-US" altLang="zh-TW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CEO</a:t>
            </a:r>
            <a:r>
              <a:rPr lang="en-US" altLang="zh-TW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zh-TW" altLang="zh-TW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75" y="-14111"/>
            <a:ext cx="1944291" cy="1296219"/>
            <a:chOff x="0" y="-3"/>
            <a:chExt cx="1944291" cy="1296219"/>
          </a:xfrm>
        </p:grpSpPr>
        <p:sp>
          <p:nvSpPr>
            <p:cNvPr id="11" name="淚滴形 10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0" y="-14111"/>
            <a:ext cx="1836204" cy="1296219"/>
            <a:chOff x="-75" y="-3"/>
            <a:chExt cx="1836204" cy="1296219"/>
          </a:xfrm>
        </p:grpSpPr>
        <p:sp>
          <p:nvSpPr>
            <p:cNvPr id="14" name="淚滴形 13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-75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49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i.livescience.com/images/i/000/016/242/i02/businesspeople-meetin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6" r="29777"/>
          <a:stretch/>
        </p:blipFill>
        <p:spPr bwMode="auto">
          <a:xfrm>
            <a:off x="0" y="-14111"/>
            <a:ext cx="5040634" cy="689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直角三角形 5"/>
          <p:cNvSpPr/>
          <p:nvPr/>
        </p:nvSpPr>
        <p:spPr>
          <a:xfrm flipH="1">
            <a:off x="3312442" y="0"/>
            <a:ext cx="1728192" cy="3429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3312442" y="3427040"/>
            <a:ext cx="1728192" cy="343096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5"/>
          <p:cNvSpPr txBox="1"/>
          <p:nvPr/>
        </p:nvSpPr>
        <p:spPr>
          <a:xfrm>
            <a:off x="4729165" y="692386"/>
            <a:ext cx="59735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100" i="1" dirty="0"/>
              <a:t>Mark the following sentences as either present perfect simple or present perfect continuous.</a:t>
            </a:r>
            <a:endParaRPr lang="zh-TW" altLang="zh-TW" sz="2100" i="1" dirty="0"/>
          </a:p>
          <a:p>
            <a:pPr lvl="0">
              <a:lnSpc>
                <a:spcPct val="200000"/>
              </a:lnSpc>
            </a:pPr>
            <a:r>
              <a:rPr lang="en-US" altLang="zh-TW" sz="2100" dirty="0"/>
              <a:t>I </a:t>
            </a:r>
            <a:r>
              <a:rPr lang="en-US" altLang="zh-TW" sz="2100" b="1" dirty="0">
                <a:solidFill>
                  <a:srgbClr val="0070C0"/>
                </a:solidFill>
              </a:rPr>
              <a:t>have spoken </a:t>
            </a:r>
            <a:r>
              <a:rPr lang="en-US" altLang="zh-TW" sz="2100" dirty="0"/>
              <a:t>with the manager.</a:t>
            </a:r>
            <a:endParaRPr lang="zh-TW" altLang="zh-TW" sz="2100" dirty="0"/>
          </a:p>
          <a:p>
            <a:pPr lvl="0">
              <a:lnSpc>
                <a:spcPct val="200000"/>
              </a:lnSpc>
            </a:pPr>
            <a:r>
              <a:rPr lang="en-US" altLang="zh-TW" sz="2100" dirty="0"/>
              <a:t>The CEO </a:t>
            </a:r>
            <a:r>
              <a:rPr lang="en-US" altLang="zh-TW" sz="2100" b="1" dirty="0">
                <a:solidFill>
                  <a:srgbClr val="0070C0"/>
                </a:solidFill>
              </a:rPr>
              <a:t>has asked </a:t>
            </a:r>
            <a:r>
              <a:rPr lang="en-US" altLang="zh-TW" sz="2100" dirty="0"/>
              <a:t>us to attend a meeting this afternoon</a:t>
            </a:r>
            <a:r>
              <a:rPr lang="en-US" altLang="zh-TW" sz="2100" dirty="0" smtClean="0"/>
              <a:t>.</a:t>
            </a:r>
            <a:endParaRPr lang="zh-TW" altLang="zh-TW" sz="21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832723" y="242645"/>
            <a:ext cx="3874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01</a:t>
            </a:r>
            <a:r>
              <a:rPr lang="en-US" altLang="zh-TW" sz="2800" dirty="0" smtClean="0">
                <a:solidFill>
                  <a:srgbClr val="9AF802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TW" sz="2800" dirty="0">
                <a:solidFill>
                  <a:srgbClr val="0070C0"/>
                </a:solidFill>
                <a:latin typeface="Century Gothic" panose="020B0502020202020204" pitchFamily="34" charset="0"/>
              </a:rPr>
              <a:t>Simple is Perfect</a:t>
            </a:r>
            <a:endParaRPr lang="zh-TW" altLang="zh-TW" sz="28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>
            <a:off x="1512245" y="3356992"/>
            <a:ext cx="1872206" cy="36724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3"/>
          <p:cNvSpPr txBox="1"/>
          <p:nvPr/>
        </p:nvSpPr>
        <p:spPr>
          <a:xfrm>
            <a:off x="5133405" y="5023118"/>
            <a:ext cx="576133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100" b="1" dirty="0">
                <a:solidFill>
                  <a:srgbClr val="0070C0"/>
                </a:solidFill>
              </a:rPr>
              <a:t>Manager</a:t>
            </a:r>
            <a:r>
              <a:rPr lang="en-US" altLang="zh-TW" sz="2100" dirty="0">
                <a:solidFill>
                  <a:srgbClr val="0070C0"/>
                </a:solidFill>
              </a:rPr>
              <a:t> </a:t>
            </a:r>
            <a:r>
              <a:rPr lang="en-US" altLang="zh-TW" sz="2100" dirty="0"/>
              <a:t>(noun) </a:t>
            </a:r>
            <a:r>
              <a:rPr lang="en-US" altLang="zh-TW" sz="2100" dirty="0" smtClean="0"/>
              <a:t>Someone </a:t>
            </a:r>
            <a:r>
              <a:rPr lang="en-US" altLang="zh-TW" sz="2100" dirty="0"/>
              <a:t>who directs </a:t>
            </a:r>
            <a:r>
              <a:rPr lang="en-US" altLang="zh-TW" sz="2100" dirty="0" smtClean="0"/>
              <a:t>others.</a:t>
            </a:r>
            <a:endParaRPr lang="zh-TW" altLang="zh-TW" sz="2100" dirty="0"/>
          </a:p>
          <a:p>
            <a:pPr>
              <a:lnSpc>
                <a:spcPct val="150000"/>
              </a:lnSpc>
            </a:pPr>
            <a:r>
              <a:rPr lang="en-US" altLang="zh-TW" sz="2100" b="1" dirty="0">
                <a:solidFill>
                  <a:srgbClr val="0070C0"/>
                </a:solidFill>
              </a:rPr>
              <a:t>Lawyer</a:t>
            </a:r>
            <a:r>
              <a:rPr lang="en-US" altLang="zh-TW" sz="2100" dirty="0"/>
              <a:t> (noun) </a:t>
            </a:r>
            <a:r>
              <a:rPr lang="en-US" altLang="zh-TW" sz="2100" dirty="0" smtClean="0"/>
              <a:t>Someone </a:t>
            </a:r>
            <a:r>
              <a:rPr lang="en-US" altLang="zh-TW" sz="2100" dirty="0"/>
              <a:t>that practices </a:t>
            </a:r>
            <a:r>
              <a:rPr lang="en-US" altLang="zh-TW" sz="2100" dirty="0" smtClean="0"/>
              <a:t>law.</a:t>
            </a:r>
            <a:endParaRPr lang="zh-TW" altLang="zh-TW" sz="2100" dirty="0"/>
          </a:p>
          <a:p>
            <a:pPr>
              <a:lnSpc>
                <a:spcPct val="150000"/>
              </a:lnSpc>
            </a:pPr>
            <a:r>
              <a:rPr lang="en-US" altLang="zh-TW" sz="2100" b="1" dirty="0" smtClean="0">
                <a:solidFill>
                  <a:srgbClr val="0070C0"/>
                </a:solidFill>
              </a:rPr>
              <a:t>To attend</a:t>
            </a:r>
            <a:r>
              <a:rPr lang="en-US" altLang="zh-TW" sz="2100" dirty="0" smtClean="0"/>
              <a:t> </a:t>
            </a:r>
            <a:r>
              <a:rPr lang="en-US" altLang="zh-TW" sz="2100" dirty="0"/>
              <a:t>(verb) </a:t>
            </a:r>
            <a:r>
              <a:rPr lang="en-US" altLang="zh-TW" sz="2100" dirty="0" smtClean="0"/>
              <a:t>To </a:t>
            </a:r>
            <a:r>
              <a:rPr lang="en-US" altLang="zh-TW" sz="2100" dirty="0"/>
              <a:t>be present </a:t>
            </a:r>
            <a:r>
              <a:rPr lang="en-US" altLang="zh-TW" sz="2100" dirty="0" smtClean="0"/>
              <a:t>at.</a:t>
            </a:r>
            <a:endParaRPr lang="zh-TW" altLang="zh-TW" sz="2100" dirty="0"/>
          </a:p>
        </p:txBody>
      </p:sp>
      <p:grpSp>
        <p:nvGrpSpPr>
          <p:cNvPr id="24" name="群組 23"/>
          <p:cNvGrpSpPr/>
          <p:nvPr/>
        </p:nvGrpSpPr>
        <p:grpSpPr>
          <a:xfrm>
            <a:off x="4536291" y="4658997"/>
            <a:ext cx="4368626" cy="497867"/>
            <a:chOff x="311969" y="4941168"/>
            <a:chExt cx="4368626" cy="497867"/>
          </a:xfrm>
        </p:grpSpPr>
        <p:grpSp>
          <p:nvGrpSpPr>
            <p:cNvPr id="25" name="群組 24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27" name="群組 26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29" name="橢圓 28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30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28" name="直線接點 27"/>
              <p:cNvCxnSpPr>
                <a:stCxn id="29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圓角矩形 25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432123" y="6400418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/>
                </a:solidFill>
                <a:latin typeface="Century Gothic" panose="020B0502020202020204" pitchFamily="34" charset="0"/>
              </a:rPr>
              <a:t>http://www.livescience.com/11345-top-ten-unexplained-phenomena.html</a:t>
            </a:r>
            <a:endParaRPr lang="zh-TW" altLang="en-US" sz="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75" y="-14111"/>
            <a:ext cx="1944291" cy="1296219"/>
            <a:chOff x="0" y="-3"/>
            <a:chExt cx="1944291" cy="1296219"/>
          </a:xfrm>
        </p:grpSpPr>
        <p:sp>
          <p:nvSpPr>
            <p:cNvPr id="33" name="淚滴形 32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0" y="-14111"/>
            <a:ext cx="1836204" cy="1296219"/>
            <a:chOff x="-75" y="-3"/>
            <a:chExt cx="1836204" cy="1296219"/>
          </a:xfrm>
        </p:grpSpPr>
        <p:sp>
          <p:nvSpPr>
            <p:cNvPr id="21" name="淚滴形 20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-75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5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i.livescience.com/images/i/000/016/242/i02/businesspeople-meetin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6" r="29777"/>
          <a:stretch/>
        </p:blipFill>
        <p:spPr bwMode="auto">
          <a:xfrm>
            <a:off x="0" y="-14111"/>
            <a:ext cx="5040634" cy="689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直角三角形 5"/>
          <p:cNvSpPr/>
          <p:nvPr/>
        </p:nvSpPr>
        <p:spPr>
          <a:xfrm flipH="1">
            <a:off x="3312442" y="0"/>
            <a:ext cx="1728192" cy="3429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3312442" y="3427040"/>
            <a:ext cx="1728192" cy="343096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5"/>
          <p:cNvSpPr txBox="1"/>
          <p:nvPr/>
        </p:nvSpPr>
        <p:spPr>
          <a:xfrm>
            <a:off x="4729165" y="692386"/>
            <a:ext cx="59735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altLang="zh-TW" sz="2100" dirty="0" smtClean="0"/>
              <a:t>The </a:t>
            </a:r>
            <a:r>
              <a:rPr lang="en-US" altLang="zh-TW" sz="2100" dirty="0"/>
              <a:t>manager </a:t>
            </a:r>
            <a:r>
              <a:rPr lang="en-US" altLang="zh-TW" sz="2100" b="1" dirty="0">
                <a:solidFill>
                  <a:srgbClr val="0070C0"/>
                </a:solidFill>
              </a:rPr>
              <a:t>has been talking</a:t>
            </a:r>
            <a:r>
              <a:rPr lang="en-US" altLang="zh-TW" sz="2100" dirty="0">
                <a:solidFill>
                  <a:srgbClr val="0070C0"/>
                </a:solidFill>
              </a:rPr>
              <a:t> </a:t>
            </a:r>
            <a:r>
              <a:rPr lang="en-US" altLang="zh-TW" sz="2100" dirty="0"/>
              <a:t>with the company’s </a:t>
            </a:r>
            <a:r>
              <a:rPr lang="en-US" altLang="zh-TW" sz="2100" dirty="0" smtClean="0"/>
              <a:t>lawyers for an hour.</a:t>
            </a:r>
            <a:endParaRPr lang="zh-TW" altLang="zh-TW" sz="2100" dirty="0"/>
          </a:p>
          <a:p>
            <a:pPr lvl="0">
              <a:lnSpc>
                <a:spcPct val="200000"/>
              </a:lnSpc>
            </a:pPr>
            <a:r>
              <a:rPr lang="en-US" altLang="zh-TW" sz="2100" dirty="0" smtClean="0"/>
              <a:t>Lately, t</a:t>
            </a:r>
            <a:r>
              <a:rPr lang="en-US" altLang="zh-TW" sz="2100" dirty="0" smtClean="0"/>
              <a:t>he </a:t>
            </a:r>
            <a:r>
              <a:rPr lang="en-US" altLang="zh-TW" sz="2100" dirty="0"/>
              <a:t>company </a:t>
            </a:r>
            <a:r>
              <a:rPr lang="en-US" altLang="zh-TW" sz="2100" b="1" dirty="0">
                <a:solidFill>
                  <a:srgbClr val="0070C0"/>
                </a:solidFill>
              </a:rPr>
              <a:t>has not been doing</a:t>
            </a:r>
            <a:r>
              <a:rPr lang="en-US" altLang="zh-TW" sz="2100" dirty="0">
                <a:solidFill>
                  <a:srgbClr val="0070C0"/>
                </a:solidFill>
              </a:rPr>
              <a:t> </a:t>
            </a:r>
            <a:r>
              <a:rPr lang="en-US" altLang="zh-TW" sz="2100" dirty="0"/>
              <a:t>its job properly.</a:t>
            </a:r>
            <a:endParaRPr lang="zh-TW" altLang="zh-TW" sz="2100" dirty="0"/>
          </a:p>
          <a:p>
            <a:pPr lvl="0">
              <a:lnSpc>
                <a:spcPct val="200000"/>
              </a:lnSpc>
            </a:pPr>
            <a:r>
              <a:rPr lang="en-US" altLang="zh-TW" sz="2100" dirty="0"/>
              <a:t>The job </a:t>
            </a:r>
            <a:r>
              <a:rPr lang="en-US" altLang="zh-TW" sz="2100" b="1" dirty="0">
                <a:solidFill>
                  <a:srgbClr val="0070C0"/>
                </a:solidFill>
              </a:rPr>
              <a:t>has been given </a:t>
            </a:r>
            <a:r>
              <a:rPr lang="en-US" altLang="zh-TW" sz="2100" dirty="0"/>
              <a:t>to another candidate.</a:t>
            </a:r>
            <a:endParaRPr lang="zh-TW" altLang="zh-TW" sz="21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832723" y="242645"/>
            <a:ext cx="3874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01</a:t>
            </a:r>
            <a:r>
              <a:rPr lang="en-US" altLang="zh-TW" sz="2800" dirty="0" smtClean="0">
                <a:solidFill>
                  <a:srgbClr val="9AF802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TW" sz="2800" dirty="0">
                <a:solidFill>
                  <a:srgbClr val="0070C0"/>
                </a:solidFill>
                <a:latin typeface="Century Gothic" panose="020B0502020202020204" pitchFamily="34" charset="0"/>
              </a:rPr>
              <a:t>Simple is Perfect</a:t>
            </a:r>
            <a:endParaRPr lang="zh-TW" altLang="zh-TW" sz="28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>
            <a:off x="1512245" y="3356992"/>
            <a:ext cx="1872206" cy="36724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3"/>
          <p:cNvSpPr txBox="1"/>
          <p:nvPr/>
        </p:nvSpPr>
        <p:spPr>
          <a:xfrm>
            <a:off x="4941387" y="4869160"/>
            <a:ext cx="576133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100" b="1" dirty="0" smtClean="0">
                <a:solidFill>
                  <a:srgbClr val="0070C0"/>
                </a:solidFill>
              </a:rPr>
              <a:t>Properly</a:t>
            </a:r>
            <a:r>
              <a:rPr lang="en-US" altLang="zh-TW" sz="2100" dirty="0" smtClean="0"/>
              <a:t> </a:t>
            </a:r>
            <a:r>
              <a:rPr lang="en-US" altLang="zh-TW" sz="2100" dirty="0"/>
              <a:t>(adverb) </a:t>
            </a:r>
            <a:r>
              <a:rPr lang="en-US" altLang="zh-TW" sz="2100" dirty="0" smtClean="0"/>
              <a:t>The </a:t>
            </a:r>
            <a:r>
              <a:rPr lang="en-US" altLang="zh-TW" sz="2100" dirty="0"/>
              <a:t>correct </a:t>
            </a:r>
            <a:r>
              <a:rPr lang="en-US" altLang="zh-TW" sz="2100" dirty="0" smtClean="0"/>
              <a:t>way.</a:t>
            </a:r>
            <a:endParaRPr lang="zh-TW" altLang="zh-TW" sz="2100" dirty="0"/>
          </a:p>
          <a:p>
            <a:pPr>
              <a:lnSpc>
                <a:spcPct val="150000"/>
              </a:lnSpc>
            </a:pPr>
            <a:r>
              <a:rPr lang="en-US" altLang="zh-TW" sz="2100" b="1" dirty="0">
                <a:solidFill>
                  <a:srgbClr val="0070C0"/>
                </a:solidFill>
              </a:rPr>
              <a:t>Candidate</a:t>
            </a:r>
            <a:r>
              <a:rPr lang="en-US" altLang="zh-TW" sz="2100" dirty="0"/>
              <a:t> (noun) </a:t>
            </a:r>
            <a:r>
              <a:rPr lang="en-US" altLang="zh-TW" sz="2100" dirty="0" smtClean="0"/>
              <a:t>A job </a:t>
            </a:r>
            <a:r>
              <a:rPr lang="en-US" altLang="zh-TW" sz="2100" dirty="0"/>
              <a:t>applicant; someone that applies for a </a:t>
            </a:r>
            <a:r>
              <a:rPr lang="en-US" altLang="zh-TW" sz="2100" dirty="0" smtClean="0"/>
              <a:t>job.</a:t>
            </a:r>
            <a:endParaRPr lang="zh-TW" altLang="zh-TW" sz="2100" dirty="0"/>
          </a:p>
        </p:txBody>
      </p:sp>
      <p:grpSp>
        <p:nvGrpSpPr>
          <p:cNvPr id="24" name="群組 23"/>
          <p:cNvGrpSpPr/>
          <p:nvPr/>
        </p:nvGrpSpPr>
        <p:grpSpPr>
          <a:xfrm>
            <a:off x="4448285" y="4524527"/>
            <a:ext cx="4368626" cy="497867"/>
            <a:chOff x="311969" y="4941168"/>
            <a:chExt cx="4368626" cy="497867"/>
          </a:xfrm>
        </p:grpSpPr>
        <p:grpSp>
          <p:nvGrpSpPr>
            <p:cNvPr id="25" name="群組 24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27" name="群組 26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29" name="橢圓 28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30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28" name="直線接點 27"/>
              <p:cNvCxnSpPr>
                <a:stCxn id="29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圓角矩形 25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432123" y="6400418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/>
                </a:solidFill>
                <a:latin typeface="Century Gothic" panose="020B0502020202020204" pitchFamily="34" charset="0"/>
              </a:rPr>
              <a:t>http://www.livescience.com/11345-top-ten-unexplained-phenomena.html</a:t>
            </a:r>
            <a:endParaRPr lang="zh-TW" altLang="en-US" sz="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75" y="-14111"/>
            <a:ext cx="1944291" cy="1296219"/>
            <a:chOff x="0" y="-3"/>
            <a:chExt cx="1944291" cy="1296219"/>
          </a:xfrm>
        </p:grpSpPr>
        <p:sp>
          <p:nvSpPr>
            <p:cNvPr id="33" name="淚滴形 32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0" y="-14111"/>
            <a:ext cx="1836204" cy="1296219"/>
            <a:chOff x="-75" y="-3"/>
            <a:chExt cx="1836204" cy="1296219"/>
          </a:xfrm>
        </p:grpSpPr>
        <p:sp>
          <p:nvSpPr>
            <p:cNvPr id="21" name="淚滴形 20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-75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5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/>
        </p:nvSpPr>
        <p:spPr>
          <a:xfrm>
            <a:off x="4980645" y="2276872"/>
            <a:ext cx="1136774" cy="11367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11"/>
          <p:cNvSpPr txBox="1"/>
          <p:nvPr/>
        </p:nvSpPr>
        <p:spPr>
          <a:xfrm>
            <a:off x="1944291" y="3573016"/>
            <a:ext cx="75608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DISCUSSION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</a:t>
            </a:r>
          </a:p>
          <a:p>
            <a:pPr algn="ctr"/>
            <a:r>
              <a:rPr lang="en-US" altLang="zh-TW" sz="2100" dirty="0"/>
              <a:t>Do you find it difficult to use the present perfect tense? </a:t>
            </a:r>
            <a:endParaRPr lang="en-US" altLang="zh-TW" sz="2100" dirty="0" smtClean="0"/>
          </a:p>
          <a:p>
            <a:pPr algn="ctr"/>
            <a:r>
              <a:rPr lang="en-US" altLang="zh-TW" sz="2100" dirty="0" smtClean="0"/>
              <a:t>How </a:t>
            </a:r>
            <a:r>
              <a:rPr lang="en-US" altLang="zh-TW" sz="2100" dirty="0"/>
              <a:t>does this compare to other languages?</a:t>
            </a:r>
            <a:endParaRPr lang="zh-TW" altLang="zh-TW" sz="2100" dirty="0"/>
          </a:p>
        </p:txBody>
      </p:sp>
      <p:pic>
        <p:nvPicPr>
          <p:cNvPr id="9" name="Picture 9" descr="icon-project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68" y="2518358"/>
            <a:ext cx="728763" cy="728763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536504" y="4988783"/>
            <a:ext cx="39605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01</a:t>
            </a:r>
            <a:endParaRPr lang="zh-TW" altLang="en-US" sz="150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75" y="-14111"/>
            <a:ext cx="1944291" cy="1296219"/>
            <a:chOff x="0" y="-3"/>
            <a:chExt cx="1944291" cy="1296219"/>
          </a:xfrm>
        </p:grpSpPr>
        <p:sp>
          <p:nvSpPr>
            <p:cNvPr id="12" name="淚滴形 11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0" y="-14111"/>
            <a:ext cx="1836204" cy="1296219"/>
            <a:chOff x="-75" y="-3"/>
            <a:chExt cx="1836204" cy="1296219"/>
          </a:xfrm>
        </p:grpSpPr>
        <p:sp>
          <p:nvSpPr>
            <p:cNvPr id="14" name="淚滴形 13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-75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4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achfood.com/images/location_pics/canada_loc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0" r="31182"/>
          <a:stretch/>
        </p:blipFill>
        <p:spPr bwMode="auto">
          <a:xfrm>
            <a:off x="-1" y="89997"/>
            <a:ext cx="4761957" cy="668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群組 2058"/>
          <p:cNvGrpSpPr/>
          <p:nvPr/>
        </p:nvGrpSpPr>
        <p:grpSpPr>
          <a:xfrm>
            <a:off x="75" y="-964109"/>
            <a:ext cx="4762501" cy="8640960"/>
            <a:chOff x="6039468" y="-964109"/>
            <a:chExt cx="4762501" cy="8640960"/>
          </a:xfrm>
        </p:grpSpPr>
        <p:cxnSp>
          <p:nvCxnSpPr>
            <p:cNvPr id="4" name="直線接點 3"/>
            <p:cNvCxnSpPr/>
            <p:nvPr/>
          </p:nvCxnSpPr>
          <p:spPr>
            <a:xfrm>
              <a:off x="6039469" y="1196752"/>
              <a:ext cx="47625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6039469" y="2636912"/>
              <a:ext cx="476188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6039469" y="4077072"/>
              <a:ext cx="476188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6039469" y="5589240"/>
              <a:ext cx="47625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7560915" y="-964109"/>
              <a:ext cx="0" cy="86409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9217099" y="-964109"/>
              <a:ext cx="0" cy="864096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8" name="矩形 2057"/>
            <p:cNvSpPr/>
            <p:nvPr/>
          </p:nvSpPr>
          <p:spPr>
            <a:xfrm>
              <a:off x="6039468" y="0"/>
              <a:ext cx="4761881" cy="6858000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TextBox 5"/>
          <p:cNvSpPr txBox="1"/>
          <p:nvPr/>
        </p:nvSpPr>
        <p:spPr>
          <a:xfrm>
            <a:off x="4969128" y="688522"/>
            <a:ext cx="56887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100" dirty="0"/>
              <a:t>Learn to use </a:t>
            </a:r>
            <a:r>
              <a:rPr lang="en-US" altLang="zh-TW" sz="2100" i="1" dirty="0"/>
              <a:t>for, since</a:t>
            </a:r>
            <a:r>
              <a:rPr lang="en-US" altLang="zh-TW" sz="2100" dirty="0"/>
              <a:t> and </a:t>
            </a:r>
            <a:r>
              <a:rPr lang="en-US" altLang="zh-TW" sz="2100" i="1" dirty="0"/>
              <a:t>ago</a:t>
            </a:r>
            <a:r>
              <a:rPr lang="en-US" altLang="zh-TW" sz="2100" dirty="0"/>
              <a:t>. Complete the following sentences with one of </a:t>
            </a:r>
            <a:r>
              <a:rPr lang="en-US" altLang="zh-TW" sz="2100" dirty="0" smtClean="0"/>
              <a:t>these three words.</a:t>
            </a:r>
            <a:endParaRPr lang="zh-TW" altLang="zh-TW" sz="2100" dirty="0"/>
          </a:p>
          <a:p>
            <a:pPr lvl="0">
              <a:lnSpc>
                <a:spcPct val="200000"/>
              </a:lnSpc>
            </a:pPr>
            <a:r>
              <a:rPr lang="en-US" altLang="zh-TW" sz="2100" dirty="0"/>
              <a:t>We have</a:t>
            </a:r>
            <a:r>
              <a:rPr lang="en-US" altLang="zh-TW" sz="2100" dirty="0">
                <a:solidFill>
                  <a:srgbClr val="0070C0"/>
                </a:solidFill>
              </a:rPr>
              <a:t> </a:t>
            </a:r>
            <a:r>
              <a:rPr lang="en-US" altLang="zh-TW" sz="2100" b="1" dirty="0">
                <a:solidFill>
                  <a:srgbClr val="0070C0"/>
                </a:solidFill>
              </a:rPr>
              <a:t>lived</a:t>
            </a:r>
            <a:r>
              <a:rPr lang="en-US" altLang="zh-TW" sz="2100" dirty="0">
                <a:solidFill>
                  <a:srgbClr val="0070C0"/>
                </a:solidFill>
              </a:rPr>
              <a:t> </a:t>
            </a:r>
            <a:r>
              <a:rPr lang="en-US" altLang="zh-TW" sz="2100" dirty="0"/>
              <a:t>in Canada ______________ 11 years</a:t>
            </a:r>
            <a:r>
              <a:rPr lang="en-US" altLang="zh-TW" sz="2100" dirty="0" smtClean="0"/>
              <a:t>.</a:t>
            </a:r>
            <a:endParaRPr lang="zh-TW" altLang="zh-TW" sz="21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692890" y="169262"/>
            <a:ext cx="4360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  <a:latin typeface="Century Gothic" panose="020B0502020202020204" pitchFamily="34" charset="0"/>
              </a:rPr>
              <a:t>02</a:t>
            </a:r>
            <a:r>
              <a:rPr lang="en-US" altLang="zh-TW" sz="2800" dirty="0">
                <a:solidFill>
                  <a:srgbClr val="9AF802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TW" sz="2800" dirty="0">
                <a:solidFill>
                  <a:srgbClr val="0070C0"/>
                </a:solidFill>
                <a:latin typeface="Century Gothic" panose="020B0502020202020204" pitchFamily="34" charset="0"/>
              </a:rPr>
              <a:t>For, Since and Ago</a:t>
            </a:r>
            <a:endParaRPr lang="zh-TW" altLang="zh-TW" sz="28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4969128" y="3556357"/>
            <a:ext cx="4368626" cy="497867"/>
            <a:chOff x="311969" y="4941168"/>
            <a:chExt cx="4368626" cy="497867"/>
          </a:xfrm>
        </p:grpSpPr>
        <p:grpSp>
          <p:nvGrpSpPr>
            <p:cNvPr id="25" name="群組 24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27" name="群組 26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29" name="橢圓 28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30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28" name="直線接點 27"/>
              <p:cNvCxnSpPr>
                <a:stCxn id="29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圓角矩形 25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7" name="TextBox 13"/>
          <p:cNvSpPr txBox="1"/>
          <p:nvPr/>
        </p:nvSpPr>
        <p:spPr>
          <a:xfrm>
            <a:off x="5328327" y="4086168"/>
            <a:ext cx="5183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100" b="1" dirty="0" smtClean="0">
                <a:solidFill>
                  <a:srgbClr val="0070C0"/>
                </a:solidFill>
              </a:rPr>
              <a:t>To live</a:t>
            </a:r>
            <a:r>
              <a:rPr lang="en-US" altLang="zh-TW" sz="2100" dirty="0" smtClean="0"/>
              <a:t> </a:t>
            </a:r>
            <a:r>
              <a:rPr lang="en-US" altLang="zh-TW" sz="2100" dirty="0"/>
              <a:t>(verb) </a:t>
            </a:r>
            <a:r>
              <a:rPr lang="en-US" altLang="zh-TW" sz="2100" dirty="0" smtClean="0"/>
              <a:t>To </a:t>
            </a:r>
            <a:r>
              <a:rPr lang="en-US" altLang="zh-TW" sz="2100" dirty="0"/>
              <a:t>stay in a </a:t>
            </a:r>
            <a:r>
              <a:rPr lang="en-US" altLang="zh-TW" sz="2100" dirty="0" smtClean="0"/>
              <a:t>place.</a:t>
            </a:r>
            <a:endParaRPr lang="zh-TW" altLang="zh-TW" sz="2100" dirty="0"/>
          </a:p>
          <a:p>
            <a:pPr>
              <a:lnSpc>
                <a:spcPct val="150000"/>
              </a:lnSpc>
            </a:pPr>
            <a:r>
              <a:rPr lang="en-US" altLang="zh-TW" sz="2100" b="1" dirty="0" smtClean="0">
                <a:solidFill>
                  <a:srgbClr val="0070C0"/>
                </a:solidFill>
              </a:rPr>
              <a:t>To m</a:t>
            </a:r>
            <a:r>
              <a:rPr lang="en-US" altLang="zh-TW" sz="2100" b="1" dirty="0" smtClean="0">
                <a:solidFill>
                  <a:srgbClr val="0070C0"/>
                </a:solidFill>
              </a:rPr>
              <a:t>ove</a:t>
            </a:r>
            <a:r>
              <a:rPr lang="en-US" altLang="zh-TW" sz="2100" dirty="0" smtClean="0"/>
              <a:t> </a:t>
            </a:r>
            <a:r>
              <a:rPr lang="en-US" altLang="zh-TW" sz="2100" dirty="0"/>
              <a:t>(verb) to travel to another place to </a:t>
            </a:r>
            <a:r>
              <a:rPr lang="en-US" altLang="zh-TW" sz="2100" dirty="0" smtClean="0"/>
              <a:t>live.</a:t>
            </a:r>
            <a:endParaRPr lang="zh-TW" altLang="zh-TW" sz="2100" dirty="0"/>
          </a:p>
          <a:p>
            <a:pPr>
              <a:lnSpc>
                <a:spcPct val="150000"/>
              </a:lnSpc>
            </a:pPr>
            <a:r>
              <a:rPr lang="en-US" altLang="zh-TW" sz="2100" b="1" dirty="0">
                <a:solidFill>
                  <a:srgbClr val="0070C0"/>
                </a:solidFill>
              </a:rPr>
              <a:t>Grade</a:t>
            </a:r>
            <a:r>
              <a:rPr lang="en-US" altLang="zh-TW" sz="2100" dirty="0"/>
              <a:t> (noun) </a:t>
            </a:r>
            <a:r>
              <a:rPr lang="en-US" altLang="zh-TW" sz="2100" dirty="0" smtClean="0"/>
              <a:t>Year </a:t>
            </a:r>
            <a:r>
              <a:rPr lang="en-US" altLang="zh-TW" sz="2100" dirty="0"/>
              <a:t>of school; the level </a:t>
            </a:r>
            <a:r>
              <a:rPr lang="en-US" altLang="zh-TW" sz="2100" dirty="0" smtClean="0"/>
              <a:t>of.</a:t>
            </a:r>
            <a:endParaRPr lang="zh-TW" altLang="zh-TW" sz="2100" dirty="0"/>
          </a:p>
        </p:txBody>
      </p:sp>
      <p:sp>
        <p:nvSpPr>
          <p:cNvPr id="2" name="AutoShape 2" descr="https://www.alabamacu.com/var/site/storage/images/acu-home/community/recent-news/using-credit-cards-wisely/61479-1-eng-US/Using-Credit-Cards-Wisely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75" y="-14111"/>
            <a:ext cx="1944291" cy="1296219"/>
            <a:chOff x="0" y="-3"/>
            <a:chExt cx="1944291" cy="1296219"/>
          </a:xfrm>
        </p:grpSpPr>
        <p:sp>
          <p:nvSpPr>
            <p:cNvPr id="41" name="淚滴形 40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38" name="文字方塊 37"/>
          <p:cNvSpPr txBox="1"/>
          <p:nvPr/>
        </p:nvSpPr>
        <p:spPr>
          <a:xfrm>
            <a:off x="648184" y="6391184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/>
                </a:solidFill>
                <a:latin typeface="Century Gothic" panose="020B0502020202020204" pitchFamily="34" charset="0"/>
              </a:rPr>
              <a:t>http://www.achfood.com/canada.cfm</a:t>
            </a:r>
            <a:endParaRPr lang="zh-TW" altLang="en-US" sz="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0" y="-14111"/>
            <a:ext cx="1836204" cy="1296219"/>
            <a:chOff x="-75" y="-3"/>
            <a:chExt cx="1836204" cy="1296219"/>
          </a:xfrm>
        </p:grpSpPr>
        <p:sp>
          <p:nvSpPr>
            <p:cNvPr id="40" name="淚滴形 39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-75" y="378801"/>
              <a:ext cx="18362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/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</a:t>
              </a:r>
              <a:r>
                <a:rPr lang="en-US" altLang="zh-TW" sz="1100" dirty="0" smtClean="0">
                  <a:solidFill>
                    <a:schemeClr val="bg1"/>
                  </a:solidFill>
                  <a:latin typeface="Trebuchet MS" panose="020B0603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YOU</a:t>
              </a:r>
              <a:endParaRPr lang="zh-TW" altLang="en-US" sz="1100" dirty="0">
                <a:solidFill>
                  <a:schemeClr val="bg1"/>
                </a:solidFill>
                <a:latin typeface="Trebuchet MS" panose="020B0603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42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863</Words>
  <Application>Microsoft Office PowerPoint</Application>
  <PresentationFormat>自訂</PresentationFormat>
  <Paragraphs>147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Malgun Gothic Semilight</vt:lpstr>
      <vt:lpstr>新細明體</vt:lpstr>
      <vt:lpstr>Arial</vt:lpstr>
      <vt:lpstr>Calibri</vt:lpstr>
      <vt:lpstr>Century Gothic</vt:lpstr>
      <vt:lpstr>Trebuchet MS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win7</dc:creator>
  <cp:lastModifiedBy>Etalking</cp:lastModifiedBy>
  <cp:revision>84</cp:revision>
  <dcterms:created xsi:type="dcterms:W3CDTF">2016-02-23T07:49:36Z</dcterms:created>
  <dcterms:modified xsi:type="dcterms:W3CDTF">2017-05-08T02:51:46Z</dcterms:modified>
</cp:coreProperties>
</file>