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313" r:id="rId2"/>
    <p:sldId id="273" r:id="rId3"/>
    <p:sldId id="314" r:id="rId4"/>
    <p:sldId id="274" r:id="rId5"/>
    <p:sldId id="275" r:id="rId6"/>
    <p:sldId id="301" r:id="rId7"/>
    <p:sldId id="304" r:id="rId8"/>
    <p:sldId id="308" r:id="rId9"/>
    <p:sldId id="289" r:id="rId10"/>
    <p:sldId id="305" r:id="rId11"/>
    <p:sldId id="315" r:id="rId12"/>
    <p:sldId id="316" r:id="rId13"/>
    <p:sldId id="300" r:id="rId14"/>
    <p:sldId id="310" r:id="rId15"/>
    <p:sldId id="309" r:id="rId16"/>
    <p:sldId id="317" r:id="rId17"/>
    <p:sldId id="277" r:id="rId18"/>
    <p:sldId id="298" r:id="rId19"/>
    <p:sldId id="279" r:id="rId20"/>
    <p:sldId id="318" r:id="rId21"/>
  </p:sldIdLst>
  <p:sldSz cx="1080135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40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AF802"/>
    <a:srgbClr val="171717"/>
    <a:srgbClr val="8BE002"/>
    <a:srgbClr val="9EFD03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8730" autoAdjust="0"/>
  </p:normalViewPr>
  <p:slideViewPr>
    <p:cSldViewPr>
      <p:cViewPr varScale="1">
        <p:scale>
          <a:sx n="74" d="100"/>
          <a:sy n="74" d="100"/>
        </p:scale>
        <p:origin x="876" y="72"/>
      </p:cViewPr>
      <p:guideLst>
        <p:guide orient="horz" pos="2160"/>
        <p:guide pos="340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79D6B7-3A56-48AB-A5A0-D31717A299E8}" type="datetimeFigureOut">
              <a:rPr lang="zh-TW" altLang="en-US" smtClean="0"/>
              <a:t>2017/5/7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728663" y="685800"/>
            <a:ext cx="54006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AE992C-6897-442F-8DE2-09D19DD46B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83595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AE992C-6897-442F-8DE2-09D19DD46BE5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8125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10101" y="2130427"/>
            <a:ext cx="9181148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620203" y="3886200"/>
            <a:ext cx="7560945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69D14-0B00-400B-BBB5-AC4CA63BD022}" type="datetimeFigureOut">
              <a:rPr lang="zh-TW" altLang="en-US" smtClean="0"/>
              <a:t>2017/5/7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24549-9F80-426F-9361-2D50C6A66B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7477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69D14-0B00-400B-BBB5-AC4CA63BD022}" type="datetimeFigureOut">
              <a:rPr lang="zh-TW" altLang="en-US" smtClean="0"/>
              <a:t>2017/5/7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24549-9F80-426F-9361-2D50C6A66B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102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483560" y="274640"/>
            <a:ext cx="263283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585074" y="274640"/>
            <a:ext cx="7718465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69D14-0B00-400B-BBB5-AC4CA63BD022}" type="datetimeFigureOut">
              <a:rPr lang="zh-TW" altLang="en-US" smtClean="0"/>
              <a:t>2017/5/7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24549-9F80-426F-9361-2D50C6A66B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6475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69D14-0B00-400B-BBB5-AC4CA63BD022}" type="datetimeFigureOut">
              <a:rPr lang="zh-TW" altLang="en-US" smtClean="0"/>
              <a:t>2017/5/7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24549-9F80-426F-9361-2D50C6A66B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4373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53232" y="4406902"/>
            <a:ext cx="918114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53232" y="2906713"/>
            <a:ext cx="918114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69D14-0B00-400B-BBB5-AC4CA63BD022}" type="datetimeFigureOut">
              <a:rPr lang="zh-TW" altLang="en-US" smtClean="0"/>
              <a:t>2017/5/7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24549-9F80-426F-9361-2D50C6A66B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29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585074" y="1600202"/>
            <a:ext cx="517564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940743" y="1600202"/>
            <a:ext cx="517564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69D14-0B00-400B-BBB5-AC4CA63BD022}" type="datetimeFigureOut">
              <a:rPr lang="zh-TW" altLang="en-US" smtClean="0"/>
              <a:t>2017/5/7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24549-9F80-426F-9361-2D50C6A66B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6754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40068" y="274638"/>
            <a:ext cx="9721215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540067" y="1535113"/>
            <a:ext cx="477247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40067" y="2174875"/>
            <a:ext cx="477247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5486937" y="1535113"/>
            <a:ext cx="477434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5486937" y="2174875"/>
            <a:ext cx="477434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69D14-0B00-400B-BBB5-AC4CA63BD022}" type="datetimeFigureOut">
              <a:rPr lang="zh-TW" altLang="en-US" smtClean="0"/>
              <a:t>2017/5/7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24549-9F80-426F-9361-2D50C6A66B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4991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69D14-0B00-400B-BBB5-AC4CA63BD022}" type="datetimeFigureOut">
              <a:rPr lang="zh-TW" altLang="en-US" smtClean="0"/>
              <a:t>2017/5/7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24549-9F80-426F-9361-2D50C6A66B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0772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69D14-0B00-400B-BBB5-AC4CA63BD022}" type="datetimeFigureOut">
              <a:rPr lang="zh-TW" altLang="en-US" smtClean="0"/>
              <a:t>2017/5/7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24549-9F80-426F-9361-2D50C6A66B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2826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40068" y="273050"/>
            <a:ext cx="3553570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223028" y="273052"/>
            <a:ext cx="603825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540068" y="1435102"/>
            <a:ext cx="3553570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69D14-0B00-400B-BBB5-AC4CA63BD022}" type="datetimeFigureOut">
              <a:rPr lang="zh-TW" altLang="en-US" smtClean="0"/>
              <a:t>2017/5/7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24549-9F80-426F-9361-2D50C6A66B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7631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117140" y="4800600"/>
            <a:ext cx="648081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117140" y="612775"/>
            <a:ext cx="648081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117140" y="5367338"/>
            <a:ext cx="648081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69D14-0B00-400B-BBB5-AC4CA63BD022}" type="datetimeFigureOut">
              <a:rPr lang="zh-TW" altLang="en-US" smtClean="0"/>
              <a:t>2017/5/7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24549-9F80-426F-9361-2D50C6A66B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3101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540068" y="274638"/>
            <a:ext cx="9721215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540068" y="1600202"/>
            <a:ext cx="9721215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540068" y="6356352"/>
            <a:ext cx="25203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F69D14-0B00-400B-BBB5-AC4CA63BD022}" type="datetimeFigureOut">
              <a:rPr lang="zh-TW" altLang="en-US" smtClean="0"/>
              <a:t>2017/5/7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690461" y="6356352"/>
            <a:ext cx="34204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7740968" y="6356352"/>
            <a:ext cx="25203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F24549-9F80-426F-9361-2D50C6A66B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5546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7" Type="http://schemas.openxmlformats.org/officeDocument/2006/relationships/image" Target="../media/image28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jpeg"/><Relationship Id="rId5" Type="http://schemas.openxmlformats.org/officeDocument/2006/relationships/image" Target="../media/image26.jpg"/><Relationship Id="rId4" Type="http://schemas.openxmlformats.org/officeDocument/2006/relationships/image" Target="../media/image25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3.jpeg"/><Relationship Id="rId4" Type="http://schemas.openxmlformats.org/officeDocument/2006/relationships/image" Target="../media/image32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Relationship Id="rId4" Type="http://schemas.microsoft.com/office/2007/relationships/hdphoto" Target="../media/hdphoto3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11.jp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jpg"/><Relationship Id="rId4" Type="http://schemas.openxmlformats.org/officeDocument/2006/relationships/image" Target="../media/image16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6892" y="-18499"/>
            <a:ext cx="11151311" cy="6958562"/>
          </a:xfrm>
          <a:prstGeom prst="rect">
            <a:avLst/>
          </a:prstGeom>
        </p:spPr>
      </p:pic>
      <p:grpSp>
        <p:nvGrpSpPr>
          <p:cNvPr id="11" name="群組 10"/>
          <p:cNvGrpSpPr/>
          <p:nvPr/>
        </p:nvGrpSpPr>
        <p:grpSpPr>
          <a:xfrm>
            <a:off x="-46893" y="-18499"/>
            <a:ext cx="1944291" cy="1296219"/>
            <a:chOff x="0" y="-3"/>
            <a:chExt cx="1944291" cy="1296219"/>
          </a:xfrm>
        </p:grpSpPr>
        <p:sp>
          <p:nvSpPr>
            <p:cNvPr id="12" name="淚滴形 11"/>
            <p:cNvSpPr/>
            <p:nvPr/>
          </p:nvSpPr>
          <p:spPr>
            <a:xfrm rot="16200000">
              <a:off x="0" y="-3"/>
              <a:ext cx="1296219" cy="1296219"/>
            </a:xfrm>
            <a:prstGeom prst="teardrop">
              <a:avLst/>
            </a:prstGeom>
            <a:solidFill>
              <a:srgbClr val="21C5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文字方塊 12"/>
            <p:cNvSpPr txBox="1"/>
            <p:nvPr/>
          </p:nvSpPr>
          <p:spPr>
            <a:xfrm>
              <a:off x="108087" y="240895"/>
              <a:ext cx="183620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E-TALKING</a:t>
              </a:r>
              <a:br>
                <a:rPr lang="en-US" altLang="zh-TW" sz="14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</a:br>
              <a:r>
                <a:rPr lang="en-US" altLang="zh-TW" sz="14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BEST </a:t>
              </a:r>
              <a:br>
                <a:rPr lang="en-US" altLang="zh-TW" sz="14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</a:br>
              <a:r>
                <a:rPr lang="en-US" altLang="zh-TW" sz="14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FOR YOU</a:t>
              </a:r>
              <a:endParaRPr lang="zh-TW" altLang="en-US" sz="1400" dirty="0">
                <a:solidFill>
                  <a:schemeClr val="bg1"/>
                </a:solidFill>
                <a:latin typeface="Century Gothic" panose="020B0502020202020204" pitchFamily="34" charset="0"/>
                <a:ea typeface="Malgun Gothic Semilight" panose="020B0502040204020203" pitchFamily="34" charset="-120"/>
                <a:cs typeface="Malgun Gothic Semilight" panose="020B0502040204020203" pitchFamily="34" charset="-120"/>
              </a:endParaRPr>
            </a:p>
          </p:txBody>
        </p:sp>
      </p:grpSp>
      <p:sp>
        <p:nvSpPr>
          <p:cNvPr id="10" name="TextBox 6"/>
          <p:cNvSpPr txBox="1"/>
          <p:nvPr/>
        </p:nvSpPr>
        <p:spPr>
          <a:xfrm>
            <a:off x="504131" y="2881561"/>
            <a:ext cx="8498582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>
                <a:solidFill>
                  <a:schemeClr val="bg1"/>
                </a:solidFill>
                <a:latin typeface="Century Gothic" panose="020B0502020202020204" pitchFamily="34" charset="0"/>
                <a:ea typeface="Malgun Gothic Semilight" panose="020B0502040204020203" pitchFamily="34" charset="-120"/>
                <a:cs typeface="Malgun Gothic Semilight" panose="020B0502040204020203" pitchFamily="34" charset="-120"/>
              </a:rPr>
              <a:t>Does </a:t>
            </a:r>
            <a:r>
              <a:rPr lang="en-US" sz="3500" b="1" dirty="0" smtClean="0">
                <a:solidFill>
                  <a:schemeClr val="bg1"/>
                </a:solidFill>
                <a:latin typeface="Century Gothic" panose="020B0502020202020204" pitchFamily="34" charset="0"/>
                <a:ea typeface="Malgun Gothic Semilight" panose="020B0502040204020203" pitchFamily="34" charset="-120"/>
                <a:cs typeface="Malgun Gothic Semilight" panose="020B0502040204020203" pitchFamily="34" charset="-120"/>
              </a:rPr>
              <a:t>Thomas </a:t>
            </a:r>
            <a:r>
              <a:rPr lang="en-US" sz="3500" b="1" dirty="0">
                <a:solidFill>
                  <a:schemeClr val="bg1"/>
                </a:solidFill>
                <a:latin typeface="Century Gothic" panose="020B0502020202020204" pitchFamily="34" charset="0"/>
                <a:ea typeface="Malgun Gothic Semilight" panose="020B0502040204020203" pitchFamily="34" charset="-120"/>
                <a:cs typeface="Malgun Gothic Semilight" panose="020B0502040204020203" pitchFamily="34" charset="-120"/>
              </a:rPr>
              <a:t>want to…..?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entury Gothic" panose="020B0502020202020204" pitchFamily="34" charset="0"/>
                <a:ea typeface="Malgun Gothic Semilight" panose="020B0502040204020203" pitchFamily="34" charset="-120"/>
                <a:cs typeface="Malgun Gothic Semilight" panose="020B0502040204020203" pitchFamily="34" charset="-120"/>
              </a:rPr>
              <a:t>Vocabulary </a:t>
            </a:r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  <a:ea typeface="Malgun Gothic Semilight" panose="020B0502040204020203" pitchFamily="34" charset="-120"/>
                <a:cs typeface="Malgun Gothic Semilight" panose="020B0502040204020203" pitchFamily="34" charset="-120"/>
              </a:rPr>
              <a:t>about activities, </a:t>
            </a:r>
            <a:r>
              <a:rPr lang="en-US" sz="2000" dirty="0" smtClean="0">
                <a:solidFill>
                  <a:schemeClr val="bg1"/>
                </a:solidFill>
                <a:latin typeface="Century Gothic" panose="020B0502020202020204" pitchFamily="34" charset="0"/>
                <a:ea typeface="Malgun Gothic Semilight" panose="020B0502040204020203" pitchFamily="34" charset="-120"/>
                <a:cs typeface="Malgun Gothic Semilight" panose="020B0502040204020203" pitchFamily="34" charset="-120"/>
              </a:rPr>
              <a:t>invitation dialogue, </a:t>
            </a:r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  <a:ea typeface="Malgun Gothic Semilight" panose="020B0502040204020203" pitchFamily="34" charset="-120"/>
                <a:cs typeface="Malgun Gothic Semilight" panose="020B0502040204020203" pitchFamily="34" charset="-120"/>
              </a:rPr>
              <a:t>invitation phrases</a:t>
            </a:r>
          </a:p>
        </p:txBody>
      </p:sp>
      <p:cxnSp>
        <p:nvCxnSpPr>
          <p:cNvPr id="3" name="直線接點 2"/>
          <p:cNvCxnSpPr/>
          <p:nvPr/>
        </p:nvCxnSpPr>
        <p:spPr>
          <a:xfrm>
            <a:off x="651302" y="2564904"/>
            <a:ext cx="2913989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/>
          <p:nvPr/>
        </p:nvCxnSpPr>
        <p:spPr>
          <a:xfrm>
            <a:off x="651302" y="4077072"/>
            <a:ext cx="2913989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群組 4"/>
          <p:cNvGrpSpPr/>
          <p:nvPr/>
        </p:nvGrpSpPr>
        <p:grpSpPr>
          <a:xfrm>
            <a:off x="651302" y="4293096"/>
            <a:ext cx="1274519" cy="301572"/>
            <a:chOff x="651302" y="4293096"/>
            <a:chExt cx="1274519" cy="301572"/>
          </a:xfrm>
        </p:grpSpPr>
        <p:grpSp>
          <p:nvGrpSpPr>
            <p:cNvPr id="8" name="群組 7"/>
            <p:cNvGrpSpPr/>
            <p:nvPr/>
          </p:nvGrpSpPr>
          <p:grpSpPr>
            <a:xfrm>
              <a:off x="936179" y="4293096"/>
              <a:ext cx="989642" cy="301572"/>
              <a:chOff x="882641" y="4063532"/>
              <a:chExt cx="989642" cy="301572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882641" y="4063532"/>
                <a:ext cx="989642" cy="301572"/>
              </a:xfrm>
              <a:prstGeom prst="rect">
                <a:avLst/>
              </a:prstGeom>
              <a:noFill/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" name="文字方塊 13"/>
              <p:cNvSpPr txBox="1"/>
              <p:nvPr/>
            </p:nvSpPr>
            <p:spPr>
              <a:xfrm>
                <a:off x="1105357" y="4075818"/>
                <a:ext cx="54420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200" dirty="0" smtClean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view</a:t>
                </a:r>
                <a:endParaRPr lang="zh-TW" altLang="en-US" sz="1200" dirty="0">
                  <a:solidFill>
                    <a:schemeClr val="bg1"/>
                  </a:solidFill>
                  <a:latin typeface="Century Gothic" panose="020B0502020202020204" pitchFamily="34" charset="0"/>
                </a:endParaRPr>
              </a:p>
            </p:txBody>
          </p:sp>
        </p:grpSp>
        <p:sp>
          <p:nvSpPr>
            <p:cNvPr id="4" name="矩形 3"/>
            <p:cNvSpPr/>
            <p:nvPr/>
          </p:nvSpPr>
          <p:spPr>
            <a:xfrm>
              <a:off x="651302" y="4293096"/>
              <a:ext cx="284877" cy="301572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6" name="群組 15"/>
          <p:cNvGrpSpPr/>
          <p:nvPr/>
        </p:nvGrpSpPr>
        <p:grpSpPr>
          <a:xfrm>
            <a:off x="7471" y="-23017"/>
            <a:ext cx="1857415" cy="1296219"/>
            <a:chOff x="0" y="-3"/>
            <a:chExt cx="1857415" cy="1296219"/>
          </a:xfrm>
        </p:grpSpPr>
        <p:sp>
          <p:nvSpPr>
            <p:cNvPr id="17" name="淚滴形 16"/>
            <p:cNvSpPr/>
            <p:nvPr/>
          </p:nvSpPr>
          <p:spPr>
            <a:xfrm rot="16200000">
              <a:off x="0" y="-3"/>
              <a:ext cx="1296219" cy="1296219"/>
            </a:xfrm>
            <a:prstGeom prst="teardrop">
              <a:avLst/>
            </a:prstGeom>
            <a:solidFill>
              <a:srgbClr val="21C5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TW" altLang="en-US"/>
            </a:p>
          </p:txBody>
        </p:sp>
        <p:sp>
          <p:nvSpPr>
            <p:cNvPr id="18" name="文字方塊 12"/>
            <p:cNvSpPr txBox="1"/>
            <p:nvPr/>
          </p:nvSpPr>
          <p:spPr>
            <a:xfrm>
              <a:off x="21211" y="405599"/>
              <a:ext cx="1836204" cy="538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E-TALKING</a:t>
              </a:r>
              <a:r>
                <a:rPr lang="en-US" altLang="zh-TW" sz="14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/>
              </a:r>
              <a:br>
                <a:rPr lang="en-US" altLang="zh-TW" sz="14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</a:br>
              <a:r>
                <a:rPr lang="en-US" altLang="zh-TW" sz="1100" dirty="0" smtClean="0">
                  <a:solidFill>
                    <a:schemeClr val="bg1"/>
                  </a:solidFill>
                  <a:latin typeface="Trebuchet MS" panose="020B060302020202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BEST FOR YOU</a:t>
              </a:r>
              <a:endParaRPr lang="zh-TW" altLang="en-US" sz="1100" dirty="0">
                <a:solidFill>
                  <a:schemeClr val="bg1"/>
                </a:solidFill>
                <a:latin typeface="Trebuchet MS" panose="020B0603020202020204" pitchFamily="34" charset="0"/>
                <a:ea typeface="Malgun Gothic Semilight" panose="020B0502040204020203" pitchFamily="34" charset="-120"/>
                <a:cs typeface="Tahom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6451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3"/>
          <p:cNvSpPr/>
          <p:nvPr/>
        </p:nvSpPr>
        <p:spPr>
          <a:xfrm rot="16200000">
            <a:off x="5378732" y="1459610"/>
            <a:ext cx="6882229" cy="3963007"/>
          </a:xfrm>
          <a:custGeom>
            <a:avLst/>
            <a:gdLst>
              <a:gd name="connsiteX0" fmla="*/ 0 w 4176464"/>
              <a:gd name="connsiteY0" fmla="*/ 3600400 h 3600400"/>
              <a:gd name="connsiteX1" fmla="*/ 2088232 w 4176464"/>
              <a:gd name="connsiteY1" fmla="*/ 0 h 3600400"/>
              <a:gd name="connsiteX2" fmla="*/ 4176464 w 4176464"/>
              <a:gd name="connsiteY2" fmla="*/ 3600400 h 3600400"/>
              <a:gd name="connsiteX3" fmla="*/ 0 w 4176464"/>
              <a:gd name="connsiteY3" fmla="*/ 3600400 h 3600400"/>
              <a:gd name="connsiteX0" fmla="*/ 844155 w 5020619"/>
              <a:gd name="connsiteY0" fmla="*/ 3852648 h 3852648"/>
              <a:gd name="connsiteX1" fmla="*/ 0 w 5020619"/>
              <a:gd name="connsiteY1" fmla="*/ 0 h 3852648"/>
              <a:gd name="connsiteX2" fmla="*/ 5020619 w 5020619"/>
              <a:gd name="connsiteY2" fmla="*/ 3852648 h 3852648"/>
              <a:gd name="connsiteX3" fmla="*/ 844155 w 5020619"/>
              <a:gd name="connsiteY3" fmla="*/ 3852648 h 3852648"/>
              <a:gd name="connsiteX0" fmla="*/ 0 w 5043568"/>
              <a:gd name="connsiteY0" fmla="*/ 3852648 h 3852648"/>
              <a:gd name="connsiteX1" fmla="*/ 22949 w 5043568"/>
              <a:gd name="connsiteY1" fmla="*/ 0 h 3852648"/>
              <a:gd name="connsiteX2" fmla="*/ 5043568 w 5043568"/>
              <a:gd name="connsiteY2" fmla="*/ 3852648 h 3852648"/>
              <a:gd name="connsiteX3" fmla="*/ 0 w 5043568"/>
              <a:gd name="connsiteY3" fmla="*/ 3852648 h 3852648"/>
              <a:gd name="connsiteX0" fmla="*/ 0 w 5043568"/>
              <a:gd name="connsiteY0" fmla="*/ 3963007 h 3963007"/>
              <a:gd name="connsiteX1" fmla="*/ 22949 w 5043568"/>
              <a:gd name="connsiteY1" fmla="*/ 0 h 3963007"/>
              <a:gd name="connsiteX2" fmla="*/ 5043568 w 5043568"/>
              <a:gd name="connsiteY2" fmla="*/ 3963007 h 3963007"/>
              <a:gd name="connsiteX3" fmla="*/ 0 w 5043568"/>
              <a:gd name="connsiteY3" fmla="*/ 3963007 h 3963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43568" h="3963007">
                <a:moveTo>
                  <a:pt x="0" y="3963007"/>
                </a:moveTo>
                <a:lnTo>
                  <a:pt x="22949" y="0"/>
                </a:lnTo>
                <a:lnTo>
                  <a:pt x="5043568" y="3963007"/>
                </a:lnTo>
                <a:lnTo>
                  <a:pt x="0" y="3963007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TextBox 5"/>
          <p:cNvSpPr txBox="1"/>
          <p:nvPr/>
        </p:nvSpPr>
        <p:spPr>
          <a:xfrm>
            <a:off x="1026189" y="1778341"/>
            <a:ext cx="736058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TW" sz="2100" b="1" dirty="0"/>
              <a:t>Anna and Scott are talking </a:t>
            </a:r>
            <a:r>
              <a:rPr lang="en-US" altLang="zh-TW" sz="2100" b="1"/>
              <a:t>in </a:t>
            </a:r>
            <a:r>
              <a:rPr lang="en-US" altLang="zh-TW" sz="2100" b="1" smtClean="0"/>
              <a:t>the campus.</a:t>
            </a:r>
            <a:endParaRPr lang="zh-TW" altLang="zh-TW" sz="2100" dirty="0"/>
          </a:p>
          <a:p>
            <a:pPr>
              <a:lnSpc>
                <a:spcPct val="200000"/>
              </a:lnSpc>
            </a:pPr>
            <a:r>
              <a:rPr lang="en-US" altLang="zh-TW" sz="2100" b="1" dirty="0"/>
              <a:t>Anna</a:t>
            </a:r>
            <a:r>
              <a:rPr lang="en-US" altLang="zh-TW" sz="2100" dirty="0"/>
              <a:t>: </a:t>
            </a:r>
            <a:r>
              <a:rPr lang="en-US" altLang="zh-TW" sz="2100" dirty="0" smtClean="0"/>
              <a:t>Listen, </a:t>
            </a:r>
            <a:r>
              <a:rPr lang="en-US" altLang="zh-TW" sz="2100" dirty="0"/>
              <a:t>Scott! April Day are at our school on Saturday.</a:t>
            </a:r>
            <a:endParaRPr lang="zh-TW" altLang="zh-TW" sz="2100" dirty="0"/>
          </a:p>
          <a:p>
            <a:pPr>
              <a:lnSpc>
                <a:spcPct val="200000"/>
              </a:lnSpc>
            </a:pPr>
            <a:r>
              <a:rPr lang="en-US" altLang="zh-TW" sz="2100" b="1" dirty="0"/>
              <a:t>Scott</a:t>
            </a:r>
            <a:r>
              <a:rPr lang="en-US" altLang="zh-TW" sz="2100" dirty="0"/>
              <a:t>: April Day? Who are they?</a:t>
            </a:r>
            <a:endParaRPr lang="zh-TW" altLang="zh-TW" sz="2100" dirty="0"/>
          </a:p>
          <a:p>
            <a:pPr>
              <a:lnSpc>
                <a:spcPct val="200000"/>
              </a:lnSpc>
            </a:pPr>
            <a:r>
              <a:rPr lang="en-US" altLang="zh-TW" sz="2100" b="1" dirty="0"/>
              <a:t>Anna</a:t>
            </a:r>
            <a:r>
              <a:rPr lang="en-US" altLang="zh-TW" sz="2100" dirty="0"/>
              <a:t>: My </a:t>
            </a:r>
            <a:r>
              <a:rPr lang="en-US" altLang="zh-TW" sz="2100" dirty="0" smtClean="0"/>
              <a:t>friends, </a:t>
            </a:r>
            <a:r>
              <a:rPr lang="en-US" altLang="zh-TW" sz="2100" dirty="0"/>
              <a:t>Sean’s band. They are really great. </a:t>
            </a:r>
            <a:endParaRPr lang="en-US" altLang="zh-TW" sz="2100" dirty="0" smtClean="0"/>
          </a:p>
          <a:p>
            <a:pPr>
              <a:lnSpc>
                <a:spcPct val="200000"/>
              </a:lnSpc>
            </a:pPr>
            <a:r>
              <a:rPr lang="en-US" altLang="zh-TW" sz="2100" dirty="0" smtClean="0"/>
              <a:t>Do </a:t>
            </a:r>
            <a:r>
              <a:rPr lang="en-US" altLang="zh-TW" sz="2100" dirty="0"/>
              <a:t>you want to come? Let’s go together.</a:t>
            </a:r>
            <a:endParaRPr lang="zh-TW" altLang="zh-TW" sz="2100" dirty="0"/>
          </a:p>
          <a:p>
            <a:pPr>
              <a:lnSpc>
                <a:spcPct val="200000"/>
              </a:lnSpc>
            </a:pPr>
            <a:r>
              <a:rPr lang="en-US" altLang="zh-TW" sz="2100" b="1" dirty="0"/>
              <a:t>Scott</a:t>
            </a:r>
            <a:r>
              <a:rPr lang="en-US" altLang="zh-TW" sz="2100" dirty="0"/>
              <a:t>: No, thanks</a:t>
            </a:r>
            <a:r>
              <a:rPr lang="en-US" altLang="zh-TW" sz="2100" dirty="0" smtClean="0"/>
              <a:t>. How about having dinner in town?</a:t>
            </a:r>
            <a:endParaRPr lang="zh-TW" altLang="zh-TW" sz="2100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7178496" y="6525924"/>
            <a:ext cx="36228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Image </a:t>
            </a:r>
            <a:r>
              <a:rPr lang="en-US" altLang="zh-TW" sz="800" dirty="0" smtClean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from : </a:t>
            </a:r>
            <a:r>
              <a:rPr lang="en-US" altLang="zh-TW" sz="8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pexels.com</a:t>
            </a:r>
            <a:endParaRPr lang="zh-TW" altLang="en-US" sz="800" dirty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4176539" y="349786"/>
            <a:ext cx="6336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solidFill>
                  <a:srgbClr val="00B0F0"/>
                </a:solidFill>
                <a:latin typeface="Century Gothic" panose="020B0502020202020204" pitchFamily="34" charset="0"/>
              </a:rPr>
              <a:t>03 </a:t>
            </a:r>
            <a:r>
              <a:rPr lang="en-US" altLang="zh-TW" sz="2800" dirty="0">
                <a:solidFill>
                  <a:srgbClr val="00B0F0"/>
                </a:solidFill>
                <a:latin typeface="Century Gothic" panose="020B0502020202020204" pitchFamily="34" charset="0"/>
              </a:rPr>
              <a:t>Reading</a:t>
            </a:r>
            <a:endParaRPr lang="zh-TW" altLang="zh-TW" sz="2800" dirty="0">
              <a:solidFill>
                <a:srgbClr val="00B0F0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12" name="群組 11"/>
          <p:cNvGrpSpPr/>
          <p:nvPr/>
        </p:nvGrpSpPr>
        <p:grpSpPr>
          <a:xfrm>
            <a:off x="0" y="1166"/>
            <a:ext cx="1944291" cy="1296219"/>
            <a:chOff x="0" y="-3"/>
            <a:chExt cx="1944291" cy="1296219"/>
          </a:xfrm>
        </p:grpSpPr>
        <p:sp>
          <p:nvSpPr>
            <p:cNvPr id="13" name="淚滴形 12"/>
            <p:cNvSpPr/>
            <p:nvPr/>
          </p:nvSpPr>
          <p:spPr>
            <a:xfrm rot="16200000">
              <a:off x="0" y="-3"/>
              <a:ext cx="1296219" cy="1296219"/>
            </a:xfrm>
            <a:prstGeom prst="teardrop">
              <a:avLst/>
            </a:prstGeom>
            <a:solidFill>
              <a:srgbClr val="21C5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108087" y="240895"/>
              <a:ext cx="183620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E-TALKING</a:t>
              </a:r>
              <a:br>
                <a:rPr lang="en-US" altLang="zh-TW" sz="14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</a:br>
              <a:r>
                <a:rPr lang="en-US" altLang="zh-TW" sz="14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BEST </a:t>
              </a:r>
              <a:br>
                <a:rPr lang="en-US" altLang="zh-TW" sz="14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</a:br>
              <a:r>
                <a:rPr lang="en-US" altLang="zh-TW" sz="14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FOR YOU</a:t>
              </a:r>
              <a:endParaRPr lang="zh-TW" altLang="en-US" sz="1400" dirty="0">
                <a:solidFill>
                  <a:schemeClr val="bg1"/>
                </a:solidFill>
                <a:latin typeface="Century Gothic" panose="020B0502020202020204" pitchFamily="34" charset="0"/>
                <a:ea typeface="Malgun Gothic Semilight" panose="020B0502040204020203" pitchFamily="34" charset="-120"/>
                <a:cs typeface="Malgun Gothic Semilight" panose="020B0502040204020203" pitchFamily="34" charset="-120"/>
              </a:endParaRPr>
            </a:p>
          </p:txBody>
        </p:sp>
      </p:grp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803"/>
          <a:stretch/>
        </p:blipFill>
        <p:spPr>
          <a:xfrm>
            <a:off x="7920955" y="1638314"/>
            <a:ext cx="2880395" cy="457715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61" r="16900"/>
          <a:stretch/>
        </p:blipFill>
        <p:spPr>
          <a:xfrm>
            <a:off x="7920955" y="1635733"/>
            <a:ext cx="2880395" cy="4579735"/>
          </a:xfrm>
          <a:prstGeom prst="rect">
            <a:avLst/>
          </a:prstGeom>
        </p:spPr>
      </p:pic>
      <p:grpSp>
        <p:nvGrpSpPr>
          <p:cNvPr id="11" name="群組 10"/>
          <p:cNvGrpSpPr/>
          <p:nvPr/>
        </p:nvGrpSpPr>
        <p:grpSpPr>
          <a:xfrm>
            <a:off x="36079" y="25440"/>
            <a:ext cx="1857415" cy="1296219"/>
            <a:chOff x="0" y="-3"/>
            <a:chExt cx="1857415" cy="1296219"/>
          </a:xfrm>
        </p:grpSpPr>
        <p:sp>
          <p:nvSpPr>
            <p:cNvPr id="15" name="淚滴形 14"/>
            <p:cNvSpPr/>
            <p:nvPr/>
          </p:nvSpPr>
          <p:spPr>
            <a:xfrm rot="16200000">
              <a:off x="0" y="-3"/>
              <a:ext cx="1296219" cy="1296219"/>
            </a:xfrm>
            <a:prstGeom prst="teardrop">
              <a:avLst/>
            </a:prstGeom>
            <a:solidFill>
              <a:srgbClr val="21C5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TW" altLang="en-US"/>
            </a:p>
          </p:txBody>
        </p:sp>
        <p:sp>
          <p:nvSpPr>
            <p:cNvPr id="16" name="文字方塊 12"/>
            <p:cNvSpPr txBox="1"/>
            <p:nvPr/>
          </p:nvSpPr>
          <p:spPr>
            <a:xfrm>
              <a:off x="21211" y="405599"/>
              <a:ext cx="1836204" cy="538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E-TALKING</a:t>
              </a:r>
              <a:r>
                <a:rPr lang="en-US" altLang="zh-TW" sz="14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/>
              </a:r>
              <a:br>
                <a:rPr lang="en-US" altLang="zh-TW" sz="14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</a:br>
              <a:r>
                <a:rPr lang="en-US" altLang="zh-TW" sz="1100" dirty="0" smtClean="0">
                  <a:solidFill>
                    <a:schemeClr val="bg1"/>
                  </a:solidFill>
                  <a:latin typeface="Trebuchet MS" panose="020B060302020202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BEST FOR YOU</a:t>
              </a:r>
              <a:endParaRPr lang="zh-TW" altLang="en-US" sz="1100" dirty="0">
                <a:solidFill>
                  <a:schemeClr val="bg1"/>
                </a:solidFill>
                <a:latin typeface="Trebuchet MS" panose="020B0603020202020204" pitchFamily="34" charset="0"/>
                <a:ea typeface="Malgun Gothic Semilight" panose="020B0502040204020203" pitchFamily="34" charset="-120"/>
                <a:cs typeface="Tahom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50805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3"/>
          <p:cNvSpPr/>
          <p:nvPr/>
        </p:nvSpPr>
        <p:spPr>
          <a:xfrm rot="16200000">
            <a:off x="5378732" y="1459610"/>
            <a:ext cx="6882229" cy="3963007"/>
          </a:xfrm>
          <a:custGeom>
            <a:avLst/>
            <a:gdLst>
              <a:gd name="connsiteX0" fmla="*/ 0 w 4176464"/>
              <a:gd name="connsiteY0" fmla="*/ 3600400 h 3600400"/>
              <a:gd name="connsiteX1" fmla="*/ 2088232 w 4176464"/>
              <a:gd name="connsiteY1" fmla="*/ 0 h 3600400"/>
              <a:gd name="connsiteX2" fmla="*/ 4176464 w 4176464"/>
              <a:gd name="connsiteY2" fmla="*/ 3600400 h 3600400"/>
              <a:gd name="connsiteX3" fmla="*/ 0 w 4176464"/>
              <a:gd name="connsiteY3" fmla="*/ 3600400 h 3600400"/>
              <a:gd name="connsiteX0" fmla="*/ 844155 w 5020619"/>
              <a:gd name="connsiteY0" fmla="*/ 3852648 h 3852648"/>
              <a:gd name="connsiteX1" fmla="*/ 0 w 5020619"/>
              <a:gd name="connsiteY1" fmla="*/ 0 h 3852648"/>
              <a:gd name="connsiteX2" fmla="*/ 5020619 w 5020619"/>
              <a:gd name="connsiteY2" fmla="*/ 3852648 h 3852648"/>
              <a:gd name="connsiteX3" fmla="*/ 844155 w 5020619"/>
              <a:gd name="connsiteY3" fmla="*/ 3852648 h 3852648"/>
              <a:gd name="connsiteX0" fmla="*/ 0 w 5043568"/>
              <a:gd name="connsiteY0" fmla="*/ 3852648 h 3852648"/>
              <a:gd name="connsiteX1" fmla="*/ 22949 w 5043568"/>
              <a:gd name="connsiteY1" fmla="*/ 0 h 3852648"/>
              <a:gd name="connsiteX2" fmla="*/ 5043568 w 5043568"/>
              <a:gd name="connsiteY2" fmla="*/ 3852648 h 3852648"/>
              <a:gd name="connsiteX3" fmla="*/ 0 w 5043568"/>
              <a:gd name="connsiteY3" fmla="*/ 3852648 h 3852648"/>
              <a:gd name="connsiteX0" fmla="*/ 0 w 5043568"/>
              <a:gd name="connsiteY0" fmla="*/ 3963007 h 3963007"/>
              <a:gd name="connsiteX1" fmla="*/ 22949 w 5043568"/>
              <a:gd name="connsiteY1" fmla="*/ 0 h 3963007"/>
              <a:gd name="connsiteX2" fmla="*/ 5043568 w 5043568"/>
              <a:gd name="connsiteY2" fmla="*/ 3963007 h 3963007"/>
              <a:gd name="connsiteX3" fmla="*/ 0 w 5043568"/>
              <a:gd name="connsiteY3" fmla="*/ 3963007 h 3963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43568" h="3963007">
                <a:moveTo>
                  <a:pt x="0" y="3963007"/>
                </a:moveTo>
                <a:lnTo>
                  <a:pt x="22949" y="0"/>
                </a:lnTo>
                <a:lnTo>
                  <a:pt x="5043568" y="3963007"/>
                </a:lnTo>
                <a:lnTo>
                  <a:pt x="0" y="3963007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TextBox 5"/>
          <p:cNvSpPr txBox="1"/>
          <p:nvPr/>
        </p:nvSpPr>
        <p:spPr>
          <a:xfrm>
            <a:off x="288107" y="1353849"/>
            <a:ext cx="901976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TW" sz="2100" dirty="0" smtClean="0"/>
              <a:t>(</a:t>
            </a:r>
            <a:r>
              <a:rPr lang="en-US" altLang="zh-TW" sz="2100" dirty="0"/>
              <a:t>Phone Ringing)</a:t>
            </a:r>
            <a:endParaRPr lang="zh-TW" altLang="zh-TW" sz="2100" dirty="0"/>
          </a:p>
          <a:p>
            <a:pPr>
              <a:lnSpc>
                <a:spcPct val="200000"/>
              </a:lnSpc>
            </a:pPr>
            <a:r>
              <a:rPr lang="en-US" altLang="zh-TW" sz="2100" b="1" dirty="0"/>
              <a:t>Anna</a:t>
            </a:r>
            <a:r>
              <a:rPr lang="en-US" altLang="zh-TW" sz="2100" dirty="0"/>
              <a:t> (</a:t>
            </a:r>
            <a:r>
              <a:rPr lang="en-US" altLang="zh-TW" sz="2100" dirty="0" smtClean="0"/>
              <a:t>Speaking </a:t>
            </a:r>
            <a:r>
              <a:rPr lang="en-US" altLang="zh-TW" sz="2100" dirty="0"/>
              <a:t>on the phone): Oh, hi, </a:t>
            </a:r>
            <a:r>
              <a:rPr lang="en-US" altLang="zh-TW" sz="2100" dirty="0" smtClean="0"/>
              <a:t>Fiona. </a:t>
            </a:r>
            <a:r>
              <a:rPr lang="en-US" altLang="zh-TW" sz="2100" dirty="0"/>
              <a:t>Yes, isn’t it fantastic? </a:t>
            </a:r>
            <a:endParaRPr lang="en-US" altLang="zh-TW" sz="2100" dirty="0" smtClean="0"/>
          </a:p>
          <a:p>
            <a:pPr>
              <a:lnSpc>
                <a:spcPct val="200000"/>
              </a:lnSpc>
            </a:pPr>
            <a:r>
              <a:rPr lang="en-US" altLang="zh-TW" sz="2100" dirty="0" smtClean="0"/>
              <a:t>Of </a:t>
            </a:r>
            <a:r>
              <a:rPr lang="en-US" altLang="zh-TW" sz="2100" dirty="0"/>
              <a:t>course I want to go! See you all on Saturday night. Bye~</a:t>
            </a:r>
            <a:endParaRPr lang="zh-TW" altLang="zh-TW" sz="2100" dirty="0"/>
          </a:p>
          <a:p>
            <a:pPr>
              <a:lnSpc>
                <a:spcPct val="200000"/>
              </a:lnSpc>
            </a:pPr>
            <a:r>
              <a:rPr lang="en-US" altLang="zh-TW" sz="2100" b="1" dirty="0"/>
              <a:t>Anna</a:t>
            </a:r>
            <a:r>
              <a:rPr lang="en-US" altLang="zh-TW" sz="2100" dirty="0"/>
              <a:t>: Guess </a:t>
            </a:r>
            <a:r>
              <a:rPr lang="en-US" altLang="zh-TW" sz="2100" dirty="0" smtClean="0"/>
              <a:t>what, Fiona: </a:t>
            </a:r>
            <a:r>
              <a:rPr lang="en-US" altLang="zh-TW" sz="2100" dirty="0"/>
              <a:t>Chris and Mark </a:t>
            </a:r>
            <a:r>
              <a:rPr lang="en-US" altLang="zh-TW" sz="2100" dirty="0" smtClean="0"/>
              <a:t>also</a:t>
            </a:r>
          </a:p>
          <a:p>
            <a:pPr>
              <a:lnSpc>
                <a:spcPct val="200000"/>
              </a:lnSpc>
            </a:pPr>
            <a:r>
              <a:rPr lang="en-US" altLang="zh-TW" sz="2100" dirty="0" smtClean="0"/>
              <a:t>want </a:t>
            </a:r>
            <a:r>
              <a:rPr lang="en-US" altLang="zh-TW" sz="2100" dirty="0"/>
              <a:t>to go to </a:t>
            </a:r>
            <a:r>
              <a:rPr lang="en-US" altLang="zh-TW" sz="2100" dirty="0" smtClean="0"/>
              <a:t>the </a:t>
            </a:r>
            <a:r>
              <a:rPr lang="en-US" altLang="zh-TW" sz="2100" dirty="0"/>
              <a:t>concert!</a:t>
            </a:r>
            <a:endParaRPr lang="zh-TW" altLang="zh-TW" sz="2100" dirty="0"/>
          </a:p>
          <a:p>
            <a:pPr>
              <a:lnSpc>
                <a:spcPct val="200000"/>
              </a:lnSpc>
            </a:pPr>
            <a:r>
              <a:rPr lang="en-US" altLang="zh-TW" sz="2100" b="1" dirty="0"/>
              <a:t>Scott</a:t>
            </a:r>
            <a:r>
              <a:rPr lang="en-US" altLang="zh-TW" sz="2100" dirty="0"/>
              <a:t>: Does </a:t>
            </a:r>
            <a:r>
              <a:rPr lang="en-US" altLang="zh-TW" sz="2100" dirty="0" smtClean="0"/>
              <a:t>Thomas </a:t>
            </a:r>
            <a:r>
              <a:rPr lang="en-US" altLang="zh-TW" sz="2100" dirty="0"/>
              <a:t>want to go to the concert, too?</a:t>
            </a:r>
            <a:endParaRPr lang="zh-TW" altLang="zh-TW" sz="2100" dirty="0"/>
          </a:p>
          <a:p>
            <a:pPr>
              <a:lnSpc>
                <a:spcPct val="200000"/>
              </a:lnSpc>
            </a:pPr>
            <a:r>
              <a:rPr lang="en-US" altLang="zh-TW" sz="2100" b="1" dirty="0"/>
              <a:t>Anna</a:t>
            </a:r>
            <a:r>
              <a:rPr lang="en-US" altLang="zh-TW" sz="2100" dirty="0"/>
              <a:t>: Yes, he does.</a:t>
            </a:r>
            <a:endParaRPr lang="zh-TW" altLang="zh-TW" sz="2100" dirty="0"/>
          </a:p>
          <a:p>
            <a:pPr>
              <a:lnSpc>
                <a:spcPct val="200000"/>
              </a:lnSpc>
            </a:pPr>
            <a:r>
              <a:rPr lang="en-US" altLang="zh-TW" sz="2100" b="1" dirty="0"/>
              <a:t>Scott</a:t>
            </a:r>
            <a:r>
              <a:rPr lang="en-US" altLang="zh-TW" sz="2100" dirty="0"/>
              <a:t>: </a:t>
            </a:r>
            <a:r>
              <a:rPr lang="en-US" altLang="zh-TW" sz="2100" dirty="0" err="1"/>
              <a:t>Hmmmm</a:t>
            </a:r>
            <a:r>
              <a:rPr lang="en-US" altLang="zh-TW" sz="2100" dirty="0"/>
              <a:t>. I think I want to go, too.</a:t>
            </a:r>
            <a:endParaRPr lang="zh-TW" altLang="zh-TW" sz="2100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7178496" y="6525924"/>
            <a:ext cx="36228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Image </a:t>
            </a:r>
            <a:r>
              <a:rPr lang="en-US" altLang="zh-TW" sz="800" dirty="0" smtClean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from : </a:t>
            </a:r>
            <a:r>
              <a:rPr lang="en-US" altLang="zh-TW" sz="8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pexels.com</a:t>
            </a:r>
            <a:endParaRPr lang="zh-TW" altLang="en-US" sz="800" dirty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4176539" y="349786"/>
            <a:ext cx="6336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solidFill>
                  <a:srgbClr val="00B0F0"/>
                </a:solidFill>
                <a:latin typeface="Century Gothic" panose="020B0502020202020204" pitchFamily="34" charset="0"/>
              </a:rPr>
              <a:t>03 </a:t>
            </a:r>
            <a:r>
              <a:rPr lang="en-US" altLang="zh-TW" sz="2800" dirty="0">
                <a:solidFill>
                  <a:srgbClr val="00B0F0"/>
                </a:solidFill>
                <a:latin typeface="Century Gothic" panose="020B0502020202020204" pitchFamily="34" charset="0"/>
              </a:rPr>
              <a:t>Reading</a:t>
            </a:r>
            <a:endParaRPr lang="zh-TW" altLang="zh-TW" sz="2800" dirty="0">
              <a:solidFill>
                <a:srgbClr val="00B0F0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12" name="群組 11"/>
          <p:cNvGrpSpPr/>
          <p:nvPr/>
        </p:nvGrpSpPr>
        <p:grpSpPr>
          <a:xfrm>
            <a:off x="0" y="1166"/>
            <a:ext cx="1944291" cy="1296219"/>
            <a:chOff x="0" y="-3"/>
            <a:chExt cx="1944291" cy="1296219"/>
          </a:xfrm>
        </p:grpSpPr>
        <p:sp>
          <p:nvSpPr>
            <p:cNvPr id="13" name="淚滴形 12"/>
            <p:cNvSpPr/>
            <p:nvPr/>
          </p:nvSpPr>
          <p:spPr>
            <a:xfrm rot="16200000">
              <a:off x="0" y="-3"/>
              <a:ext cx="1296219" cy="1296219"/>
            </a:xfrm>
            <a:prstGeom prst="teardrop">
              <a:avLst/>
            </a:prstGeom>
            <a:solidFill>
              <a:srgbClr val="21C5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108087" y="240895"/>
              <a:ext cx="183620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E-TALKING</a:t>
              </a:r>
              <a:br>
                <a:rPr lang="en-US" altLang="zh-TW" sz="14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</a:br>
              <a:r>
                <a:rPr lang="en-US" altLang="zh-TW" sz="14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BEST </a:t>
              </a:r>
              <a:br>
                <a:rPr lang="en-US" altLang="zh-TW" sz="14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</a:br>
              <a:r>
                <a:rPr lang="en-US" altLang="zh-TW" sz="14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FOR YOU</a:t>
              </a:r>
              <a:endParaRPr lang="zh-TW" altLang="en-US" sz="1400" dirty="0">
                <a:solidFill>
                  <a:schemeClr val="bg1"/>
                </a:solidFill>
                <a:latin typeface="Century Gothic" panose="020B0502020202020204" pitchFamily="34" charset="0"/>
                <a:ea typeface="Malgun Gothic Semilight" panose="020B0502040204020203" pitchFamily="34" charset="-120"/>
                <a:cs typeface="Malgun Gothic Semilight" panose="020B0502040204020203" pitchFamily="34" charset="-120"/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2818" y="1932674"/>
            <a:ext cx="2885455" cy="4577155"/>
          </a:xfrm>
          <a:prstGeom prst="rect">
            <a:avLst/>
          </a:prstGeom>
        </p:spPr>
      </p:pic>
      <p:grpSp>
        <p:nvGrpSpPr>
          <p:cNvPr id="11" name="群組 10"/>
          <p:cNvGrpSpPr/>
          <p:nvPr/>
        </p:nvGrpSpPr>
        <p:grpSpPr>
          <a:xfrm>
            <a:off x="36079" y="25440"/>
            <a:ext cx="1857415" cy="1296219"/>
            <a:chOff x="0" y="-3"/>
            <a:chExt cx="1857415" cy="1296219"/>
          </a:xfrm>
        </p:grpSpPr>
        <p:sp>
          <p:nvSpPr>
            <p:cNvPr id="15" name="淚滴形 14"/>
            <p:cNvSpPr/>
            <p:nvPr/>
          </p:nvSpPr>
          <p:spPr>
            <a:xfrm rot="16200000">
              <a:off x="0" y="-3"/>
              <a:ext cx="1296219" cy="1296219"/>
            </a:xfrm>
            <a:prstGeom prst="teardrop">
              <a:avLst/>
            </a:prstGeom>
            <a:solidFill>
              <a:srgbClr val="21C5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TW" altLang="en-US"/>
            </a:p>
          </p:txBody>
        </p:sp>
        <p:sp>
          <p:nvSpPr>
            <p:cNvPr id="16" name="文字方塊 12"/>
            <p:cNvSpPr txBox="1"/>
            <p:nvPr/>
          </p:nvSpPr>
          <p:spPr>
            <a:xfrm>
              <a:off x="21211" y="405599"/>
              <a:ext cx="1836204" cy="538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E-TALKING</a:t>
              </a:r>
              <a:r>
                <a:rPr lang="en-US" altLang="zh-TW" sz="14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/>
              </a:r>
              <a:br>
                <a:rPr lang="en-US" altLang="zh-TW" sz="14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</a:br>
              <a:r>
                <a:rPr lang="en-US" altLang="zh-TW" sz="1100" dirty="0" smtClean="0">
                  <a:solidFill>
                    <a:schemeClr val="bg1"/>
                  </a:solidFill>
                  <a:latin typeface="Trebuchet MS" panose="020B060302020202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BEST FOR YOU</a:t>
              </a:r>
              <a:endParaRPr lang="zh-TW" altLang="en-US" sz="1100" dirty="0">
                <a:solidFill>
                  <a:schemeClr val="bg1"/>
                </a:solidFill>
                <a:latin typeface="Trebuchet MS" panose="020B0603020202020204" pitchFamily="34" charset="0"/>
                <a:ea typeface="Malgun Gothic Semilight" panose="020B0502040204020203" pitchFamily="34" charset="-120"/>
                <a:cs typeface="Tahom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125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6064513" y="1413626"/>
            <a:ext cx="4737405" cy="523424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4032523" y="457508"/>
            <a:ext cx="3884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00B0F0"/>
                </a:solidFill>
                <a:latin typeface="Century Gothic" panose="020B0502020202020204" pitchFamily="34" charset="0"/>
              </a:rPr>
              <a:t>03 Reading</a:t>
            </a:r>
            <a:endParaRPr lang="zh-TW" altLang="zh-TW" sz="2800" dirty="0">
              <a:solidFill>
                <a:srgbClr val="00B0F0"/>
              </a:solidFill>
              <a:latin typeface="Century Gothic" panose="020B0502020202020204" pitchFamily="34" charset="0"/>
            </a:endParaRPr>
          </a:p>
        </p:txBody>
      </p:sp>
      <p:sp>
        <p:nvSpPr>
          <p:cNvPr id="2" name="AutoShape 2" descr="https://www.alabamacu.com/var/site/storage/images/acu-home/community/recent-news/using-credit-cards-wisely/61479-1-eng-US/Using-Credit-Cards-Wisely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36" name="文字方塊 35"/>
          <p:cNvSpPr txBox="1"/>
          <p:nvPr/>
        </p:nvSpPr>
        <p:spPr>
          <a:xfrm>
            <a:off x="216409" y="6309320"/>
            <a:ext cx="43298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>
                <a:solidFill>
                  <a:schemeClr val="bg1"/>
                </a:solidFill>
                <a:latin typeface="Century Gothic" panose="020B0502020202020204" pitchFamily="34" charset="0"/>
              </a:rPr>
              <a:t>Image </a:t>
            </a:r>
            <a:r>
              <a:rPr lang="en-US" altLang="zh-TW" sz="8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from : </a:t>
            </a:r>
            <a:r>
              <a:rPr lang="en-US" altLang="zh-TW" sz="800" dirty="0">
                <a:solidFill>
                  <a:schemeClr val="bg1"/>
                </a:solidFill>
                <a:latin typeface="Century Gothic" panose="020B0502020202020204" pitchFamily="34" charset="0"/>
              </a:rPr>
              <a:t>http://www.sfgate.com/education/article/Cuts-in-programs-to-help-inmates-questioned-3199585.php#photo-2338768</a:t>
            </a:r>
            <a:endParaRPr lang="zh-TW" altLang="en-US" sz="8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18" name="群組 17"/>
          <p:cNvGrpSpPr/>
          <p:nvPr/>
        </p:nvGrpSpPr>
        <p:grpSpPr>
          <a:xfrm>
            <a:off x="0" y="1166"/>
            <a:ext cx="1944291" cy="1296219"/>
            <a:chOff x="0" y="-3"/>
            <a:chExt cx="1944291" cy="1296219"/>
          </a:xfrm>
        </p:grpSpPr>
        <p:sp>
          <p:nvSpPr>
            <p:cNvPr id="19" name="淚滴形 18"/>
            <p:cNvSpPr/>
            <p:nvPr/>
          </p:nvSpPr>
          <p:spPr>
            <a:xfrm rot="16200000">
              <a:off x="0" y="-3"/>
              <a:ext cx="1296219" cy="1296219"/>
            </a:xfrm>
            <a:prstGeom prst="teardrop">
              <a:avLst/>
            </a:prstGeom>
            <a:solidFill>
              <a:srgbClr val="21C5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文字方塊 19"/>
            <p:cNvSpPr txBox="1"/>
            <p:nvPr/>
          </p:nvSpPr>
          <p:spPr>
            <a:xfrm>
              <a:off x="108087" y="240895"/>
              <a:ext cx="183620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E-TALKING</a:t>
              </a:r>
              <a:br>
                <a:rPr lang="en-US" altLang="zh-TW" sz="14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</a:br>
              <a:r>
                <a:rPr lang="en-US" altLang="zh-TW" sz="14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BEST </a:t>
              </a:r>
              <a:br>
                <a:rPr lang="en-US" altLang="zh-TW" sz="14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</a:br>
              <a:r>
                <a:rPr lang="en-US" altLang="zh-TW" sz="14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FOR YOU</a:t>
              </a:r>
              <a:endParaRPr lang="zh-TW" altLang="en-US" sz="1400" dirty="0">
                <a:solidFill>
                  <a:schemeClr val="bg1"/>
                </a:solidFill>
                <a:latin typeface="Century Gothic" panose="020B0502020202020204" pitchFamily="34" charset="0"/>
                <a:ea typeface="Malgun Gothic Semilight" panose="020B0502040204020203" pitchFamily="34" charset="-120"/>
                <a:cs typeface="Malgun Gothic Semilight" panose="020B0502040204020203" pitchFamily="34" charset="-120"/>
              </a:endParaRPr>
            </a:p>
          </p:txBody>
        </p:sp>
      </p:grpSp>
      <p:sp>
        <p:nvSpPr>
          <p:cNvPr id="21" name="TextBox 5"/>
          <p:cNvSpPr txBox="1"/>
          <p:nvPr/>
        </p:nvSpPr>
        <p:spPr>
          <a:xfrm>
            <a:off x="476503" y="2348880"/>
            <a:ext cx="570031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TW" sz="2200" b="1" dirty="0"/>
              <a:t>Practice</a:t>
            </a:r>
            <a:endParaRPr lang="zh-TW" altLang="zh-TW" sz="2200" dirty="0"/>
          </a:p>
          <a:p>
            <a:r>
              <a:rPr lang="en-US" altLang="zh-TW" sz="2200" dirty="0"/>
              <a:t>Read out </a:t>
            </a:r>
            <a:r>
              <a:rPr lang="en-US" altLang="zh-TW" sz="2200" dirty="0" smtClean="0"/>
              <a:t>the above dialogue </a:t>
            </a:r>
            <a:r>
              <a:rPr lang="en-US" altLang="zh-TW" sz="2200" dirty="0"/>
              <a:t>nice and </a:t>
            </a:r>
            <a:r>
              <a:rPr lang="en-US" altLang="zh-TW" sz="2200" dirty="0" smtClean="0"/>
              <a:t>loud.</a:t>
            </a:r>
            <a:endParaRPr lang="zh-TW" altLang="zh-TW" sz="22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938"/>
          <a:stretch/>
        </p:blipFill>
        <p:spPr>
          <a:xfrm>
            <a:off x="5632465" y="2017022"/>
            <a:ext cx="5169453" cy="414828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47" r="8045"/>
          <a:stretch/>
        </p:blipFill>
        <p:spPr>
          <a:xfrm>
            <a:off x="5632465" y="2017022"/>
            <a:ext cx="5168885" cy="4148282"/>
          </a:xfrm>
          <a:prstGeom prst="rect">
            <a:avLst/>
          </a:prstGeom>
        </p:spPr>
      </p:pic>
      <p:grpSp>
        <p:nvGrpSpPr>
          <p:cNvPr id="12" name="群組 11"/>
          <p:cNvGrpSpPr/>
          <p:nvPr/>
        </p:nvGrpSpPr>
        <p:grpSpPr>
          <a:xfrm>
            <a:off x="36079" y="25440"/>
            <a:ext cx="1857415" cy="1296219"/>
            <a:chOff x="0" y="-3"/>
            <a:chExt cx="1857415" cy="1296219"/>
          </a:xfrm>
        </p:grpSpPr>
        <p:sp>
          <p:nvSpPr>
            <p:cNvPr id="13" name="淚滴形 12"/>
            <p:cNvSpPr/>
            <p:nvPr/>
          </p:nvSpPr>
          <p:spPr>
            <a:xfrm rot="16200000">
              <a:off x="0" y="-3"/>
              <a:ext cx="1296219" cy="1296219"/>
            </a:xfrm>
            <a:prstGeom prst="teardrop">
              <a:avLst/>
            </a:prstGeom>
            <a:solidFill>
              <a:srgbClr val="21C5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TW" altLang="en-US"/>
            </a:p>
          </p:txBody>
        </p:sp>
        <p:sp>
          <p:nvSpPr>
            <p:cNvPr id="14" name="文字方塊 12"/>
            <p:cNvSpPr txBox="1"/>
            <p:nvPr/>
          </p:nvSpPr>
          <p:spPr>
            <a:xfrm>
              <a:off x="21211" y="405599"/>
              <a:ext cx="1836204" cy="538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E-TALKING</a:t>
              </a:r>
              <a:r>
                <a:rPr lang="en-US" altLang="zh-TW" sz="14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/>
              </a:r>
              <a:br>
                <a:rPr lang="en-US" altLang="zh-TW" sz="14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</a:br>
              <a:r>
                <a:rPr lang="en-US" altLang="zh-TW" sz="1100" dirty="0" smtClean="0">
                  <a:solidFill>
                    <a:schemeClr val="bg1"/>
                  </a:solidFill>
                  <a:latin typeface="Trebuchet MS" panose="020B060302020202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BEST FOR YOU</a:t>
              </a:r>
              <a:endParaRPr lang="zh-TW" altLang="en-US" sz="1100" dirty="0">
                <a:solidFill>
                  <a:schemeClr val="bg1"/>
                </a:solidFill>
                <a:latin typeface="Trebuchet MS" panose="020B0603020202020204" pitchFamily="34" charset="0"/>
                <a:ea typeface="Malgun Gothic Semilight" panose="020B0502040204020203" pitchFamily="34" charset="-120"/>
                <a:cs typeface="Tahom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99194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字方塊 28"/>
          <p:cNvSpPr txBox="1"/>
          <p:nvPr/>
        </p:nvSpPr>
        <p:spPr>
          <a:xfrm>
            <a:off x="6123590" y="6459906"/>
            <a:ext cx="31626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rPr>
              <a:t>Image </a:t>
            </a:r>
            <a:r>
              <a:rPr lang="en-US" altLang="zh-TW" sz="800" dirty="0" smtClean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rPr>
              <a:t>from: </a:t>
            </a:r>
            <a:r>
              <a:rPr lang="en-US" altLang="zh-TW" sz="800" dirty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rPr>
              <a:t>pexels.com</a:t>
            </a:r>
            <a:endParaRPr lang="zh-TW" altLang="en-US" sz="800" dirty="0">
              <a:solidFill>
                <a:schemeClr val="bg1">
                  <a:lumMod val="6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34" name="TextBox 10"/>
          <p:cNvSpPr txBox="1"/>
          <p:nvPr/>
        </p:nvSpPr>
        <p:spPr>
          <a:xfrm>
            <a:off x="1008187" y="1614290"/>
            <a:ext cx="90010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>
              <a:lnSpc>
                <a:spcPct val="200000"/>
              </a:lnSpc>
              <a:defRPr sz="2200"/>
            </a:lvl1pPr>
          </a:lstStyle>
          <a:p>
            <a:r>
              <a:rPr lang="en-US" altLang="zh-TW" sz="2100" u="sng" dirty="0"/>
              <a:t>True of False</a:t>
            </a:r>
            <a:endParaRPr lang="zh-TW" altLang="zh-TW" sz="2100" u="sng" dirty="0"/>
          </a:p>
          <a:p>
            <a:r>
              <a:rPr lang="en-US" altLang="zh-TW" sz="2100" dirty="0"/>
              <a:t>1. Anna doesn’t like April Day.</a:t>
            </a:r>
            <a:endParaRPr lang="zh-TW" altLang="zh-TW" sz="2100" dirty="0"/>
          </a:p>
          <a:p>
            <a:r>
              <a:rPr lang="en-US" altLang="zh-TW" sz="2100" dirty="0"/>
              <a:t>2. Scott doesn’t want to go to the concert.</a:t>
            </a:r>
            <a:endParaRPr lang="zh-TW" altLang="zh-TW" sz="2100" dirty="0"/>
          </a:p>
          <a:p>
            <a:r>
              <a:rPr lang="en-US" altLang="zh-TW" sz="2100" dirty="0"/>
              <a:t>3. April Day’s concert is on Friday.</a:t>
            </a:r>
            <a:endParaRPr lang="zh-TW" altLang="zh-TW" sz="2100" dirty="0"/>
          </a:p>
          <a:p>
            <a:r>
              <a:rPr lang="en-US" altLang="zh-TW" sz="2100" dirty="0"/>
              <a:t>4. </a:t>
            </a:r>
            <a:r>
              <a:rPr lang="en-US" altLang="zh-TW" sz="2100" dirty="0" smtClean="0"/>
              <a:t>Fiona, </a:t>
            </a:r>
            <a:r>
              <a:rPr lang="en-US" altLang="zh-TW" sz="2100" dirty="0"/>
              <a:t>Chris and Mark all want to go to the concert.</a:t>
            </a:r>
            <a:endParaRPr lang="zh-TW" altLang="zh-TW" sz="2100" dirty="0"/>
          </a:p>
        </p:txBody>
      </p:sp>
      <p:grpSp>
        <p:nvGrpSpPr>
          <p:cNvPr id="42" name="群組 41"/>
          <p:cNvGrpSpPr/>
          <p:nvPr/>
        </p:nvGrpSpPr>
        <p:grpSpPr>
          <a:xfrm>
            <a:off x="0" y="1166"/>
            <a:ext cx="1944291" cy="1296219"/>
            <a:chOff x="0" y="-3"/>
            <a:chExt cx="1944291" cy="1296219"/>
          </a:xfrm>
        </p:grpSpPr>
        <p:sp>
          <p:nvSpPr>
            <p:cNvPr id="43" name="淚滴形 42"/>
            <p:cNvSpPr/>
            <p:nvPr/>
          </p:nvSpPr>
          <p:spPr>
            <a:xfrm rot="16200000">
              <a:off x="0" y="-3"/>
              <a:ext cx="1296219" cy="1296219"/>
            </a:xfrm>
            <a:prstGeom prst="teardrop">
              <a:avLst/>
            </a:prstGeom>
            <a:solidFill>
              <a:srgbClr val="21C5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" name="文字方塊 43"/>
            <p:cNvSpPr txBox="1"/>
            <p:nvPr/>
          </p:nvSpPr>
          <p:spPr>
            <a:xfrm>
              <a:off x="108087" y="240895"/>
              <a:ext cx="183620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E-TALKING</a:t>
              </a:r>
              <a:br>
                <a:rPr lang="en-US" altLang="zh-TW" sz="14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</a:br>
              <a:r>
                <a:rPr lang="en-US" altLang="zh-TW" sz="14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BEST </a:t>
              </a:r>
              <a:br>
                <a:rPr lang="en-US" altLang="zh-TW" sz="14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</a:br>
              <a:r>
                <a:rPr lang="en-US" altLang="zh-TW" sz="14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FOR YOU</a:t>
              </a:r>
              <a:endParaRPr lang="zh-TW" altLang="en-US" sz="1400" dirty="0">
                <a:solidFill>
                  <a:schemeClr val="bg1"/>
                </a:solidFill>
                <a:latin typeface="Century Gothic" panose="020B0502020202020204" pitchFamily="34" charset="0"/>
                <a:ea typeface="Malgun Gothic Semilight" panose="020B0502040204020203" pitchFamily="34" charset="-120"/>
                <a:cs typeface="Malgun Gothic Semilight" panose="020B0502040204020203" pitchFamily="34" charset="-120"/>
              </a:endParaRPr>
            </a:p>
          </p:txBody>
        </p:sp>
      </p:grpSp>
      <p:sp>
        <p:nvSpPr>
          <p:cNvPr id="26" name="文字方塊 25"/>
          <p:cNvSpPr txBox="1"/>
          <p:nvPr/>
        </p:nvSpPr>
        <p:spPr>
          <a:xfrm>
            <a:off x="3024411" y="396679"/>
            <a:ext cx="52205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solidFill>
                  <a:srgbClr val="00B0F0"/>
                </a:solidFill>
                <a:latin typeface="Century Gothic" panose="020B0502020202020204" pitchFamily="34" charset="0"/>
              </a:rPr>
              <a:t>04 </a:t>
            </a:r>
            <a:r>
              <a:rPr lang="en-US" altLang="zh-TW" sz="2800" dirty="0">
                <a:solidFill>
                  <a:srgbClr val="00B0F0"/>
                </a:solidFill>
                <a:latin typeface="Century Gothic" panose="020B0502020202020204" pitchFamily="34" charset="0"/>
              </a:rPr>
              <a:t>Reading Comprehension</a:t>
            </a:r>
            <a:endParaRPr lang="zh-TW" altLang="zh-TW" sz="2800" dirty="0">
              <a:solidFill>
                <a:srgbClr val="00B0F0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776939" y="1700808"/>
            <a:ext cx="2232248" cy="515719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矩形 27"/>
          <p:cNvSpPr/>
          <p:nvPr/>
        </p:nvSpPr>
        <p:spPr>
          <a:xfrm>
            <a:off x="7632922" y="5315124"/>
            <a:ext cx="2088231" cy="154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/>
          <p:cNvSpPr/>
          <p:nvPr/>
        </p:nvSpPr>
        <p:spPr>
          <a:xfrm>
            <a:off x="7632922" y="3718337"/>
            <a:ext cx="2088231" cy="151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7632922" y="1944128"/>
            <a:ext cx="2088231" cy="169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054" name="Picture 6" descr="http://www.creativethinkingcoaching.com/wp-content/uploads/2014/03/Happy-Trio-300x22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1196" y="2006256"/>
            <a:ext cx="2087951" cy="1560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://likea.ezp8.com/manage/0/product/165083/1400069241_42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3995" y="5383742"/>
            <a:ext cx="2095152" cy="1396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://img02.deviantart.net/4328/i/2011/286/7/d/axe_kick_by_grymspark-d4cor5h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1195" y="3761743"/>
            <a:ext cx="2087952" cy="1391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3995" y="2012972"/>
            <a:ext cx="2095152" cy="155361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3995" y="3761744"/>
            <a:ext cx="2095152" cy="139196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1195" y="5378618"/>
            <a:ext cx="2087952" cy="1401892"/>
          </a:xfrm>
          <a:prstGeom prst="rect">
            <a:avLst/>
          </a:prstGeom>
        </p:spPr>
      </p:pic>
      <p:grpSp>
        <p:nvGrpSpPr>
          <p:cNvPr id="18" name="群組 17"/>
          <p:cNvGrpSpPr/>
          <p:nvPr/>
        </p:nvGrpSpPr>
        <p:grpSpPr>
          <a:xfrm>
            <a:off x="36079" y="25440"/>
            <a:ext cx="1857415" cy="1296219"/>
            <a:chOff x="0" y="-3"/>
            <a:chExt cx="1857415" cy="1296219"/>
          </a:xfrm>
        </p:grpSpPr>
        <p:sp>
          <p:nvSpPr>
            <p:cNvPr id="19" name="淚滴形 18"/>
            <p:cNvSpPr/>
            <p:nvPr/>
          </p:nvSpPr>
          <p:spPr>
            <a:xfrm rot="16200000">
              <a:off x="0" y="-3"/>
              <a:ext cx="1296219" cy="1296219"/>
            </a:xfrm>
            <a:prstGeom prst="teardrop">
              <a:avLst/>
            </a:prstGeom>
            <a:solidFill>
              <a:srgbClr val="21C5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TW" altLang="en-US"/>
            </a:p>
          </p:txBody>
        </p:sp>
        <p:sp>
          <p:nvSpPr>
            <p:cNvPr id="20" name="文字方塊 12"/>
            <p:cNvSpPr txBox="1"/>
            <p:nvPr/>
          </p:nvSpPr>
          <p:spPr>
            <a:xfrm>
              <a:off x="21211" y="405599"/>
              <a:ext cx="1836204" cy="538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E-TALKING</a:t>
              </a:r>
              <a:r>
                <a:rPr lang="en-US" altLang="zh-TW" sz="14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/>
              </a:r>
              <a:br>
                <a:rPr lang="en-US" altLang="zh-TW" sz="14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</a:br>
              <a:r>
                <a:rPr lang="en-US" altLang="zh-TW" sz="1100" dirty="0" smtClean="0">
                  <a:solidFill>
                    <a:schemeClr val="bg1"/>
                  </a:solidFill>
                  <a:latin typeface="Trebuchet MS" panose="020B060302020202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BEST FOR YOU</a:t>
              </a:r>
              <a:endParaRPr lang="zh-TW" altLang="en-US" sz="1100" dirty="0">
                <a:solidFill>
                  <a:schemeClr val="bg1"/>
                </a:solidFill>
                <a:latin typeface="Trebuchet MS" panose="020B0603020202020204" pitchFamily="34" charset="0"/>
                <a:ea typeface="Malgun Gothic Semilight" panose="020B0502040204020203" pitchFamily="34" charset="-120"/>
                <a:cs typeface="Tahom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60869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群組 12"/>
          <p:cNvGrpSpPr/>
          <p:nvPr/>
        </p:nvGrpSpPr>
        <p:grpSpPr>
          <a:xfrm>
            <a:off x="0" y="1166"/>
            <a:ext cx="1944291" cy="1296219"/>
            <a:chOff x="0" y="-3"/>
            <a:chExt cx="1944291" cy="1296219"/>
          </a:xfrm>
        </p:grpSpPr>
        <p:sp>
          <p:nvSpPr>
            <p:cNvPr id="14" name="淚滴形 13"/>
            <p:cNvSpPr/>
            <p:nvPr/>
          </p:nvSpPr>
          <p:spPr>
            <a:xfrm rot="16200000">
              <a:off x="0" y="-3"/>
              <a:ext cx="1296219" cy="1296219"/>
            </a:xfrm>
            <a:prstGeom prst="teardrop">
              <a:avLst/>
            </a:prstGeom>
            <a:solidFill>
              <a:srgbClr val="21C5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文字方塊 14"/>
            <p:cNvSpPr txBox="1"/>
            <p:nvPr/>
          </p:nvSpPr>
          <p:spPr>
            <a:xfrm>
              <a:off x="108087" y="240895"/>
              <a:ext cx="183620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E-TALKING</a:t>
              </a:r>
              <a:br>
                <a:rPr lang="en-US" altLang="zh-TW" sz="14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</a:br>
              <a:r>
                <a:rPr lang="en-US" altLang="zh-TW" sz="14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BEST </a:t>
              </a:r>
              <a:br>
                <a:rPr lang="en-US" altLang="zh-TW" sz="14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</a:br>
              <a:r>
                <a:rPr lang="en-US" altLang="zh-TW" sz="14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FOR YOU</a:t>
              </a:r>
              <a:endParaRPr lang="zh-TW" altLang="en-US" sz="1400" dirty="0">
                <a:solidFill>
                  <a:schemeClr val="bg1"/>
                </a:solidFill>
                <a:latin typeface="Century Gothic" panose="020B0502020202020204" pitchFamily="34" charset="0"/>
                <a:ea typeface="Malgun Gothic Semilight" panose="020B0502040204020203" pitchFamily="34" charset="-120"/>
                <a:cs typeface="Malgun Gothic Semilight" panose="020B0502040204020203" pitchFamily="34" charset="-120"/>
              </a:endParaRPr>
            </a:p>
          </p:txBody>
        </p:sp>
      </p:grpSp>
      <p:sp>
        <p:nvSpPr>
          <p:cNvPr id="16" name="文字方塊 15"/>
          <p:cNvSpPr txBox="1"/>
          <p:nvPr/>
        </p:nvSpPr>
        <p:spPr>
          <a:xfrm>
            <a:off x="2160315" y="387665"/>
            <a:ext cx="6336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00B0F0"/>
                </a:solidFill>
                <a:latin typeface="Century Gothic" panose="020B0502020202020204" pitchFamily="34" charset="0"/>
              </a:rPr>
              <a:t>04 Reading Comprehension</a:t>
            </a:r>
            <a:endParaRPr lang="zh-TW" altLang="zh-TW" sz="2800" dirty="0">
              <a:solidFill>
                <a:srgbClr val="00B0F0"/>
              </a:solidFill>
              <a:latin typeface="Century Gothic" panose="020B0502020202020204" pitchFamily="34" charset="0"/>
            </a:endParaRPr>
          </a:p>
        </p:txBody>
      </p:sp>
      <p:sp>
        <p:nvSpPr>
          <p:cNvPr id="9" name="TextBox 5"/>
          <p:cNvSpPr txBox="1"/>
          <p:nvPr/>
        </p:nvSpPr>
        <p:spPr>
          <a:xfrm>
            <a:off x="526039" y="2420888"/>
            <a:ext cx="663359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/>
              <a:t>Practice: </a:t>
            </a:r>
          </a:p>
          <a:p>
            <a:pPr>
              <a:lnSpc>
                <a:spcPct val="200000"/>
              </a:lnSpc>
            </a:pPr>
            <a:r>
              <a:rPr lang="en-US" altLang="zh-TW" sz="2100" u="sng" dirty="0"/>
              <a:t>Answer the following questions:</a:t>
            </a:r>
            <a:endParaRPr lang="zh-TW" altLang="zh-TW" sz="2100" u="sng" dirty="0"/>
          </a:p>
          <a:p>
            <a:pPr>
              <a:lnSpc>
                <a:spcPct val="200000"/>
              </a:lnSpc>
            </a:pPr>
            <a:r>
              <a:rPr lang="en-US" altLang="zh-TW" sz="2100" dirty="0"/>
              <a:t>1. What is the event?</a:t>
            </a:r>
            <a:endParaRPr lang="zh-TW" altLang="zh-TW" sz="2100" dirty="0"/>
          </a:p>
          <a:p>
            <a:pPr>
              <a:lnSpc>
                <a:spcPct val="200000"/>
              </a:lnSpc>
            </a:pPr>
            <a:r>
              <a:rPr lang="en-US" altLang="zh-TW" sz="2100" dirty="0"/>
              <a:t>2. When is the concert?</a:t>
            </a:r>
            <a:endParaRPr lang="zh-TW" altLang="zh-TW" sz="2100" dirty="0"/>
          </a:p>
          <a:p>
            <a:pPr>
              <a:lnSpc>
                <a:spcPct val="200000"/>
              </a:lnSpc>
            </a:pPr>
            <a:r>
              <a:rPr lang="en-US" altLang="zh-TW" sz="2100" dirty="0"/>
              <a:t>3. If you go to the concert, who </a:t>
            </a:r>
            <a:r>
              <a:rPr lang="en-US" altLang="zh-TW" sz="2100" dirty="0" smtClean="0"/>
              <a:t>would </a:t>
            </a:r>
            <a:r>
              <a:rPr lang="en-US" altLang="zh-TW" sz="2100" dirty="0"/>
              <a:t>you probably meet?</a:t>
            </a:r>
            <a:endParaRPr lang="zh-TW" altLang="zh-TW" sz="2100" dirty="0"/>
          </a:p>
          <a:p>
            <a:endParaRPr lang="zh-TW" altLang="zh-TW" sz="24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6768827" y="6212669"/>
            <a:ext cx="27983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Image </a:t>
            </a:r>
            <a:r>
              <a:rPr lang="en-US" altLang="zh-TW" sz="800" dirty="0" smtClean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from : </a:t>
            </a:r>
            <a:r>
              <a:rPr lang="en-US" altLang="zh-TW" sz="8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pexels.com</a:t>
            </a:r>
            <a:endParaRPr lang="zh-TW" altLang="en-US" sz="800" dirty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7" name="Flowchart: Connector 16"/>
          <p:cNvSpPr/>
          <p:nvPr/>
        </p:nvSpPr>
        <p:spPr>
          <a:xfrm>
            <a:off x="6753223" y="1283139"/>
            <a:ext cx="3683099" cy="3683099"/>
          </a:xfrm>
          <a:prstGeom prst="flowChartConnector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2"/>
          <a:stretch/>
        </p:blipFill>
        <p:spPr>
          <a:xfrm>
            <a:off x="6696819" y="1196752"/>
            <a:ext cx="3769872" cy="376948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10" name="群組 9"/>
          <p:cNvGrpSpPr/>
          <p:nvPr/>
        </p:nvGrpSpPr>
        <p:grpSpPr>
          <a:xfrm>
            <a:off x="36079" y="25440"/>
            <a:ext cx="1857415" cy="1296219"/>
            <a:chOff x="0" y="-3"/>
            <a:chExt cx="1857415" cy="1296219"/>
          </a:xfrm>
        </p:grpSpPr>
        <p:sp>
          <p:nvSpPr>
            <p:cNvPr id="12" name="淚滴形 11"/>
            <p:cNvSpPr/>
            <p:nvPr/>
          </p:nvSpPr>
          <p:spPr>
            <a:xfrm rot="16200000">
              <a:off x="0" y="-3"/>
              <a:ext cx="1296219" cy="1296219"/>
            </a:xfrm>
            <a:prstGeom prst="teardrop">
              <a:avLst/>
            </a:prstGeom>
            <a:solidFill>
              <a:srgbClr val="21C5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TW" altLang="en-US"/>
            </a:p>
          </p:txBody>
        </p:sp>
        <p:sp>
          <p:nvSpPr>
            <p:cNvPr id="18" name="文字方塊 12"/>
            <p:cNvSpPr txBox="1"/>
            <p:nvPr/>
          </p:nvSpPr>
          <p:spPr>
            <a:xfrm>
              <a:off x="21211" y="405599"/>
              <a:ext cx="1836204" cy="538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E-TALKING</a:t>
              </a:r>
              <a:r>
                <a:rPr lang="en-US" altLang="zh-TW" sz="14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/>
              </a:r>
              <a:br>
                <a:rPr lang="en-US" altLang="zh-TW" sz="14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</a:br>
              <a:r>
                <a:rPr lang="en-US" altLang="zh-TW" sz="1100" dirty="0" smtClean="0">
                  <a:solidFill>
                    <a:schemeClr val="bg1"/>
                  </a:solidFill>
                  <a:latin typeface="Trebuchet MS" panose="020B060302020202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BEST FOR YOU</a:t>
              </a:r>
              <a:endParaRPr lang="zh-TW" altLang="en-US" sz="1100" dirty="0">
                <a:solidFill>
                  <a:schemeClr val="bg1"/>
                </a:solidFill>
                <a:latin typeface="Trebuchet MS" panose="020B0603020202020204" pitchFamily="34" charset="0"/>
                <a:ea typeface="Malgun Gothic Semilight" panose="020B0502040204020203" pitchFamily="34" charset="-120"/>
                <a:cs typeface="Tahom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16185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3"/>
          <p:cNvSpPr/>
          <p:nvPr/>
        </p:nvSpPr>
        <p:spPr>
          <a:xfrm rot="5400000">
            <a:off x="62700" y="1738680"/>
            <a:ext cx="5076564" cy="5201965"/>
          </a:xfrm>
          <a:custGeom>
            <a:avLst/>
            <a:gdLst>
              <a:gd name="connsiteX0" fmla="*/ 0 w 5076564"/>
              <a:gd name="connsiteY0" fmla="*/ 3414107 h 3414107"/>
              <a:gd name="connsiteX1" fmla="*/ 2551938 w 5076564"/>
              <a:gd name="connsiteY1" fmla="*/ 0 h 3414107"/>
              <a:gd name="connsiteX2" fmla="*/ 5076564 w 5076564"/>
              <a:gd name="connsiteY2" fmla="*/ 3414107 h 3414107"/>
              <a:gd name="connsiteX3" fmla="*/ 0 w 5076564"/>
              <a:gd name="connsiteY3" fmla="*/ 3414107 h 3414107"/>
              <a:gd name="connsiteX0" fmla="*/ 0 w 5076564"/>
              <a:gd name="connsiteY0" fmla="*/ 5201965 h 5201965"/>
              <a:gd name="connsiteX1" fmla="*/ 5049481 w 5076564"/>
              <a:gd name="connsiteY1" fmla="*/ 0 h 5201965"/>
              <a:gd name="connsiteX2" fmla="*/ 5076564 w 5076564"/>
              <a:gd name="connsiteY2" fmla="*/ 5201965 h 5201965"/>
              <a:gd name="connsiteX3" fmla="*/ 0 w 5076564"/>
              <a:gd name="connsiteY3" fmla="*/ 5201965 h 5201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6564" h="5201965">
                <a:moveTo>
                  <a:pt x="0" y="5201965"/>
                </a:moveTo>
                <a:lnTo>
                  <a:pt x="5049481" y="0"/>
                </a:lnTo>
                <a:lnTo>
                  <a:pt x="5076564" y="5201965"/>
                </a:lnTo>
                <a:lnTo>
                  <a:pt x="0" y="5201965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603435" y="3155918"/>
            <a:ext cx="4625826" cy="31198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7726625" y="5445223"/>
            <a:ext cx="746672" cy="14127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6192687" y="6669360"/>
            <a:ext cx="4608663" cy="188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6984776" y="5943091"/>
            <a:ext cx="741849" cy="9149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8473297" y="6248423"/>
            <a:ext cx="815736" cy="6293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9214910" y="5013176"/>
            <a:ext cx="794202" cy="18646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9880348" y="5805265"/>
            <a:ext cx="873555" cy="10725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文字方塊 29"/>
          <p:cNvSpPr txBox="1"/>
          <p:nvPr/>
        </p:nvSpPr>
        <p:spPr>
          <a:xfrm>
            <a:off x="3548211" y="369146"/>
            <a:ext cx="6480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solidFill>
                  <a:srgbClr val="00B0F0"/>
                </a:solidFill>
                <a:latin typeface="Century Gothic" panose="020B0502020202020204" pitchFamily="34" charset="0"/>
              </a:rPr>
              <a:t>05 Invitation </a:t>
            </a:r>
            <a:r>
              <a:rPr lang="en-US" altLang="zh-TW" sz="2800" dirty="0">
                <a:solidFill>
                  <a:srgbClr val="00B0F0"/>
                </a:solidFill>
                <a:latin typeface="Century Gothic" panose="020B0502020202020204" pitchFamily="34" charset="0"/>
              </a:rPr>
              <a:t>Phrases</a:t>
            </a:r>
            <a:endParaRPr lang="zh-TW" altLang="zh-TW" sz="2800" dirty="0">
              <a:solidFill>
                <a:srgbClr val="00B0F0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37" name="群組 36"/>
          <p:cNvGrpSpPr/>
          <p:nvPr/>
        </p:nvGrpSpPr>
        <p:grpSpPr>
          <a:xfrm>
            <a:off x="0" y="1166"/>
            <a:ext cx="1944291" cy="1296219"/>
            <a:chOff x="0" y="-3"/>
            <a:chExt cx="1944291" cy="1296219"/>
          </a:xfrm>
        </p:grpSpPr>
        <p:sp>
          <p:nvSpPr>
            <p:cNvPr id="39" name="淚滴形 38"/>
            <p:cNvSpPr/>
            <p:nvPr/>
          </p:nvSpPr>
          <p:spPr>
            <a:xfrm rot="16200000">
              <a:off x="0" y="-3"/>
              <a:ext cx="1296219" cy="1296219"/>
            </a:xfrm>
            <a:prstGeom prst="teardrop">
              <a:avLst/>
            </a:prstGeom>
            <a:solidFill>
              <a:srgbClr val="21C5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" name="文字方塊 39"/>
            <p:cNvSpPr txBox="1"/>
            <p:nvPr/>
          </p:nvSpPr>
          <p:spPr>
            <a:xfrm>
              <a:off x="108087" y="240895"/>
              <a:ext cx="183620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E-TALKING</a:t>
              </a:r>
              <a:br>
                <a:rPr lang="en-US" altLang="zh-TW" sz="14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</a:br>
              <a:r>
                <a:rPr lang="en-US" altLang="zh-TW" sz="14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BEST </a:t>
              </a:r>
              <a:br>
                <a:rPr lang="en-US" altLang="zh-TW" sz="14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</a:br>
              <a:r>
                <a:rPr lang="en-US" altLang="zh-TW" sz="14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FOR YOU</a:t>
              </a:r>
              <a:endParaRPr lang="zh-TW" altLang="en-US" sz="1400" dirty="0">
                <a:solidFill>
                  <a:schemeClr val="bg1"/>
                </a:solidFill>
                <a:latin typeface="Century Gothic" panose="020B0502020202020204" pitchFamily="34" charset="0"/>
                <a:ea typeface="Malgun Gothic Semilight" panose="020B0502040204020203" pitchFamily="34" charset="-120"/>
                <a:cs typeface="Malgun Gothic Semilight" panose="020B0502040204020203" pitchFamily="34" charset="-120"/>
              </a:endParaRPr>
            </a:p>
          </p:txBody>
        </p:sp>
      </p:grpSp>
      <p:sp>
        <p:nvSpPr>
          <p:cNvPr id="2" name="文字方塊 1"/>
          <p:cNvSpPr txBox="1"/>
          <p:nvPr/>
        </p:nvSpPr>
        <p:spPr>
          <a:xfrm>
            <a:off x="1274630" y="1263565"/>
            <a:ext cx="801440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zh-TW" sz="2400" dirty="0"/>
              <a:t>- Let’s go together</a:t>
            </a:r>
            <a:r>
              <a:rPr lang="en-US" altLang="zh-TW" sz="2400" dirty="0" smtClean="0"/>
              <a:t>!           - </a:t>
            </a:r>
            <a:r>
              <a:rPr lang="en-US" altLang="zh-TW" sz="2400" dirty="0"/>
              <a:t>What about you?</a:t>
            </a:r>
            <a:endParaRPr lang="zh-TW" altLang="zh-TW" sz="2400" dirty="0"/>
          </a:p>
          <a:p>
            <a:pPr algn="ctr">
              <a:lnSpc>
                <a:spcPct val="200000"/>
              </a:lnSpc>
            </a:pPr>
            <a:r>
              <a:rPr lang="en-US" altLang="zh-TW" sz="2400" dirty="0"/>
              <a:t>- Of course I want to go</a:t>
            </a:r>
            <a:r>
              <a:rPr lang="en-US" altLang="zh-TW" sz="2400" dirty="0" smtClean="0"/>
              <a:t>!            - </a:t>
            </a:r>
            <a:r>
              <a:rPr lang="en-US" altLang="zh-TW" sz="2400" dirty="0"/>
              <a:t>Guess what?</a:t>
            </a:r>
            <a:endParaRPr lang="zh-TW" altLang="zh-TW" sz="2400" dirty="0"/>
          </a:p>
        </p:txBody>
      </p:sp>
      <p:pic>
        <p:nvPicPr>
          <p:cNvPr id="5122" name="Picture 2" descr="http://www.keiretsuforum.com/wp-content/uploads/2012/11/new-york-541x274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26"/>
          <a:stretch/>
        </p:blipFill>
        <p:spPr bwMode="auto">
          <a:xfrm>
            <a:off x="699148" y="3283885"/>
            <a:ext cx="4090804" cy="2890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文字方塊 35"/>
          <p:cNvSpPr txBox="1"/>
          <p:nvPr/>
        </p:nvSpPr>
        <p:spPr>
          <a:xfrm>
            <a:off x="872790" y="6409460"/>
            <a:ext cx="34563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rPr>
              <a:t>Image </a:t>
            </a:r>
            <a:r>
              <a:rPr lang="en-US" altLang="zh-TW" sz="800" dirty="0" smtClean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rPr>
              <a:t>from : </a:t>
            </a:r>
            <a:r>
              <a:rPr lang="en-US" altLang="zh-TW" sz="800" dirty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rPr>
              <a:t>https://www.youtube.com/watch?v=sqNITpNZZ3E</a:t>
            </a:r>
            <a:endParaRPr lang="zh-TW" altLang="en-US" sz="800" dirty="0">
              <a:solidFill>
                <a:schemeClr val="bg1">
                  <a:lumMod val="6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9" name="等腰三角形 3"/>
          <p:cNvSpPr/>
          <p:nvPr/>
        </p:nvSpPr>
        <p:spPr>
          <a:xfrm>
            <a:off x="5738434" y="1801380"/>
            <a:ext cx="5076564" cy="5056620"/>
          </a:xfrm>
          <a:custGeom>
            <a:avLst/>
            <a:gdLst>
              <a:gd name="connsiteX0" fmla="*/ 0 w 5076564"/>
              <a:gd name="connsiteY0" fmla="*/ 3414107 h 3414107"/>
              <a:gd name="connsiteX1" fmla="*/ 2551938 w 5076564"/>
              <a:gd name="connsiteY1" fmla="*/ 0 h 3414107"/>
              <a:gd name="connsiteX2" fmla="*/ 5076564 w 5076564"/>
              <a:gd name="connsiteY2" fmla="*/ 3414107 h 3414107"/>
              <a:gd name="connsiteX3" fmla="*/ 0 w 5076564"/>
              <a:gd name="connsiteY3" fmla="*/ 3414107 h 3414107"/>
              <a:gd name="connsiteX0" fmla="*/ 0 w 5076564"/>
              <a:gd name="connsiteY0" fmla="*/ 5201965 h 5201965"/>
              <a:gd name="connsiteX1" fmla="*/ 5049481 w 5076564"/>
              <a:gd name="connsiteY1" fmla="*/ 0 h 5201965"/>
              <a:gd name="connsiteX2" fmla="*/ 5076564 w 5076564"/>
              <a:gd name="connsiteY2" fmla="*/ 5201965 h 5201965"/>
              <a:gd name="connsiteX3" fmla="*/ 0 w 5076564"/>
              <a:gd name="connsiteY3" fmla="*/ 5201965 h 5201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6564" h="5201965">
                <a:moveTo>
                  <a:pt x="0" y="5201965"/>
                </a:moveTo>
                <a:lnTo>
                  <a:pt x="5049481" y="0"/>
                </a:lnTo>
                <a:lnTo>
                  <a:pt x="5076564" y="5201965"/>
                </a:lnTo>
                <a:lnTo>
                  <a:pt x="0" y="5201965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/>
          <p:cNvSpPr/>
          <p:nvPr/>
        </p:nvSpPr>
        <p:spPr>
          <a:xfrm>
            <a:off x="5543925" y="3155918"/>
            <a:ext cx="4625826" cy="31198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124" name="Picture 4" descr="http://2qkeq6gr5ai3ww2ue4h2o4vn-wpengine.netdna-ssl.com/wp-content/uploads/2016/04/bass-guitar-scale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7608" y="3283740"/>
            <a:ext cx="3864705" cy="28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47" y="3283740"/>
            <a:ext cx="4098105" cy="2890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2057" y="3278992"/>
            <a:ext cx="3866874" cy="2895547"/>
          </a:xfrm>
          <a:prstGeom prst="rect">
            <a:avLst/>
          </a:prstGeom>
        </p:spPr>
      </p:pic>
      <p:grpSp>
        <p:nvGrpSpPr>
          <p:cNvPr id="23" name="群組 22"/>
          <p:cNvGrpSpPr/>
          <p:nvPr/>
        </p:nvGrpSpPr>
        <p:grpSpPr>
          <a:xfrm>
            <a:off x="36079" y="25440"/>
            <a:ext cx="1857415" cy="1296219"/>
            <a:chOff x="0" y="-3"/>
            <a:chExt cx="1857415" cy="1296219"/>
          </a:xfrm>
        </p:grpSpPr>
        <p:sp>
          <p:nvSpPr>
            <p:cNvPr id="24" name="淚滴形 23"/>
            <p:cNvSpPr/>
            <p:nvPr/>
          </p:nvSpPr>
          <p:spPr>
            <a:xfrm rot="16200000">
              <a:off x="0" y="-3"/>
              <a:ext cx="1296219" cy="1296219"/>
            </a:xfrm>
            <a:prstGeom prst="teardrop">
              <a:avLst/>
            </a:prstGeom>
            <a:solidFill>
              <a:srgbClr val="21C5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TW" altLang="en-US"/>
            </a:p>
          </p:txBody>
        </p:sp>
        <p:sp>
          <p:nvSpPr>
            <p:cNvPr id="25" name="文字方塊 12"/>
            <p:cNvSpPr txBox="1"/>
            <p:nvPr/>
          </p:nvSpPr>
          <p:spPr>
            <a:xfrm>
              <a:off x="21211" y="405599"/>
              <a:ext cx="1836204" cy="538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E-TALKING</a:t>
              </a:r>
              <a:r>
                <a:rPr lang="en-US" altLang="zh-TW" sz="14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/>
              </a:r>
              <a:br>
                <a:rPr lang="en-US" altLang="zh-TW" sz="14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</a:br>
              <a:r>
                <a:rPr lang="en-US" altLang="zh-TW" sz="1100" dirty="0" smtClean="0">
                  <a:solidFill>
                    <a:schemeClr val="bg1"/>
                  </a:solidFill>
                  <a:latin typeface="Trebuchet MS" panose="020B060302020202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BEST FOR YOU</a:t>
              </a:r>
              <a:endParaRPr lang="zh-TW" altLang="en-US" sz="1100" dirty="0">
                <a:solidFill>
                  <a:schemeClr val="bg1"/>
                </a:solidFill>
                <a:latin typeface="Trebuchet MS" panose="020B0603020202020204" pitchFamily="34" charset="0"/>
                <a:ea typeface="Malgun Gothic Semilight" panose="020B0502040204020203" pitchFamily="34" charset="-120"/>
                <a:cs typeface="Tahom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93961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6064513" y="1413626"/>
            <a:ext cx="4737405" cy="523424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4032523" y="457508"/>
            <a:ext cx="3884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00B0F0"/>
                </a:solidFill>
                <a:latin typeface="Century Gothic" panose="020B0502020202020204" pitchFamily="34" charset="0"/>
              </a:rPr>
              <a:t>05 Invitation Phrases</a:t>
            </a:r>
            <a:endParaRPr lang="zh-TW" altLang="zh-TW" sz="2800" dirty="0">
              <a:solidFill>
                <a:srgbClr val="00B0F0"/>
              </a:solidFill>
              <a:latin typeface="Century Gothic" panose="020B0502020202020204" pitchFamily="34" charset="0"/>
            </a:endParaRPr>
          </a:p>
        </p:txBody>
      </p:sp>
      <p:sp>
        <p:nvSpPr>
          <p:cNvPr id="2" name="AutoShape 2" descr="https://www.alabamacu.com/var/site/storage/images/acu-home/community/recent-news/using-credit-cards-wisely/61479-1-eng-US/Using-Credit-Cards-Wisely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36" name="文字方塊 35"/>
          <p:cNvSpPr txBox="1"/>
          <p:nvPr/>
        </p:nvSpPr>
        <p:spPr>
          <a:xfrm>
            <a:off x="216409" y="6309320"/>
            <a:ext cx="43298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>
                <a:solidFill>
                  <a:schemeClr val="bg1"/>
                </a:solidFill>
                <a:latin typeface="Century Gothic" panose="020B0502020202020204" pitchFamily="34" charset="0"/>
              </a:rPr>
              <a:t>Image </a:t>
            </a:r>
            <a:r>
              <a:rPr lang="en-US" altLang="zh-TW" sz="8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from : </a:t>
            </a:r>
            <a:r>
              <a:rPr lang="en-US" altLang="zh-TW" sz="800" dirty="0">
                <a:solidFill>
                  <a:schemeClr val="bg1"/>
                </a:solidFill>
                <a:latin typeface="Century Gothic" panose="020B0502020202020204" pitchFamily="34" charset="0"/>
              </a:rPr>
              <a:t>http://www.sfgate.com/education/article/Cuts-in-programs-to-help-inmates-questioned-3199585.php#photo-2338768</a:t>
            </a:r>
            <a:endParaRPr lang="zh-TW" altLang="en-US" sz="8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18" name="群組 17"/>
          <p:cNvGrpSpPr/>
          <p:nvPr/>
        </p:nvGrpSpPr>
        <p:grpSpPr>
          <a:xfrm>
            <a:off x="0" y="1166"/>
            <a:ext cx="1944291" cy="1296219"/>
            <a:chOff x="0" y="-3"/>
            <a:chExt cx="1944291" cy="1296219"/>
          </a:xfrm>
        </p:grpSpPr>
        <p:sp>
          <p:nvSpPr>
            <p:cNvPr id="19" name="淚滴形 18"/>
            <p:cNvSpPr/>
            <p:nvPr/>
          </p:nvSpPr>
          <p:spPr>
            <a:xfrm rot="16200000">
              <a:off x="0" y="-3"/>
              <a:ext cx="1296219" cy="1296219"/>
            </a:xfrm>
            <a:prstGeom prst="teardrop">
              <a:avLst/>
            </a:prstGeom>
            <a:solidFill>
              <a:srgbClr val="21C5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文字方塊 19"/>
            <p:cNvSpPr txBox="1"/>
            <p:nvPr/>
          </p:nvSpPr>
          <p:spPr>
            <a:xfrm>
              <a:off x="108087" y="240895"/>
              <a:ext cx="183620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E-TALKING</a:t>
              </a:r>
              <a:br>
                <a:rPr lang="en-US" altLang="zh-TW" sz="14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</a:br>
              <a:r>
                <a:rPr lang="en-US" altLang="zh-TW" sz="14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BEST </a:t>
              </a:r>
              <a:br>
                <a:rPr lang="en-US" altLang="zh-TW" sz="14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</a:br>
              <a:r>
                <a:rPr lang="en-US" altLang="zh-TW" sz="14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FOR YOU</a:t>
              </a:r>
              <a:endParaRPr lang="zh-TW" altLang="en-US" sz="1400" dirty="0">
                <a:solidFill>
                  <a:schemeClr val="bg1"/>
                </a:solidFill>
                <a:latin typeface="Century Gothic" panose="020B0502020202020204" pitchFamily="34" charset="0"/>
                <a:ea typeface="Malgun Gothic Semilight" panose="020B0502040204020203" pitchFamily="34" charset="-120"/>
                <a:cs typeface="Malgun Gothic Semilight" panose="020B0502040204020203" pitchFamily="34" charset="-120"/>
              </a:endParaRPr>
            </a:p>
          </p:txBody>
        </p:sp>
      </p:grpSp>
      <p:sp>
        <p:nvSpPr>
          <p:cNvPr id="21" name="TextBox 5"/>
          <p:cNvSpPr txBox="1"/>
          <p:nvPr/>
        </p:nvSpPr>
        <p:spPr>
          <a:xfrm>
            <a:off x="864171" y="1511287"/>
            <a:ext cx="816453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TW" sz="2400" b="1" dirty="0"/>
              <a:t>Practice</a:t>
            </a:r>
            <a:endParaRPr lang="zh-TW" altLang="zh-TW" sz="2400" dirty="0"/>
          </a:p>
          <a:p>
            <a:pPr>
              <a:lnSpc>
                <a:spcPct val="200000"/>
              </a:lnSpc>
            </a:pPr>
            <a:r>
              <a:rPr lang="en-US" altLang="zh-TW" sz="2100" u="sng" dirty="0"/>
              <a:t>Fill in the blanks</a:t>
            </a:r>
            <a:endParaRPr lang="zh-TW" altLang="zh-TW" sz="2100" u="sng" dirty="0"/>
          </a:p>
          <a:p>
            <a:pPr marL="457200" indent="-457200">
              <a:lnSpc>
                <a:spcPct val="200000"/>
              </a:lnSpc>
              <a:buAutoNum type="alphaLcPeriod"/>
            </a:pPr>
            <a:r>
              <a:rPr lang="en-US" altLang="zh-TW" sz="2100" dirty="0" smtClean="0"/>
              <a:t>________</a:t>
            </a:r>
            <a:r>
              <a:rPr lang="en-US" altLang="zh-TW" sz="2100" dirty="0"/>
              <a:t>what</a:t>
            </a:r>
            <a:r>
              <a:rPr lang="en-US" altLang="zh-TW" sz="2100" dirty="0" smtClean="0"/>
              <a:t>?</a:t>
            </a:r>
          </a:p>
          <a:p>
            <a:pPr>
              <a:lnSpc>
                <a:spcPct val="200000"/>
              </a:lnSpc>
            </a:pPr>
            <a:r>
              <a:rPr lang="en-US" altLang="zh-TW" sz="2100" dirty="0" smtClean="0"/>
              <a:t> </a:t>
            </a:r>
            <a:r>
              <a:rPr lang="en-US" altLang="zh-TW" sz="2100" dirty="0" err="1"/>
              <a:t>Amei’s</a:t>
            </a:r>
            <a:r>
              <a:rPr lang="en-US" altLang="zh-TW" sz="2100" dirty="0"/>
              <a:t> coming to school this weekend!</a:t>
            </a:r>
            <a:endParaRPr lang="zh-TW" altLang="zh-TW" sz="2100" dirty="0"/>
          </a:p>
          <a:p>
            <a:pPr>
              <a:lnSpc>
                <a:spcPct val="200000"/>
              </a:lnSpc>
            </a:pPr>
            <a:r>
              <a:rPr lang="en-US" altLang="zh-TW" sz="2100" dirty="0"/>
              <a:t>b. Great! ______go together.</a:t>
            </a:r>
            <a:endParaRPr lang="zh-TW" altLang="zh-TW" sz="2100" dirty="0"/>
          </a:p>
          <a:p>
            <a:pPr>
              <a:lnSpc>
                <a:spcPct val="200000"/>
              </a:lnSpc>
            </a:pPr>
            <a:r>
              <a:rPr lang="en-US" altLang="zh-TW" sz="2100" dirty="0"/>
              <a:t>c. Do you want to go?</a:t>
            </a:r>
            <a:endParaRPr lang="zh-TW" altLang="zh-TW" sz="2100" dirty="0"/>
          </a:p>
          <a:p>
            <a:pPr>
              <a:lnSpc>
                <a:spcPct val="200000"/>
              </a:lnSpc>
            </a:pPr>
            <a:r>
              <a:rPr lang="en-US" altLang="zh-TW" sz="2100" dirty="0"/>
              <a:t>d. __________ I want to go!</a:t>
            </a:r>
            <a:endParaRPr lang="zh-TW" altLang="zh-TW" sz="21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938"/>
          <a:stretch/>
        </p:blipFill>
        <p:spPr>
          <a:xfrm>
            <a:off x="5632465" y="2017022"/>
            <a:ext cx="5169453" cy="414828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14330"/>
          <a:stretch/>
        </p:blipFill>
        <p:spPr>
          <a:xfrm>
            <a:off x="5632465" y="2017022"/>
            <a:ext cx="5168397" cy="4148282"/>
          </a:xfrm>
          <a:prstGeom prst="rect">
            <a:avLst/>
          </a:prstGeom>
        </p:spPr>
      </p:pic>
      <p:grpSp>
        <p:nvGrpSpPr>
          <p:cNvPr id="12" name="群組 11"/>
          <p:cNvGrpSpPr/>
          <p:nvPr/>
        </p:nvGrpSpPr>
        <p:grpSpPr>
          <a:xfrm>
            <a:off x="36079" y="25440"/>
            <a:ext cx="1857415" cy="1296219"/>
            <a:chOff x="0" y="-3"/>
            <a:chExt cx="1857415" cy="1296219"/>
          </a:xfrm>
        </p:grpSpPr>
        <p:sp>
          <p:nvSpPr>
            <p:cNvPr id="13" name="淚滴形 12"/>
            <p:cNvSpPr/>
            <p:nvPr/>
          </p:nvSpPr>
          <p:spPr>
            <a:xfrm rot="16200000">
              <a:off x="0" y="-3"/>
              <a:ext cx="1296219" cy="1296219"/>
            </a:xfrm>
            <a:prstGeom prst="teardrop">
              <a:avLst/>
            </a:prstGeom>
            <a:solidFill>
              <a:srgbClr val="21C5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TW" altLang="en-US"/>
            </a:p>
          </p:txBody>
        </p:sp>
        <p:sp>
          <p:nvSpPr>
            <p:cNvPr id="14" name="文字方塊 12"/>
            <p:cNvSpPr txBox="1"/>
            <p:nvPr/>
          </p:nvSpPr>
          <p:spPr>
            <a:xfrm>
              <a:off x="21211" y="405599"/>
              <a:ext cx="1836204" cy="538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E-TALKING</a:t>
              </a:r>
              <a:r>
                <a:rPr lang="en-US" altLang="zh-TW" sz="14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/>
              </a:r>
              <a:br>
                <a:rPr lang="en-US" altLang="zh-TW" sz="14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</a:br>
              <a:r>
                <a:rPr lang="en-US" altLang="zh-TW" sz="1100" dirty="0" smtClean="0">
                  <a:solidFill>
                    <a:schemeClr val="bg1"/>
                  </a:solidFill>
                  <a:latin typeface="Trebuchet MS" panose="020B060302020202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BEST FOR YOU</a:t>
              </a:r>
              <a:endParaRPr lang="zh-TW" altLang="en-US" sz="1100" dirty="0">
                <a:solidFill>
                  <a:schemeClr val="bg1"/>
                </a:solidFill>
                <a:latin typeface="Trebuchet MS" panose="020B0603020202020204" pitchFamily="34" charset="0"/>
                <a:ea typeface="Malgun Gothic Semilight" panose="020B0502040204020203" pitchFamily="34" charset="-120"/>
                <a:cs typeface="Tahom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8985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橢圓 11"/>
          <p:cNvSpPr/>
          <p:nvPr/>
        </p:nvSpPr>
        <p:spPr>
          <a:xfrm>
            <a:off x="4994691" y="2446952"/>
            <a:ext cx="1136774" cy="1136774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926396" y="3705669"/>
            <a:ext cx="43426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rPr>
              <a:t>SPEAKING TASK</a:t>
            </a:r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  <a:latin typeface="Malgun Gothic Semilight" panose="020B0502040204020203" pitchFamily="34" charset="-120"/>
              <a:ea typeface="Malgun Gothic Semilight" panose="020B0502040204020203" pitchFamily="34" charset="-120"/>
              <a:cs typeface="Malgun Gothic Semilight" panose="020B0502040204020203" pitchFamily="34" charset="-120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296219" y="4273351"/>
            <a:ext cx="8496944" cy="648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zh-TW" sz="2100" dirty="0"/>
              <a:t>What’s your favorite hobby? Why?</a:t>
            </a:r>
            <a:endParaRPr lang="zh-TW" altLang="zh-TW" sz="2100" dirty="0"/>
          </a:p>
        </p:txBody>
      </p:sp>
      <p:pic>
        <p:nvPicPr>
          <p:cNvPr id="11" name="Picture 5" descr="2209400_ori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2643" y="2564904"/>
            <a:ext cx="900870" cy="900870"/>
          </a:xfrm>
          <a:prstGeom prst="rect">
            <a:avLst/>
          </a:prstGeom>
        </p:spPr>
      </p:pic>
      <p:grpSp>
        <p:nvGrpSpPr>
          <p:cNvPr id="9" name="群組 8"/>
          <p:cNvGrpSpPr/>
          <p:nvPr/>
        </p:nvGrpSpPr>
        <p:grpSpPr>
          <a:xfrm>
            <a:off x="0" y="1166"/>
            <a:ext cx="1944291" cy="1296219"/>
            <a:chOff x="0" y="-3"/>
            <a:chExt cx="1944291" cy="1296219"/>
          </a:xfrm>
        </p:grpSpPr>
        <p:sp>
          <p:nvSpPr>
            <p:cNvPr id="10" name="淚滴形 9"/>
            <p:cNvSpPr/>
            <p:nvPr/>
          </p:nvSpPr>
          <p:spPr>
            <a:xfrm rot="16200000">
              <a:off x="0" y="-3"/>
              <a:ext cx="1296219" cy="1296219"/>
            </a:xfrm>
            <a:prstGeom prst="teardrop">
              <a:avLst/>
            </a:prstGeom>
            <a:solidFill>
              <a:srgbClr val="21C5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文字方塊 12"/>
            <p:cNvSpPr txBox="1"/>
            <p:nvPr/>
          </p:nvSpPr>
          <p:spPr>
            <a:xfrm>
              <a:off x="108087" y="240895"/>
              <a:ext cx="183620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E-TALKING</a:t>
              </a:r>
              <a:br>
                <a:rPr lang="en-US" altLang="zh-TW" sz="14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</a:br>
              <a:r>
                <a:rPr lang="en-US" altLang="zh-TW" sz="14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BEST </a:t>
              </a:r>
              <a:br>
                <a:rPr lang="en-US" altLang="zh-TW" sz="14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</a:br>
              <a:r>
                <a:rPr lang="en-US" altLang="zh-TW" sz="14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FOR YOU</a:t>
              </a:r>
              <a:endParaRPr lang="zh-TW" altLang="en-US" sz="1400" dirty="0">
                <a:solidFill>
                  <a:schemeClr val="bg1"/>
                </a:solidFill>
                <a:latin typeface="Century Gothic" panose="020B0502020202020204" pitchFamily="34" charset="0"/>
                <a:ea typeface="Malgun Gothic Semilight" panose="020B0502040204020203" pitchFamily="34" charset="-120"/>
                <a:cs typeface="Malgun Gothic Semilight" panose="020B0502040204020203" pitchFamily="34" charset="-120"/>
              </a:endParaRPr>
            </a:p>
          </p:txBody>
        </p:sp>
      </p:grpSp>
      <p:grpSp>
        <p:nvGrpSpPr>
          <p:cNvPr id="14" name="群組 13"/>
          <p:cNvGrpSpPr/>
          <p:nvPr/>
        </p:nvGrpSpPr>
        <p:grpSpPr>
          <a:xfrm>
            <a:off x="36079" y="25440"/>
            <a:ext cx="1857415" cy="1296219"/>
            <a:chOff x="0" y="-3"/>
            <a:chExt cx="1857415" cy="1296219"/>
          </a:xfrm>
        </p:grpSpPr>
        <p:sp>
          <p:nvSpPr>
            <p:cNvPr id="15" name="淚滴形 14"/>
            <p:cNvSpPr/>
            <p:nvPr/>
          </p:nvSpPr>
          <p:spPr>
            <a:xfrm rot="16200000">
              <a:off x="0" y="-3"/>
              <a:ext cx="1296219" cy="1296219"/>
            </a:xfrm>
            <a:prstGeom prst="teardrop">
              <a:avLst/>
            </a:prstGeom>
            <a:solidFill>
              <a:srgbClr val="21C5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TW" altLang="en-US"/>
            </a:p>
          </p:txBody>
        </p:sp>
        <p:sp>
          <p:nvSpPr>
            <p:cNvPr id="16" name="文字方塊 12"/>
            <p:cNvSpPr txBox="1"/>
            <p:nvPr/>
          </p:nvSpPr>
          <p:spPr>
            <a:xfrm>
              <a:off x="21211" y="405599"/>
              <a:ext cx="1836204" cy="538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E-TALKING</a:t>
              </a:r>
              <a:r>
                <a:rPr lang="en-US" altLang="zh-TW" sz="14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/>
              </a:r>
              <a:br>
                <a:rPr lang="en-US" altLang="zh-TW" sz="14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</a:br>
              <a:r>
                <a:rPr lang="en-US" altLang="zh-TW" sz="1100" dirty="0" smtClean="0">
                  <a:solidFill>
                    <a:schemeClr val="bg1"/>
                  </a:solidFill>
                  <a:latin typeface="Trebuchet MS" panose="020B060302020202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BEST FOR YOU</a:t>
              </a:r>
              <a:endParaRPr lang="zh-TW" altLang="en-US" sz="1100" dirty="0">
                <a:solidFill>
                  <a:schemeClr val="bg1"/>
                </a:solidFill>
                <a:latin typeface="Trebuchet MS" panose="020B0603020202020204" pitchFamily="34" charset="0"/>
                <a:ea typeface="Malgun Gothic Semilight" panose="020B0502040204020203" pitchFamily="34" charset="-120"/>
                <a:cs typeface="Tahom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99504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926396" y="3705669"/>
            <a:ext cx="3490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rPr>
              <a:t>ASSESSMENT</a:t>
            </a:r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  <a:latin typeface="Malgun Gothic Semilight" panose="020B0502040204020203" pitchFamily="34" charset="-120"/>
              <a:ea typeface="Malgun Gothic Semilight" panose="020B0502040204020203" pitchFamily="34" charset="-120"/>
              <a:cs typeface="Malgun Gothic Semilight" panose="020B0502040204020203" pitchFamily="34" charset="-120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2592363" y="4273351"/>
            <a:ext cx="6192688" cy="527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TW" sz="2100" dirty="0"/>
              <a:t>Answer the following questions:</a:t>
            </a:r>
            <a:endParaRPr lang="en-US" sz="2100" dirty="0"/>
          </a:p>
        </p:txBody>
      </p:sp>
      <p:pic>
        <p:nvPicPr>
          <p:cNvPr id="2050" name="Picture 2" descr="D:\WH\lesson_ppt\template\ICON\WH_lesson_icon-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4571" y="2187334"/>
            <a:ext cx="2044701" cy="184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群組 7"/>
          <p:cNvGrpSpPr/>
          <p:nvPr/>
        </p:nvGrpSpPr>
        <p:grpSpPr>
          <a:xfrm>
            <a:off x="0" y="1166"/>
            <a:ext cx="1944291" cy="1296219"/>
            <a:chOff x="0" y="-3"/>
            <a:chExt cx="1944291" cy="1296219"/>
          </a:xfrm>
        </p:grpSpPr>
        <p:sp>
          <p:nvSpPr>
            <p:cNvPr id="9" name="淚滴形 8"/>
            <p:cNvSpPr/>
            <p:nvPr/>
          </p:nvSpPr>
          <p:spPr>
            <a:xfrm rot="16200000">
              <a:off x="0" y="-3"/>
              <a:ext cx="1296219" cy="1296219"/>
            </a:xfrm>
            <a:prstGeom prst="teardrop">
              <a:avLst/>
            </a:prstGeom>
            <a:solidFill>
              <a:srgbClr val="21C5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文字方塊 9"/>
            <p:cNvSpPr txBox="1"/>
            <p:nvPr/>
          </p:nvSpPr>
          <p:spPr>
            <a:xfrm>
              <a:off x="108087" y="240895"/>
              <a:ext cx="183620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E-TALKING</a:t>
              </a:r>
              <a:br>
                <a:rPr lang="en-US" altLang="zh-TW" sz="14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</a:br>
              <a:r>
                <a:rPr lang="en-US" altLang="zh-TW" sz="14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BEST </a:t>
              </a:r>
              <a:br>
                <a:rPr lang="en-US" altLang="zh-TW" sz="14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</a:br>
              <a:r>
                <a:rPr lang="en-US" altLang="zh-TW" sz="14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FOR YOU</a:t>
              </a:r>
              <a:endParaRPr lang="zh-TW" altLang="en-US" sz="1400" dirty="0">
                <a:solidFill>
                  <a:schemeClr val="bg1"/>
                </a:solidFill>
                <a:latin typeface="Century Gothic" panose="020B0502020202020204" pitchFamily="34" charset="0"/>
                <a:ea typeface="Malgun Gothic Semilight" panose="020B0502040204020203" pitchFamily="34" charset="-120"/>
                <a:cs typeface="Malgun Gothic Semilight" panose="020B0502040204020203" pitchFamily="34" charset="-120"/>
              </a:endParaRPr>
            </a:p>
          </p:txBody>
        </p:sp>
      </p:grpSp>
      <p:grpSp>
        <p:nvGrpSpPr>
          <p:cNvPr id="11" name="群組 10"/>
          <p:cNvGrpSpPr/>
          <p:nvPr/>
        </p:nvGrpSpPr>
        <p:grpSpPr>
          <a:xfrm>
            <a:off x="36079" y="25440"/>
            <a:ext cx="1857415" cy="1296219"/>
            <a:chOff x="0" y="-3"/>
            <a:chExt cx="1857415" cy="1296219"/>
          </a:xfrm>
        </p:grpSpPr>
        <p:sp>
          <p:nvSpPr>
            <p:cNvPr id="12" name="淚滴形 11"/>
            <p:cNvSpPr/>
            <p:nvPr/>
          </p:nvSpPr>
          <p:spPr>
            <a:xfrm rot="16200000">
              <a:off x="0" y="-3"/>
              <a:ext cx="1296219" cy="1296219"/>
            </a:xfrm>
            <a:prstGeom prst="teardrop">
              <a:avLst/>
            </a:prstGeom>
            <a:solidFill>
              <a:srgbClr val="21C5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TW" altLang="en-US"/>
            </a:p>
          </p:txBody>
        </p:sp>
        <p:sp>
          <p:nvSpPr>
            <p:cNvPr id="13" name="文字方塊 12"/>
            <p:cNvSpPr txBox="1"/>
            <p:nvPr/>
          </p:nvSpPr>
          <p:spPr>
            <a:xfrm>
              <a:off x="21211" y="405599"/>
              <a:ext cx="1836204" cy="538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E-TALKING</a:t>
              </a:r>
              <a:r>
                <a:rPr lang="en-US" altLang="zh-TW" sz="14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/>
              </a:r>
              <a:br>
                <a:rPr lang="en-US" altLang="zh-TW" sz="14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</a:br>
              <a:r>
                <a:rPr lang="en-US" altLang="zh-TW" sz="1100" dirty="0" smtClean="0">
                  <a:solidFill>
                    <a:schemeClr val="bg1"/>
                  </a:solidFill>
                  <a:latin typeface="Trebuchet MS" panose="020B060302020202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BEST FOR YOU</a:t>
              </a:r>
              <a:endParaRPr lang="zh-TW" altLang="en-US" sz="1100" dirty="0">
                <a:solidFill>
                  <a:schemeClr val="bg1"/>
                </a:solidFill>
                <a:latin typeface="Trebuchet MS" panose="020B0603020202020204" pitchFamily="34" charset="0"/>
                <a:ea typeface="Malgun Gothic Semilight" panose="020B0502040204020203" pitchFamily="34" charset="-120"/>
                <a:cs typeface="Tahom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46537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4"/>
          <p:cNvSpPr txBox="1"/>
          <p:nvPr/>
        </p:nvSpPr>
        <p:spPr>
          <a:xfrm>
            <a:off x="5400675" y="5993412"/>
            <a:ext cx="806489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 smtClean="0">
                <a:solidFill>
                  <a:schemeClr val="bg1">
                    <a:lumMod val="75000"/>
                  </a:schemeClr>
                </a:solidFill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rPr>
              <a:t>ASSESSMENT</a:t>
            </a:r>
            <a:endParaRPr lang="en-US" sz="6600" b="1" dirty="0">
              <a:solidFill>
                <a:schemeClr val="bg1">
                  <a:lumMod val="75000"/>
                </a:schemeClr>
              </a:solidFill>
              <a:latin typeface="Malgun Gothic Semilight" panose="020B0502040204020203" pitchFamily="34" charset="-120"/>
              <a:ea typeface="Malgun Gothic Semilight" panose="020B0502040204020203" pitchFamily="34" charset="-120"/>
              <a:cs typeface="Malgun Gothic Semilight" panose="020B0502040204020203" pitchFamily="34" charset="-120"/>
            </a:endParaRPr>
          </a:p>
        </p:txBody>
      </p:sp>
      <p:pic>
        <p:nvPicPr>
          <p:cNvPr id="3074" name="Picture 2" descr="D:\WH\lesson_ppt\template\ICON\WH_lesson_icon-0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8104" y="2924944"/>
            <a:ext cx="2337963" cy="2246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字方塊 1"/>
          <p:cNvSpPr txBox="1"/>
          <p:nvPr/>
        </p:nvSpPr>
        <p:spPr>
          <a:xfrm>
            <a:off x="1299948" y="2924944"/>
            <a:ext cx="892938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+mj-lt"/>
              <a:buAutoNum type="arabicPeriod"/>
            </a:pPr>
            <a:r>
              <a:rPr lang="en-US" altLang="zh-TW" sz="2400" dirty="0"/>
              <a:t>Does Ken enjoy playing video games? (Yes)</a:t>
            </a:r>
            <a:endParaRPr lang="zh-TW" altLang="zh-TW" sz="2400" dirty="0"/>
          </a:p>
          <a:p>
            <a:pPr marL="457200" indent="-457200">
              <a:buFont typeface="+mj-lt"/>
              <a:buAutoNum type="arabicPeriod"/>
            </a:pPr>
            <a:r>
              <a:rPr lang="en-US" altLang="zh-TW" sz="2400" dirty="0" smtClean="0"/>
              <a:t>Does Alicia like to go shopping (Yes)</a:t>
            </a:r>
            <a:endParaRPr lang="zh-TW" altLang="zh-TW" sz="2400" dirty="0"/>
          </a:p>
          <a:p>
            <a:pPr marL="457200" lvl="0" indent="-457200">
              <a:buFont typeface="+mj-lt"/>
              <a:buAutoNum type="arabicPeriod"/>
            </a:pPr>
            <a:r>
              <a:rPr lang="en-US" altLang="zh-TW" sz="2400" dirty="0"/>
              <a:t>Does Sean like playing tennis? (No)</a:t>
            </a:r>
            <a:endParaRPr lang="zh-TW" altLang="zh-TW" sz="2400" dirty="0"/>
          </a:p>
          <a:p>
            <a:pPr marL="457200" indent="-457200">
              <a:buFont typeface="+mj-lt"/>
              <a:buAutoNum type="arabicPeriod"/>
            </a:pPr>
            <a:r>
              <a:rPr lang="en-US" altLang="zh-TW" sz="2400" dirty="0" smtClean="0"/>
              <a:t>Does Sarah like to eat French food? (No)</a:t>
            </a:r>
            <a:endParaRPr lang="zh-TW" altLang="zh-TW" sz="2400" dirty="0"/>
          </a:p>
          <a:p>
            <a:pPr marL="457200" lvl="0" indent="-457200">
              <a:buFont typeface="+mj-lt"/>
              <a:buAutoNum type="arabicPeriod"/>
            </a:pPr>
            <a:r>
              <a:rPr lang="en-US" altLang="zh-TW" sz="2400" dirty="0"/>
              <a:t>Does Kerry study English at school? (Yes)</a:t>
            </a:r>
            <a:endParaRPr lang="zh-TW" altLang="zh-TW" sz="2400" dirty="0"/>
          </a:p>
        </p:txBody>
      </p:sp>
      <p:grpSp>
        <p:nvGrpSpPr>
          <p:cNvPr id="8" name="群組 7"/>
          <p:cNvGrpSpPr/>
          <p:nvPr/>
        </p:nvGrpSpPr>
        <p:grpSpPr>
          <a:xfrm>
            <a:off x="0" y="1166"/>
            <a:ext cx="1944291" cy="1296219"/>
            <a:chOff x="0" y="-3"/>
            <a:chExt cx="1944291" cy="1296219"/>
          </a:xfrm>
        </p:grpSpPr>
        <p:sp>
          <p:nvSpPr>
            <p:cNvPr id="9" name="淚滴形 8"/>
            <p:cNvSpPr/>
            <p:nvPr/>
          </p:nvSpPr>
          <p:spPr>
            <a:xfrm rot="16200000">
              <a:off x="0" y="-3"/>
              <a:ext cx="1296219" cy="1296219"/>
            </a:xfrm>
            <a:prstGeom prst="teardrop">
              <a:avLst/>
            </a:prstGeom>
            <a:solidFill>
              <a:srgbClr val="21C5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文字方塊 9"/>
            <p:cNvSpPr txBox="1"/>
            <p:nvPr/>
          </p:nvSpPr>
          <p:spPr>
            <a:xfrm>
              <a:off x="108087" y="240895"/>
              <a:ext cx="183620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E-TALKING</a:t>
              </a:r>
              <a:br>
                <a:rPr lang="en-US" altLang="zh-TW" sz="14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</a:br>
              <a:r>
                <a:rPr lang="en-US" altLang="zh-TW" sz="14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BEST </a:t>
              </a:r>
              <a:br>
                <a:rPr lang="en-US" altLang="zh-TW" sz="14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</a:br>
              <a:r>
                <a:rPr lang="en-US" altLang="zh-TW" sz="14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FOR YOU</a:t>
              </a:r>
              <a:endParaRPr lang="zh-TW" altLang="en-US" sz="1400" dirty="0">
                <a:solidFill>
                  <a:schemeClr val="bg1"/>
                </a:solidFill>
                <a:latin typeface="Century Gothic" panose="020B0502020202020204" pitchFamily="34" charset="0"/>
                <a:ea typeface="Malgun Gothic Semilight" panose="020B0502040204020203" pitchFamily="34" charset="-120"/>
                <a:cs typeface="Malgun Gothic Semilight" panose="020B0502040204020203" pitchFamily="34" charset="-120"/>
              </a:endParaRPr>
            </a:p>
          </p:txBody>
        </p:sp>
      </p:grpSp>
      <p:grpSp>
        <p:nvGrpSpPr>
          <p:cNvPr id="11" name="群組 10"/>
          <p:cNvGrpSpPr/>
          <p:nvPr/>
        </p:nvGrpSpPr>
        <p:grpSpPr>
          <a:xfrm>
            <a:off x="36079" y="25440"/>
            <a:ext cx="1857415" cy="1296219"/>
            <a:chOff x="0" y="-3"/>
            <a:chExt cx="1857415" cy="1296219"/>
          </a:xfrm>
        </p:grpSpPr>
        <p:sp>
          <p:nvSpPr>
            <p:cNvPr id="12" name="淚滴形 11"/>
            <p:cNvSpPr/>
            <p:nvPr/>
          </p:nvSpPr>
          <p:spPr>
            <a:xfrm rot="16200000">
              <a:off x="0" y="-3"/>
              <a:ext cx="1296219" cy="1296219"/>
            </a:xfrm>
            <a:prstGeom prst="teardrop">
              <a:avLst/>
            </a:prstGeom>
            <a:solidFill>
              <a:srgbClr val="21C5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TW" altLang="en-US"/>
            </a:p>
          </p:txBody>
        </p:sp>
        <p:sp>
          <p:nvSpPr>
            <p:cNvPr id="13" name="文字方塊 12"/>
            <p:cNvSpPr txBox="1"/>
            <p:nvPr/>
          </p:nvSpPr>
          <p:spPr>
            <a:xfrm>
              <a:off x="21211" y="405599"/>
              <a:ext cx="1836204" cy="538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E-TALKING</a:t>
              </a:r>
              <a:r>
                <a:rPr lang="en-US" altLang="zh-TW" sz="14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/>
              </a:r>
              <a:br>
                <a:rPr lang="en-US" altLang="zh-TW" sz="14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</a:br>
              <a:r>
                <a:rPr lang="en-US" altLang="zh-TW" sz="1100" dirty="0" smtClean="0">
                  <a:solidFill>
                    <a:schemeClr val="bg1"/>
                  </a:solidFill>
                  <a:latin typeface="Trebuchet MS" panose="020B060302020202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BEST FOR YOU</a:t>
              </a:r>
              <a:endParaRPr lang="zh-TW" altLang="en-US" sz="1100" dirty="0">
                <a:solidFill>
                  <a:schemeClr val="bg1"/>
                </a:solidFill>
                <a:latin typeface="Trebuchet MS" panose="020B0603020202020204" pitchFamily="34" charset="0"/>
                <a:ea typeface="Malgun Gothic Semilight" panose="020B0502040204020203" pitchFamily="34" charset="-120"/>
                <a:cs typeface="Tahom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23969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691735" y="3138314"/>
            <a:ext cx="39070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rPr>
              <a:t>INTRODUCTION </a:t>
            </a:r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  <a:latin typeface="Malgun Gothic Semilight" panose="020B0502040204020203" pitchFamily="34" charset="-120"/>
              <a:ea typeface="Malgun Gothic Semilight" panose="020B0502040204020203" pitchFamily="34" charset="-120"/>
              <a:cs typeface="Malgun Gothic Semilight" panose="020B0502040204020203" pitchFamily="34" charset="-120"/>
            </a:endParaRPr>
          </a:p>
        </p:txBody>
      </p:sp>
      <p:grpSp>
        <p:nvGrpSpPr>
          <p:cNvPr id="13" name="群組 12"/>
          <p:cNvGrpSpPr/>
          <p:nvPr/>
        </p:nvGrpSpPr>
        <p:grpSpPr>
          <a:xfrm>
            <a:off x="2745819" y="611396"/>
            <a:ext cx="5669752" cy="2252210"/>
            <a:chOff x="2842726" y="1561681"/>
            <a:chExt cx="5669752" cy="2252210"/>
          </a:xfrm>
        </p:grpSpPr>
        <p:pic>
          <p:nvPicPr>
            <p:cNvPr id="19" name="Picture 3" descr="D:\WH\lesson_ppt\template\ICON\WH_lesson_icon-04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20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4384"/>
            <a:stretch/>
          </p:blipFill>
          <p:spPr bwMode="auto">
            <a:xfrm>
              <a:off x="2842726" y="1561681"/>
              <a:ext cx="5669752" cy="22522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0" name="群組 19"/>
            <p:cNvGrpSpPr/>
            <p:nvPr/>
          </p:nvGrpSpPr>
          <p:grpSpPr>
            <a:xfrm>
              <a:off x="5310096" y="2837250"/>
              <a:ext cx="432048" cy="586978"/>
              <a:chOff x="4427984" y="2625998"/>
              <a:chExt cx="432048" cy="586978"/>
            </a:xfrm>
          </p:grpSpPr>
          <p:sp>
            <p:nvSpPr>
              <p:cNvPr id="21" name="橢圓 20"/>
              <p:cNvSpPr/>
              <p:nvPr/>
            </p:nvSpPr>
            <p:spPr>
              <a:xfrm>
                <a:off x="4496544" y="2625998"/>
                <a:ext cx="298946" cy="298946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2" name="橢圓 21"/>
              <p:cNvSpPr/>
              <p:nvPr/>
            </p:nvSpPr>
            <p:spPr>
              <a:xfrm>
                <a:off x="4427984" y="2924944"/>
                <a:ext cx="432048" cy="288032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sp>
        <p:nvSpPr>
          <p:cNvPr id="29" name="TextBox 7"/>
          <p:cNvSpPr txBox="1"/>
          <p:nvPr/>
        </p:nvSpPr>
        <p:spPr>
          <a:xfrm>
            <a:off x="2260861" y="4293096"/>
            <a:ext cx="676875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CEF Learning Goal:  </a:t>
            </a:r>
            <a:br>
              <a:rPr lang="en-US" sz="2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Getting familiar with </a:t>
            </a:r>
            <a:r>
              <a:rPr lang="en-US" altLang="zh-TW" sz="2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“Does he/she”….</a:t>
            </a:r>
            <a:r>
              <a:rPr lang="en-US" altLang="zh-TW" sz="2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sentence </a:t>
            </a:r>
            <a:r>
              <a:rPr lang="en-US" altLang="zh-TW" sz="2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patterns</a:t>
            </a:r>
            <a:endParaRPr lang="en-US" sz="2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2" name="群組 11"/>
          <p:cNvGrpSpPr/>
          <p:nvPr/>
        </p:nvGrpSpPr>
        <p:grpSpPr>
          <a:xfrm>
            <a:off x="0" y="1166"/>
            <a:ext cx="1944291" cy="1296219"/>
            <a:chOff x="0" y="-3"/>
            <a:chExt cx="1944291" cy="1296219"/>
          </a:xfrm>
        </p:grpSpPr>
        <p:sp>
          <p:nvSpPr>
            <p:cNvPr id="14" name="淚滴形 13"/>
            <p:cNvSpPr/>
            <p:nvPr/>
          </p:nvSpPr>
          <p:spPr>
            <a:xfrm rot="16200000">
              <a:off x="0" y="-3"/>
              <a:ext cx="1296219" cy="1296219"/>
            </a:xfrm>
            <a:prstGeom prst="teardrop">
              <a:avLst/>
            </a:prstGeom>
            <a:solidFill>
              <a:srgbClr val="21C5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108087" y="240895"/>
              <a:ext cx="183620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E-TALKING</a:t>
              </a:r>
              <a:br>
                <a:rPr lang="en-US" altLang="zh-TW" sz="14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</a:br>
              <a:r>
                <a:rPr lang="en-US" altLang="zh-TW" sz="14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BEST </a:t>
              </a:r>
              <a:br>
                <a:rPr lang="en-US" altLang="zh-TW" sz="14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</a:br>
              <a:r>
                <a:rPr lang="en-US" altLang="zh-TW" sz="14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FOR YOU</a:t>
              </a:r>
              <a:endParaRPr lang="zh-TW" altLang="en-US" sz="1400" dirty="0">
                <a:solidFill>
                  <a:schemeClr val="bg1"/>
                </a:solidFill>
                <a:latin typeface="Century Gothic" panose="020B0502020202020204" pitchFamily="34" charset="0"/>
                <a:ea typeface="Malgun Gothic Semilight" panose="020B0502040204020203" pitchFamily="34" charset="-120"/>
                <a:cs typeface="Malgun Gothic Semilight" panose="020B0502040204020203" pitchFamily="34" charset="-120"/>
              </a:endParaRPr>
            </a:p>
          </p:txBody>
        </p:sp>
      </p:grpSp>
      <p:grpSp>
        <p:nvGrpSpPr>
          <p:cNvPr id="15" name="群組 14"/>
          <p:cNvGrpSpPr/>
          <p:nvPr/>
        </p:nvGrpSpPr>
        <p:grpSpPr>
          <a:xfrm>
            <a:off x="36079" y="25440"/>
            <a:ext cx="1857415" cy="1296219"/>
            <a:chOff x="0" y="-3"/>
            <a:chExt cx="1857415" cy="1296219"/>
          </a:xfrm>
        </p:grpSpPr>
        <p:sp>
          <p:nvSpPr>
            <p:cNvPr id="17" name="淚滴形 16"/>
            <p:cNvSpPr/>
            <p:nvPr/>
          </p:nvSpPr>
          <p:spPr>
            <a:xfrm rot="16200000">
              <a:off x="0" y="-3"/>
              <a:ext cx="1296219" cy="1296219"/>
            </a:xfrm>
            <a:prstGeom prst="teardrop">
              <a:avLst/>
            </a:prstGeom>
            <a:solidFill>
              <a:srgbClr val="21C5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TW" altLang="en-US"/>
            </a:p>
          </p:txBody>
        </p:sp>
        <p:sp>
          <p:nvSpPr>
            <p:cNvPr id="18" name="文字方塊 12"/>
            <p:cNvSpPr txBox="1"/>
            <p:nvPr/>
          </p:nvSpPr>
          <p:spPr>
            <a:xfrm>
              <a:off x="21211" y="405599"/>
              <a:ext cx="1836204" cy="538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E-TALKING</a:t>
              </a:r>
              <a:r>
                <a:rPr lang="en-US" altLang="zh-TW" sz="14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/>
              </a:r>
              <a:br>
                <a:rPr lang="en-US" altLang="zh-TW" sz="14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</a:br>
              <a:r>
                <a:rPr lang="en-US" altLang="zh-TW" sz="1100" dirty="0" smtClean="0">
                  <a:solidFill>
                    <a:schemeClr val="bg1"/>
                  </a:solidFill>
                  <a:latin typeface="Trebuchet MS" panose="020B060302020202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BEST FOR YOU</a:t>
              </a:r>
              <a:endParaRPr lang="zh-TW" altLang="en-US" sz="1100" dirty="0">
                <a:solidFill>
                  <a:schemeClr val="bg1"/>
                </a:solidFill>
                <a:latin typeface="Trebuchet MS" panose="020B0603020202020204" pitchFamily="34" charset="0"/>
                <a:ea typeface="Malgun Gothic Semilight" panose="020B0502040204020203" pitchFamily="34" charset="-120"/>
                <a:cs typeface="Tahom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78310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梯形 1"/>
          <p:cNvSpPr/>
          <p:nvPr/>
        </p:nvSpPr>
        <p:spPr>
          <a:xfrm rot="16200000">
            <a:off x="4195162" y="-1199714"/>
            <a:ext cx="7788168" cy="8327259"/>
          </a:xfrm>
          <a:prstGeom prst="trapezoid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" name="Picture 4" descr="D:\WH\web\ETALKING_LOGO_1-01.png"/>
          <p:cNvPicPr>
            <a:picLocks noChangeAspect="1" noChangeArrowheads="1"/>
          </p:cNvPicPr>
          <p:nvPr/>
        </p:nvPicPr>
        <p:blipFill>
          <a:blip r:embed="rId2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9569" y="6153150"/>
            <a:ext cx="2895600" cy="70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群組 4"/>
          <p:cNvGrpSpPr/>
          <p:nvPr/>
        </p:nvGrpSpPr>
        <p:grpSpPr>
          <a:xfrm>
            <a:off x="9526" y="1167"/>
            <a:ext cx="1944291" cy="1296219"/>
            <a:chOff x="0" y="-3"/>
            <a:chExt cx="1944291" cy="1296219"/>
          </a:xfrm>
        </p:grpSpPr>
        <p:sp>
          <p:nvSpPr>
            <p:cNvPr id="6" name="淚滴形 5"/>
            <p:cNvSpPr/>
            <p:nvPr/>
          </p:nvSpPr>
          <p:spPr>
            <a:xfrm rot="16200000">
              <a:off x="0" y="-3"/>
              <a:ext cx="1296219" cy="1296219"/>
            </a:xfrm>
            <a:prstGeom prst="teardrop">
              <a:avLst/>
            </a:prstGeom>
            <a:solidFill>
              <a:srgbClr val="21C5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文字方塊 6"/>
            <p:cNvSpPr txBox="1"/>
            <p:nvPr/>
          </p:nvSpPr>
          <p:spPr>
            <a:xfrm>
              <a:off x="108087" y="240895"/>
              <a:ext cx="183620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kern="0" dirty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E-TALKING</a:t>
              </a:r>
              <a:br>
                <a:rPr lang="en-US" altLang="zh-TW" sz="1400" kern="0" dirty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</a:br>
              <a:r>
                <a:rPr lang="en-US" altLang="zh-TW" sz="1400" kern="0" dirty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BEST </a:t>
              </a:r>
              <a:br>
                <a:rPr lang="en-US" altLang="zh-TW" sz="1400" kern="0" dirty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</a:br>
              <a:r>
                <a:rPr lang="en-US" altLang="zh-TW" sz="1400" kern="0" dirty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FOR YOU</a:t>
              </a:r>
              <a:endParaRPr lang="zh-TW" altLang="en-US" sz="1400" kern="0" dirty="0">
                <a:solidFill>
                  <a:schemeClr val="bg1"/>
                </a:solidFill>
                <a:latin typeface="Century Gothic" panose="020B0502020202020204" pitchFamily="34" charset="0"/>
                <a:ea typeface="Malgun Gothic Semilight" panose="020B0502040204020203" pitchFamily="34" charset="-120"/>
                <a:cs typeface="Malgun Gothic Semilight" panose="020B0502040204020203" pitchFamily="34" charset="-120"/>
              </a:endParaRPr>
            </a:p>
          </p:txBody>
        </p:sp>
      </p:grpSp>
      <p:grpSp>
        <p:nvGrpSpPr>
          <p:cNvPr id="8" name="群組 7"/>
          <p:cNvGrpSpPr/>
          <p:nvPr/>
        </p:nvGrpSpPr>
        <p:grpSpPr>
          <a:xfrm>
            <a:off x="5065262" y="2186765"/>
            <a:ext cx="6987357" cy="1523602"/>
            <a:chOff x="5065262" y="2186765"/>
            <a:chExt cx="6987357" cy="1523602"/>
          </a:xfrm>
        </p:grpSpPr>
        <p:sp>
          <p:nvSpPr>
            <p:cNvPr id="9" name="Rectangle 1"/>
            <p:cNvSpPr/>
            <p:nvPr/>
          </p:nvSpPr>
          <p:spPr>
            <a:xfrm>
              <a:off x="5065262" y="2186765"/>
              <a:ext cx="6987357" cy="110799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6600" b="1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Thank you !</a:t>
              </a:r>
              <a:endParaRPr lang="en-US" sz="660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0" name="文字方塊 9"/>
            <p:cNvSpPr txBox="1"/>
            <p:nvPr/>
          </p:nvSpPr>
          <p:spPr>
            <a:xfrm>
              <a:off x="5110952" y="3187147"/>
              <a:ext cx="60727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See you tomorrow</a:t>
              </a:r>
              <a:endParaRPr lang="zh-TW" altLang="en-US" sz="280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11" name="群組 10"/>
          <p:cNvGrpSpPr/>
          <p:nvPr/>
        </p:nvGrpSpPr>
        <p:grpSpPr>
          <a:xfrm>
            <a:off x="2324069" y="3710368"/>
            <a:ext cx="2302153" cy="1922502"/>
            <a:chOff x="2324069" y="3710368"/>
            <a:chExt cx="2302153" cy="1922502"/>
          </a:xfrm>
        </p:grpSpPr>
        <p:sp>
          <p:nvSpPr>
            <p:cNvPr id="12" name="橢圓 11"/>
            <p:cNvSpPr/>
            <p:nvPr/>
          </p:nvSpPr>
          <p:spPr>
            <a:xfrm>
              <a:off x="3224103" y="3981450"/>
              <a:ext cx="1402119" cy="1402119"/>
            </a:xfrm>
            <a:prstGeom prst="ellipse">
              <a:avLst/>
            </a:prstGeom>
            <a:solidFill>
              <a:srgbClr val="F25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13" name="圖片 12"/>
            <p:cNvPicPr>
              <a:picLocks noChangeAspect="1"/>
            </p:cNvPicPr>
            <p:nvPr/>
          </p:nvPicPr>
          <p:blipFill>
            <a:blip r:embed="rId3">
              <a:grayscl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24069" y="3710368"/>
              <a:ext cx="2174616" cy="1922502"/>
            </a:xfrm>
            <a:prstGeom prst="rect">
              <a:avLst/>
            </a:prstGeom>
          </p:spPr>
        </p:pic>
      </p:grpSp>
      <p:grpSp>
        <p:nvGrpSpPr>
          <p:cNvPr id="14" name="群組 13"/>
          <p:cNvGrpSpPr/>
          <p:nvPr/>
        </p:nvGrpSpPr>
        <p:grpSpPr>
          <a:xfrm>
            <a:off x="36079" y="25440"/>
            <a:ext cx="1857415" cy="1296219"/>
            <a:chOff x="0" y="-3"/>
            <a:chExt cx="1857415" cy="1296219"/>
          </a:xfrm>
        </p:grpSpPr>
        <p:sp>
          <p:nvSpPr>
            <p:cNvPr id="15" name="淚滴形 14"/>
            <p:cNvSpPr/>
            <p:nvPr/>
          </p:nvSpPr>
          <p:spPr>
            <a:xfrm rot="16200000">
              <a:off x="0" y="-3"/>
              <a:ext cx="1296219" cy="1296219"/>
            </a:xfrm>
            <a:prstGeom prst="teardrop">
              <a:avLst/>
            </a:prstGeom>
            <a:solidFill>
              <a:srgbClr val="21C5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TW" altLang="en-US"/>
            </a:p>
          </p:txBody>
        </p:sp>
        <p:sp>
          <p:nvSpPr>
            <p:cNvPr id="16" name="文字方塊 12"/>
            <p:cNvSpPr txBox="1"/>
            <p:nvPr/>
          </p:nvSpPr>
          <p:spPr>
            <a:xfrm>
              <a:off x="21211" y="405599"/>
              <a:ext cx="1836204" cy="538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E-TALKING</a:t>
              </a:r>
              <a:r>
                <a:rPr lang="en-US" altLang="zh-TW" sz="14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/>
              </a:r>
              <a:br>
                <a:rPr lang="en-US" altLang="zh-TW" sz="14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</a:br>
              <a:r>
                <a:rPr lang="en-US" altLang="zh-TW" sz="1100" dirty="0" smtClean="0">
                  <a:solidFill>
                    <a:schemeClr val="bg1"/>
                  </a:solidFill>
                  <a:latin typeface="Trebuchet MS" panose="020B060302020202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BEST FOR YOU</a:t>
              </a:r>
              <a:endParaRPr lang="zh-TW" altLang="en-US" sz="1100" dirty="0">
                <a:solidFill>
                  <a:schemeClr val="bg1"/>
                </a:solidFill>
                <a:latin typeface="Trebuchet MS" panose="020B0603020202020204" pitchFamily="34" charset="0"/>
                <a:ea typeface="Malgun Gothic Semilight" panose="020B0502040204020203" pitchFamily="34" charset="-120"/>
                <a:cs typeface="Tahom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88550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208"/>
          <a:stretch/>
        </p:blipFill>
        <p:spPr>
          <a:xfrm>
            <a:off x="0" y="0"/>
            <a:ext cx="3744492" cy="68519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00"/>
          <a:stretch/>
        </p:blipFill>
        <p:spPr>
          <a:xfrm>
            <a:off x="3672482" y="0"/>
            <a:ext cx="7128867" cy="68519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-1" y="-1"/>
            <a:ext cx="4608587" cy="43062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直角三角形 1"/>
          <p:cNvSpPr/>
          <p:nvPr/>
        </p:nvSpPr>
        <p:spPr>
          <a:xfrm rot="5400000">
            <a:off x="2246597" y="1427052"/>
            <a:ext cx="6956228" cy="4104455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直角三角形 17"/>
          <p:cNvSpPr/>
          <p:nvPr/>
        </p:nvSpPr>
        <p:spPr>
          <a:xfrm rot="5400000" flipV="1">
            <a:off x="-2586775" y="633870"/>
            <a:ext cx="3220567" cy="9385861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TextBox 5"/>
          <p:cNvSpPr txBox="1"/>
          <p:nvPr/>
        </p:nvSpPr>
        <p:spPr>
          <a:xfrm>
            <a:off x="2163490" y="2636912"/>
            <a:ext cx="47525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Invitations </a:t>
            </a:r>
            <a:endParaRPr lang="en-US" sz="2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3" name="群組 12"/>
          <p:cNvGrpSpPr/>
          <p:nvPr/>
        </p:nvGrpSpPr>
        <p:grpSpPr>
          <a:xfrm>
            <a:off x="1152203" y="4537361"/>
            <a:ext cx="1152127" cy="331799"/>
            <a:chOff x="4860034" y="4725149"/>
            <a:chExt cx="1152127" cy="331799"/>
          </a:xfrm>
        </p:grpSpPr>
        <p:sp>
          <p:nvSpPr>
            <p:cNvPr id="11" name="矩形 10"/>
            <p:cNvSpPr/>
            <p:nvPr/>
          </p:nvSpPr>
          <p:spPr>
            <a:xfrm>
              <a:off x="4860034" y="4725149"/>
              <a:ext cx="1152127" cy="331799"/>
            </a:xfrm>
            <a:prstGeom prst="rect">
              <a:avLst/>
            </a:prstGeom>
            <a:solidFill>
              <a:srgbClr val="00B0F0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文字方塊 11"/>
            <p:cNvSpPr txBox="1"/>
            <p:nvPr/>
          </p:nvSpPr>
          <p:spPr>
            <a:xfrm>
              <a:off x="5112643" y="4741403"/>
              <a:ext cx="8640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START</a:t>
              </a:r>
              <a:endParaRPr lang="zh-TW" altLang="en-US" sz="140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19" name="群組 18"/>
          <p:cNvGrpSpPr/>
          <p:nvPr/>
        </p:nvGrpSpPr>
        <p:grpSpPr>
          <a:xfrm>
            <a:off x="0" y="1166"/>
            <a:ext cx="1944291" cy="1296219"/>
            <a:chOff x="0" y="-3"/>
            <a:chExt cx="1944291" cy="1296219"/>
          </a:xfrm>
        </p:grpSpPr>
        <p:sp>
          <p:nvSpPr>
            <p:cNvPr id="20" name="淚滴形 19"/>
            <p:cNvSpPr/>
            <p:nvPr/>
          </p:nvSpPr>
          <p:spPr>
            <a:xfrm rot="16200000">
              <a:off x="0" y="-3"/>
              <a:ext cx="1296219" cy="1296219"/>
            </a:xfrm>
            <a:prstGeom prst="teardrop">
              <a:avLst/>
            </a:prstGeom>
            <a:solidFill>
              <a:srgbClr val="21C5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文字方塊 20"/>
            <p:cNvSpPr txBox="1"/>
            <p:nvPr/>
          </p:nvSpPr>
          <p:spPr>
            <a:xfrm>
              <a:off x="108087" y="240895"/>
              <a:ext cx="183620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E-TALKING</a:t>
              </a:r>
              <a:br>
                <a:rPr lang="en-US" altLang="zh-TW" sz="14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</a:br>
              <a:r>
                <a:rPr lang="en-US" altLang="zh-TW" sz="14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BEST </a:t>
              </a:r>
              <a:br>
                <a:rPr lang="en-US" altLang="zh-TW" sz="14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</a:br>
              <a:r>
                <a:rPr lang="en-US" altLang="zh-TW" sz="14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FOR YOU</a:t>
              </a:r>
              <a:endParaRPr lang="zh-TW" altLang="en-US" sz="1400" dirty="0">
                <a:solidFill>
                  <a:schemeClr val="bg1"/>
                </a:solidFill>
                <a:latin typeface="Century Gothic" panose="020B0502020202020204" pitchFamily="34" charset="0"/>
                <a:ea typeface="Malgun Gothic Semilight" panose="020B0502040204020203" pitchFamily="34" charset="-120"/>
                <a:cs typeface="Malgun Gothic Semilight" panose="020B0502040204020203" pitchFamily="34" charset="-120"/>
              </a:endParaRPr>
            </a:p>
          </p:txBody>
        </p:sp>
      </p:grpSp>
      <p:sp>
        <p:nvSpPr>
          <p:cNvPr id="4" name="文字方塊 3"/>
          <p:cNvSpPr txBox="1"/>
          <p:nvPr/>
        </p:nvSpPr>
        <p:spPr>
          <a:xfrm>
            <a:off x="8353003" y="6453336"/>
            <a:ext cx="34563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>
                <a:solidFill>
                  <a:schemeClr val="bg1"/>
                </a:solidFill>
                <a:latin typeface="Century Gothic" panose="020B0502020202020204" pitchFamily="34" charset="0"/>
              </a:rPr>
              <a:t>Image </a:t>
            </a:r>
            <a:r>
              <a:rPr lang="en-US" altLang="zh-TW" sz="8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from : </a:t>
            </a:r>
            <a:r>
              <a:rPr lang="en-US" altLang="zh-TW" sz="800" dirty="0">
                <a:solidFill>
                  <a:schemeClr val="bg1"/>
                </a:solidFill>
                <a:latin typeface="Century Gothic" panose="020B0502020202020204" pitchFamily="34" charset="0"/>
              </a:rPr>
              <a:t>pexels.com</a:t>
            </a:r>
            <a:endParaRPr lang="zh-TW" altLang="en-US" sz="8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15" name="群組 14"/>
          <p:cNvGrpSpPr/>
          <p:nvPr/>
        </p:nvGrpSpPr>
        <p:grpSpPr>
          <a:xfrm>
            <a:off x="36079" y="25440"/>
            <a:ext cx="1857415" cy="1296219"/>
            <a:chOff x="0" y="-3"/>
            <a:chExt cx="1857415" cy="1296219"/>
          </a:xfrm>
        </p:grpSpPr>
        <p:sp>
          <p:nvSpPr>
            <p:cNvPr id="16" name="淚滴形 15"/>
            <p:cNvSpPr/>
            <p:nvPr/>
          </p:nvSpPr>
          <p:spPr>
            <a:xfrm rot="16200000">
              <a:off x="0" y="-3"/>
              <a:ext cx="1296219" cy="1296219"/>
            </a:xfrm>
            <a:prstGeom prst="teardrop">
              <a:avLst/>
            </a:prstGeom>
            <a:solidFill>
              <a:srgbClr val="21C5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TW" altLang="en-US"/>
            </a:p>
          </p:txBody>
        </p:sp>
        <p:sp>
          <p:nvSpPr>
            <p:cNvPr id="17" name="文字方塊 12"/>
            <p:cNvSpPr txBox="1"/>
            <p:nvPr/>
          </p:nvSpPr>
          <p:spPr>
            <a:xfrm>
              <a:off x="21211" y="405599"/>
              <a:ext cx="1836204" cy="538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E-TALKING</a:t>
              </a:r>
              <a:r>
                <a:rPr lang="en-US" altLang="zh-TW" sz="14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/>
              </a:r>
              <a:br>
                <a:rPr lang="en-US" altLang="zh-TW" sz="14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</a:br>
              <a:r>
                <a:rPr lang="en-US" altLang="zh-TW" sz="1100" dirty="0" smtClean="0">
                  <a:solidFill>
                    <a:schemeClr val="bg1"/>
                  </a:solidFill>
                  <a:latin typeface="Trebuchet MS" panose="020B060302020202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BEST FOR YOU</a:t>
              </a:r>
              <a:endParaRPr lang="zh-TW" altLang="en-US" sz="1100" dirty="0">
                <a:solidFill>
                  <a:schemeClr val="bg1"/>
                </a:solidFill>
                <a:latin typeface="Trebuchet MS" panose="020B0603020202020204" pitchFamily="34" charset="0"/>
                <a:ea typeface="Malgun Gothic Semilight" panose="020B0502040204020203" pitchFamily="34" charset="-120"/>
                <a:cs typeface="Tahom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90017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104533" y="3645024"/>
            <a:ext cx="41764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spc="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rPr>
              <a:t>WARM-UP </a:t>
            </a:r>
            <a:endParaRPr lang="en-US" sz="3600" spc="600" dirty="0">
              <a:solidFill>
                <a:schemeClr val="tx1">
                  <a:lumMod val="85000"/>
                  <a:lumOff val="15000"/>
                </a:schemeClr>
              </a:solidFill>
              <a:latin typeface="Malgun Gothic Semilight" panose="020B0502040204020203" pitchFamily="34" charset="-120"/>
              <a:ea typeface="Malgun Gothic Semilight" panose="020B0502040204020203" pitchFamily="34" charset="-120"/>
              <a:cs typeface="Malgun Gothic Semilight" panose="020B0502040204020203" pitchFamily="34" charset="-120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949467" y="4219092"/>
            <a:ext cx="691276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zh-TW" sz="2100" dirty="0"/>
              <a:t>Have you ever invited someone to go to a party with you?</a:t>
            </a:r>
          </a:p>
          <a:p>
            <a:pPr algn="ctr">
              <a:lnSpc>
                <a:spcPct val="200000"/>
              </a:lnSpc>
            </a:pPr>
            <a:r>
              <a:rPr lang="en-US" altLang="zh-TW" sz="2100" dirty="0"/>
              <a:t>How </a:t>
            </a:r>
            <a:r>
              <a:rPr lang="en-US" altLang="zh-TW" sz="2100" dirty="0" smtClean="0"/>
              <a:t>would </a:t>
            </a:r>
            <a:r>
              <a:rPr lang="en-US" altLang="zh-TW" sz="2100" dirty="0"/>
              <a:t>you ask someone to go to a party with you?</a:t>
            </a:r>
          </a:p>
        </p:txBody>
      </p:sp>
      <p:pic>
        <p:nvPicPr>
          <p:cNvPr id="1026" name="Picture 2" descr="D:\WH\lesson_ppt\template\ICON\WH_lesson_icon-0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0948" y="2322722"/>
            <a:ext cx="1429807" cy="1322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群組 7"/>
          <p:cNvGrpSpPr/>
          <p:nvPr/>
        </p:nvGrpSpPr>
        <p:grpSpPr>
          <a:xfrm>
            <a:off x="0" y="1166"/>
            <a:ext cx="1944291" cy="1296219"/>
            <a:chOff x="0" y="-3"/>
            <a:chExt cx="1944291" cy="1296219"/>
          </a:xfrm>
        </p:grpSpPr>
        <p:sp>
          <p:nvSpPr>
            <p:cNvPr id="9" name="淚滴形 8"/>
            <p:cNvSpPr/>
            <p:nvPr/>
          </p:nvSpPr>
          <p:spPr>
            <a:xfrm rot="16200000">
              <a:off x="0" y="-3"/>
              <a:ext cx="1296219" cy="1296219"/>
            </a:xfrm>
            <a:prstGeom prst="teardrop">
              <a:avLst/>
            </a:prstGeom>
            <a:solidFill>
              <a:srgbClr val="21C5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文字方塊 9"/>
            <p:cNvSpPr txBox="1"/>
            <p:nvPr/>
          </p:nvSpPr>
          <p:spPr>
            <a:xfrm>
              <a:off x="108087" y="240895"/>
              <a:ext cx="183620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E-TALKING</a:t>
              </a:r>
              <a:br>
                <a:rPr lang="en-US" altLang="zh-TW" sz="14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</a:br>
              <a:r>
                <a:rPr lang="en-US" altLang="zh-TW" sz="14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BEST </a:t>
              </a:r>
              <a:br>
                <a:rPr lang="en-US" altLang="zh-TW" sz="14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</a:br>
              <a:r>
                <a:rPr lang="en-US" altLang="zh-TW" sz="14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FOR YOU</a:t>
              </a:r>
              <a:endParaRPr lang="zh-TW" altLang="en-US" sz="1400" dirty="0">
                <a:solidFill>
                  <a:schemeClr val="bg1"/>
                </a:solidFill>
                <a:latin typeface="Century Gothic" panose="020B0502020202020204" pitchFamily="34" charset="0"/>
                <a:ea typeface="Malgun Gothic Semilight" panose="020B0502040204020203" pitchFamily="34" charset="-120"/>
                <a:cs typeface="Malgun Gothic Semilight" panose="020B0502040204020203" pitchFamily="34" charset="-120"/>
              </a:endParaRPr>
            </a:p>
          </p:txBody>
        </p:sp>
      </p:grpSp>
      <p:grpSp>
        <p:nvGrpSpPr>
          <p:cNvPr id="11" name="群組 10"/>
          <p:cNvGrpSpPr/>
          <p:nvPr/>
        </p:nvGrpSpPr>
        <p:grpSpPr>
          <a:xfrm>
            <a:off x="36079" y="25440"/>
            <a:ext cx="1857415" cy="1296219"/>
            <a:chOff x="0" y="-3"/>
            <a:chExt cx="1857415" cy="1296219"/>
          </a:xfrm>
        </p:grpSpPr>
        <p:sp>
          <p:nvSpPr>
            <p:cNvPr id="12" name="淚滴形 11"/>
            <p:cNvSpPr/>
            <p:nvPr/>
          </p:nvSpPr>
          <p:spPr>
            <a:xfrm rot="16200000">
              <a:off x="0" y="-3"/>
              <a:ext cx="1296219" cy="1296219"/>
            </a:xfrm>
            <a:prstGeom prst="teardrop">
              <a:avLst/>
            </a:prstGeom>
            <a:solidFill>
              <a:srgbClr val="21C5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TW" altLang="en-US"/>
            </a:p>
          </p:txBody>
        </p:sp>
        <p:sp>
          <p:nvSpPr>
            <p:cNvPr id="13" name="文字方塊 12"/>
            <p:cNvSpPr txBox="1"/>
            <p:nvPr/>
          </p:nvSpPr>
          <p:spPr>
            <a:xfrm>
              <a:off x="21211" y="405599"/>
              <a:ext cx="1836204" cy="538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E-TALKING</a:t>
              </a:r>
              <a:r>
                <a:rPr lang="en-US" altLang="zh-TW" sz="14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/>
              </a:r>
              <a:br>
                <a:rPr lang="en-US" altLang="zh-TW" sz="14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</a:br>
              <a:r>
                <a:rPr lang="en-US" altLang="zh-TW" sz="1100" dirty="0" smtClean="0">
                  <a:solidFill>
                    <a:schemeClr val="bg1"/>
                  </a:solidFill>
                  <a:latin typeface="Trebuchet MS" panose="020B060302020202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BEST FOR YOU</a:t>
              </a:r>
              <a:endParaRPr lang="zh-TW" altLang="en-US" sz="1100" dirty="0">
                <a:solidFill>
                  <a:schemeClr val="bg1"/>
                </a:solidFill>
                <a:latin typeface="Trebuchet MS" panose="020B0603020202020204" pitchFamily="34" charset="0"/>
                <a:ea typeface="Malgun Gothic Semilight" panose="020B0502040204020203" pitchFamily="34" charset="-120"/>
                <a:cs typeface="Tahom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5996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28468" y="3522409"/>
            <a:ext cx="45365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rPr>
              <a:t>GETTING STARTED 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Malgun Gothic Semilight" panose="020B0502040204020203" pitchFamily="34" charset="-120"/>
              <a:ea typeface="Malgun Gothic Semilight" panose="020B0502040204020203" pitchFamily="34" charset="-120"/>
              <a:cs typeface="Malgun Gothic Semilight" panose="020B0502040204020203" pitchFamily="34" charset="-120"/>
            </a:endParaRPr>
          </a:p>
        </p:txBody>
      </p:sp>
      <p:grpSp>
        <p:nvGrpSpPr>
          <p:cNvPr id="6" name="群組 5"/>
          <p:cNvGrpSpPr/>
          <p:nvPr/>
        </p:nvGrpSpPr>
        <p:grpSpPr>
          <a:xfrm>
            <a:off x="4983981" y="2276872"/>
            <a:ext cx="1136774" cy="1136774"/>
            <a:chOff x="4017718" y="2237616"/>
            <a:chExt cx="1407408" cy="1407408"/>
          </a:xfrm>
        </p:grpSpPr>
        <p:sp>
          <p:nvSpPr>
            <p:cNvPr id="7" name="橢圓 6"/>
            <p:cNvSpPr/>
            <p:nvPr/>
          </p:nvSpPr>
          <p:spPr>
            <a:xfrm>
              <a:off x="4017718" y="2237616"/>
              <a:ext cx="1407408" cy="140740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8" name="Picture 8" descr="start-icon.png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8461"/>
            <a:stretch/>
          </p:blipFill>
          <p:spPr>
            <a:xfrm>
              <a:off x="4108523" y="2390014"/>
              <a:ext cx="1225798" cy="999506"/>
            </a:xfrm>
            <a:prstGeom prst="rect">
              <a:avLst/>
            </a:prstGeom>
          </p:spPr>
        </p:pic>
      </p:grpSp>
      <p:sp>
        <p:nvSpPr>
          <p:cNvPr id="9" name="Rectangle 6"/>
          <p:cNvSpPr/>
          <p:nvPr/>
        </p:nvSpPr>
        <p:spPr>
          <a:xfrm>
            <a:off x="873646" y="4110171"/>
            <a:ext cx="8928992" cy="25160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TW" sz="2100" u="sng" dirty="0"/>
              <a:t>Fill in the blanks</a:t>
            </a:r>
          </a:p>
          <a:p>
            <a:pPr algn="ctr">
              <a:lnSpc>
                <a:spcPct val="150000"/>
              </a:lnSpc>
            </a:pPr>
            <a:r>
              <a:rPr lang="en-US" altLang="zh-TW" sz="2100" dirty="0"/>
              <a:t>Do you want to go to the gym?</a:t>
            </a:r>
          </a:p>
          <a:p>
            <a:pPr algn="ctr">
              <a:lnSpc>
                <a:spcPct val="150000"/>
              </a:lnSpc>
            </a:pPr>
            <a:r>
              <a:rPr lang="en-US" altLang="zh-TW" sz="2100" dirty="0"/>
              <a:t>Yes, I __________. </a:t>
            </a:r>
          </a:p>
          <a:p>
            <a:pPr algn="ctr">
              <a:lnSpc>
                <a:spcPct val="150000"/>
              </a:lnSpc>
            </a:pPr>
            <a:r>
              <a:rPr lang="en-US" altLang="zh-TW" sz="2100" dirty="0"/>
              <a:t>_______ John want to go to the gym, too?</a:t>
            </a:r>
          </a:p>
          <a:p>
            <a:pPr algn="ctr">
              <a:lnSpc>
                <a:spcPct val="150000"/>
              </a:lnSpc>
            </a:pPr>
            <a:r>
              <a:rPr lang="en-US" altLang="zh-TW" sz="2100" dirty="0"/>
              <a:t>Yes, he __________.</a:t>
            </a:r>
          </a:p>
        </p:txBody>
      </p:sp>
      <p:grpSp>
        <p:nvGrpSpPr>
          <p:cNvPr id="10" name="群組 9"/>
          <p:cNvGrpSpPr/>
          <p:nvPr/>
        </p:nvGrpSpPr>
        <p:grpSpPr>
          <a:xfrm>
            <a:off x="0" y="1166"/>
            <a:ext cx="1944291" cy="1296219"/>
            <a:chOff x="0" y="-3"/>
            <a:chExt cx="1944291" cy="1296219"/>
          </a:xfrm>
        </p:grpSpPr>
        <p:sp>
          <p:nvSpPr>
            <p:cNvPr id="11" name="淚滴形 10"/>
            <p:cNvSpPr/>
            <p:nvPr/>
          </p:nvSpPr>
          <p:spPr>
            <a:xfrm rot="16200000">
              <a:off x="0" y="-3"/>
              <a:ext cx="1296219" cy="1296219"/>
            </a:xfrm>
            <a:prstGeom prst="teardrop">
              <a:avLst/>
            </a:prstGeom>
            <a:solidFill>
              <a:srgbClr val="21C5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文字方塊 11"/>
            <p:cNvSpPr txBox="1"/>
            <p:nvPr/>
          </p:nvSpPr>
          <p:spPr>
            <a:xfrm>
              <a:off x="108087" y="240895"/>
              <a:ext cx="183620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E-TALKING</a:t>
              </a:r>
              <a:br>
                <a:rPr lang="en-US" altLang="zh-TW" sz="14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</a:br>
              <a:r>
                <a:rPr lang="en-US" altLang="zh-TW" sz="14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BEST </a:t>
              </a:r>
              <a:br>
                <a:rPr lang="en-US" altLang="zh-TW" sz="14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</a:br>
              <a:r>
                <a:rPr lang="en-US" altLang="zh-TW" sz="14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FOR YOU</a:t>
              </a:r>
              <a:endParaRPr lang="zh-TW" altLang="en-US" sz="1400" dirty="0">
                <a:solidFill>
                  <a:schemeClr val="bg1"/>
                </a:solidFill>
                <a:latin typeface="Century Gothic" panose="020B0502020202020204" pitchFamily="34" charset="0"/>
                <a:ea typeface="Malgun Gothic Semilight" panose="020B0502040204020203" pitchFamily="34" charset="-120"/>
                <a:cs typeface="Malgun Gothic Semilight" panose="020B0502040204020203" pitchFamily="34" charset="-120"/>
              </a:endParaRPr>
            </a:p>
          </p:txBody>
        </p:sp>
      </p:grpSp>
      <p:grpSp>
        <p:nvGrpSpPr>
          <p:cNvPr id="13" name="群組 12"/>
          <p:cNvGrpSpPr/>
          <p:nvPr/>
        </p:nvGrpSpPr>
        <p:grpSpPr>
          <a:xfrm>
            <a:off x="36079" y="25440"/>
            <a:ext cx="1857415" cy="1296219"/>
            <a:chOff x="0" y="-3"/>
            <a:chExt cx="1857415" cy="1296219"/>
          </a:xfrm>
        </p:grpSpPr>
        <p:sp>
          <p:nvSpPr>
            <p:cNvPr id="14" name="淚滴形 13"/>
            <p:cNvSpPr/>
            <p:nvPr/>
          </p:nvSpPr>
          <p:spPr>
            <a:xfrm rot="16200000">
              <a:off x="0" y="-3"/>
              <a:ext cx="1296219" cy="1296219"/>
            </a:xfrm>
            <a:prstGeom prst="teardrop">
              <a:avLst/>
            </a:prstGeom>
            <a:solidFill>
              <a:srgbClr val="21C5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TW" altLang="en-US"/>
            </a:p>
          </p:txBody>
        </p:sp>
        <p:sp>
          <p:nvSpPr>
            <p:cNvPr id="15" name="文字方塊 12"/>
            <p:cNvSpPr txBox="1"/>
            <p:nvPr/>
          </p:nvSpPr>
          <p:spPr>
            <a:xfrm>
              <a:off x="21211" y="405599"/>
              <a:ext cx="1836204" cy="538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E-TALKING</a:t>
              </a:r>
              <a:r>
                <a:rPr lang="en-US" altLang="zh-TW" sz="14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/>
              </a:r>
              <a:br>
                <a:rPr lang="en-US" altLang="zh-TW" sz="14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</a:br>
              <a:r>
                <a:rPr lang="en-US" altLang="zh-TW" sz="1100" dirty="0" smtClean="0">
                  <a:solidFill>
                    <a:schemeClr val="bg1"/>
                  </a:solidFill>
                  <a:latin typeface="Trebuchet MS" panose="020B060302020202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BEST FOR YOU</a:t>
              </a:r>
              <a:endParaRPr lang="zh-TW" altLang="en-US" sz="1100" dirty="0">
                <a:solidFill>
                  <a:schemeClr val="bg1"/>
                </a:solidFill>
                <a:latin typeface="Trebuchet MS" panose="020B0603020202020204" pitchFamily="34" charset="0"/>
                <a:ea typeface="Malgun Gothic Semilight" panose="020B0502040204020203" pitchFamily="34" charset="-120"/>
                <a:cs typeface="Tahom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72499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群組 22"/>
          <p:cNvGrpSpPr/>
          <p:nvPr/>
        </p:nvGrpSpPr>
        <p:grpSpPr>
          <a:xfrm>
            <a:off x="0" y="1166"/>
            <a:ext cx="1944291" cy="1296219"/>
            <a:chOff x="0" y="-3"/>
            <a:chExt cx="1944291" cy="1296219"/>
          </a:xfrm>
        </p:grpSpPr>
        <p:sp>
          <p:nvSpPr>
            <p:cNvPr id="24" name="淚滴形 23"/>
            <p:cNvSpPr/>
            <p:nvPr/>
          </p:nvSpPr>
          <p:spPr>
            <a:xfrm rot="16200000">
              <a:off x="0" y="-3"/>
              <a:ext cx="1296219" cy="1296219"/>
            </a:xfrm>
            <a:prstGeom prst="teardrop">
              <a:avLst/>
            </a:prstGeom>
            <a:solidFill>
              <a:srgbClr val="21C5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文字方塊 24"/>
            <p:cNvSpPr txBox="1"/>
            <p:nvPr/>
          </p:nvSpPr>
          <p:spPr>
            <a:xfrm>
              <a:off x="108087" y="240895"/>
              <a:ext cx="183620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E-TALKING</a:t>
              </a:r>
              <a:br>
                <a:rPr lang="en-US" altLang="zh-TW" sz="14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</a:br>
              <a:r>
                <a:rPr lang="en-US" altLang="zh-TW" sz="14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BEST </a:t>
              </a:r>
              <a:br>
                <a:rPr lang="en-US" altLang="zh-TW" sz="14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</a:br>
              <a:r>
                <a:rPr lang="en-US" altLang="zh-TW" sz="14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FOR YOU</a:t>
              </a:r>
              <a:endParaRPr lang="zh-TW" altLang="en-US" sz="1400" dirty="0">
                <a:solidFill>
                  <a:schemeClr val="bg1"/>
                </a:solidFill>
                <a:latin typeface="Century Gothic" panose="020B0502020202020204" pitchFamily="34" charset="0"/>
                <a:ea typeface="Malgun Gothic Semilight" panose="020B0502040204020203" pitchFamily="34" charset="-120"/>
                <a:cs typeface="Malgun Gothic Semilight" panose="020B0502040204020203" pitchFamily="34" charset="-120"/>
              </a:endParaRPr>
            </a:p>
          </p:txBody>
        </p:sp>
      </p:grpSp>
      <p:sp>
        <p:nvSpPr>
          <p:cNvPr id="44" name="文字方塊 43"/>
          <p:cNvSpPr txBox="1"/>
          <p:nvPr/>
        </p:nvSpPr>
        <p:spPr>
          <a:xfrm>
            <a:off x="903794" y="6525924"/>
            <a:ext cx="18286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rPr>
              <a:t>Image </a:t>
            </a:r>
            <a:r>
              <a:rPr lang="en-US" altLang="zh-TW" sz="800" dirty="0" smtClean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rPr>
              <a:t>from : </a:t>
            </a:r>
            <a:r>
              <a:rPr lang="en-US" altLang="zh-TW" sz="800" dirty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rPr>
              <a:t>pexels.com</a:t>
            </a:r>
            <a:endParaRPr lang="zh-TW" altLang="en-US" sz="800" dirty="0">
              <a:solidFill>
                <a:schemeClr val="bg1">
                  <a:lumMod val="6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3946378" y="349786"/>
            <a:ext cx="6480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solidFill>
                  <a:srgbClr val="00B0F0"/>
                </a:solidFill>
                <a:latin typeface="Century Gothic" panose="020B0502020202020204" pitchFamily="34" charset="0"/>
              </a:rPr>
              <a:t>01 Vocabulary </a:t>
            </a:r>
            <a:endParaRPr lang="zh-TW" altLang="zh-TW" sz="2800" dirty="0">
              <a:solidFill>
                <a:srgbClr val="00B0F0"/>
              </a:solidFill>
              <a:latin typeface="Century Gothic" panose="020B0502020202020204" pitchFamily="34" charset="0"/>
            </a:endParaRPr>
          </a:p>
        </p:txBody>
      </p:sp>
      <p:sp>
        <p:nvSpPr>
          <p:cNvPr id="21" name="TextBox 1"/>
          <p:cNvSpPr txBox="1"/>
          <p:nvPr/>
        </p:nvSpPr>
        <p:spPr>
          <a:xfrm>
            <a:off x="1204597" y="1019574"/>
            <a:ext cx="816539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zh-TW" sz="2400" dirty="0"/>
              <a:t>- </a:t>
            </a:r>
            <a:r>
              <a:rPr lang="en-US" altLang="zh-TW" sz="2400" dirty="0" smtClean="0"/>
              <a:t>cinema</a:t>
            </a:r>
            <a:r>
              <a:rPr lang="zh-TW" altLang="en-US" sz="2400" dirty="0" smtClean="0"/>
              <a:t>      </a:t>
            </a:r>
            <a:r>
              <a:rPr lang="en-US" altLang="zh-TW" sz="2400" dirty="0" smtClean="0"/>
              <a:t>- gym           - </a:t>
            </a:r>
            <a:r>
              <a:rPr lang="en-US" altLang="zh-TW" sz="2400" dirty="0"/>
              <a:t>dinner</a:t>
            </a:r>
            <a:endParaRPr lang="zh-TW" altLang="zh-TW" sz="2400" dirty="0"/>
          </a:p>
          <a:p>
            <a:pPr algn="ctr">
              <a:lnSpc>
                <a:spcPct val="200000"/>
              </a:lnSpc>
            </a:pPr>
            <a:r>
              <a:rPr lang="en-US" altLang="zh-TW" sz="2400" dirty="0"/>
              <a:t>- p</a:t>
            </a:r>
            <a:r>
              <a:rPr lang="en-US" altLang="zh-TW" sz="2400" dirty="0" smtClean="0"/>
              <a:t>arty          - </a:t>
            </a:r>
            <a:r>
              <a:rPr lang="en-US" altLang="zh-TW" sz="2400" dirty="0"/>
              <a:t>football </a:t>
            </a:r>
            <a:r>
              <a:rPr lang="en-US" altLang="zh-TW" sz="2400" dirty="0" smtClean="0"/>
              <a:t>game      - concert     - to go </a:t>
            </a:r>
            <a:r>
              <a:rPr lang="en-US" altLang="zh-TW" sz="2400" dirty="0"/>
              <a:t>shopping</a:t>
            </a:r>
            <a:endParaRPr lang="zh-TW" altLang="zh-TW" sz="2400" dirty="0"/>
          </a:p>
          <a:p>
            <a:endParaRPr lang="zh-TW" altLang="zh-TW" sz="2400" dirty="0"/>
          </a:p>
        </p:txBody>
      </p:sp>
      <p:sp>
        <p:nvSpPr>
          <p:cNvPr id="2" name="矩形 1"/>
          <p:cNvSpPr/>
          <p:nvPr/>
        </p:nvSpPr>
        <p:spPr>
          <a:xfrm>
            <a:off x="0" y="4797152"/>
            <a:ext cx="10801350" cy="165618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170" name="Picture 2" descr="http://i.ndtvimg.com/i/2016-03/ideas-innovation-school-children-istock_650x400_61458877220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78" r="5435"/>
          <a:stretch/>
        </p:blipFill>
        <p:spPr bwMode="auto">
          <a:xfrm>
            <a:off x="247880" y="3450184"/>
            <a:ext cx="3022711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http://www.englishteachermelanie.com/wp-content/uploads/2015/10/READING-BLOG-POST-RADLABBED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3" r="14084"/>
          <a:stretch/>
        </p:blipFill>
        <p:spPr bwMode="auto">
          <a:xfrm>
            <a:off x="3805766" y="3429320"/>
            <a:ext cx="2963061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http://afterthemillennials.com/wp-content/uploads/2014/09/ID-10036602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99" r="20574"/>
          <a:stretch/>
        </p:blipFill>
        <p:spPr bwMode="auto">
          <a:xfrm>
            <a:off x="7186738" y="3429320"/>
            <a:ext cx="3127986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文字方塊 32"/>
          <p:cNvSpPr txBox="1"/>
          <p:nvPr/>
        </p:nvSpPr>
        <p:spPr>
          <a:xfrm>
            <a:off x="3610355" y="6498628"/>
            <a:ext cx="33843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rPr>
              <a:t>Image </a:t>
            </a:r>
            <a:r>
              <a:rPr lang="en-US" altLang="zh-TW" sz="800" dirty="0" smtClean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rPr>
              <a:t>from : </a:t>
            </a:r>
            <a:r>
              <a:rPr lang="en-US" altLang="zh-TW" sz="800" dirty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rPr>
              <a:t>pexels.com</a:t>
            </a:r>
            <a:endParaRPr lang="zh-TW" altLang="en-US" sz="800" dirty="0">
              <a:solidFill>
                <a:schemeClr val="bg1">
                  <a:lumMod val="6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7470442" y="6525924"/>
            <a:ext cx="256057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rPr>
              <a:t>Image </a:t>
            </a:r>
            <a:r>
              <a:rPr lang="en-US" altLang="zh-TW" sz="800" dirty="0" smtClean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rPr>
              <a:t>from : </a:t>
            </a:r>
            <a:r>
              <a:rPr lang="en-US" altLang="zh-TW" sz="800" dirty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rPr>
              <a:t>pexels.com</a:t>
            </a:r>
            <a:endParaRPr lang="zh-TW" altLang="en-US" sz="800" dirty="0">
              <a:solidFill>
                <a:schemeClr val="bg1">
                  <a:lumMod val="65000"/>
                </a:schemeClr>
              </a:solidFill>
              <a:latin typeface="Century Gothic" panose="020B0502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061" y="3450184"/>
            <a:ext cx="3007530" cy="291472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5766" y="3429320"/>
            <a:ext cx="2963061" cy="290114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34" r="26503"/>
          <a:stretch/>
        </p:blipFill>
        <p:spPr>
          <a:xfrm>
            <a:off x="7199879" y="3450184"/>
            <a:ext cx="3114845" cy="2906620"/>
          </a:xfrm>
          <a:prstGeom prst="rect">
            <a:avLst/>
          </a:prstGeom>
        </p:spPr>
      </p:pic>
      <p:grpSp>
        <p:nvGrpSpPr>
          <p:cNvPr id="17" name="群組 16"/>
          <p:cNvGrpSpPr/>
          <p:nvPr/>
        </p:nvGrpSpPr>
        <p:grpSpPr>
          <a:xfrm>
            <a:off x="36079" y="25440"/>
            <a:ext cx="1857415" cy="1296219"/>
            <a:chOff x="0" y="-3"/>
            <a:chExt cx="1857415" cy="1296219"/>
          </a:xfrm>
        </p:grpSpPr>
        <p:sp>
          <p:nvSpPr>
            <p:cNvPr id="18" name="淚滴形 17"/>
            <p:cNvSpPr/>
            <p:nvPr/>
          </p:nvSpPr>
          <p:spPr>
            <a:xfrm rot="16200000">
              <a:off x="0" y="-3"/>
              <a:ext cx="1296219" cy="1296219"/>
            </a:xfrm>
            <a:prstGeom prst="teardrop">
              <a:avLst/>
            </a:prstGeom>
            <a:solidFill>
              <a:srgbClr val="21C5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TW" altLang="en-US"/>
            </a:p>
          </p:txBody>
        </p:sp>
        <p:sp>
          <p:nvSpPr>
            <p:cNvPr id="19" name="文字方塊 12"/>
            <p:cNvSpPr txBox="1"/>
            <p:nvPr/>
          </p:nvSpPr>
          <p:spPr>
            <a:xfrm>
              <a:off x="21211" y="405599"/>
              <a:ext cx="1836204" cy="538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E-TALKING</a:t>
              </a:r>
              <a:r>
                <a:rPr lang="en-US" altLang="zh-TW" sz="14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/>
              </a:r>
              <a:br>
                <a:rPr lang="en-US" altLang="zh-TW" sz="14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</a:br>
              <a:r>
                <a:rPr lang="en-US" altLang="zh-TW" sz="1100" dirty="0" smtClean="0">
                  <a:solidFill>
                    <a:schemeClr val="bg1"/>
                  </a:solidFill>
                  <a:latin typeface="Trebuchet MS" panose="020B060302020202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BEST FOR YOU</a:t>
              </a:r>
              <a:endParaRPr lang="zh-TW" altLang="en-US" sz="1100" dirty="0">
                <a:solidFill>
                  <a:schemeClr val="bg1"/>
                </a:solidFill>
                <a:latin typeface="Trebuchet MS" panose="020B0603020202020204" pitchFamily="34" charset="0"/>
                <a:ea typeface="Malgun Gothic Semilight" panose="020B0502040204020203" pitchFamily="34" charset="-120"/>
                <a:cs typeface="Tahom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07961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6064513" y="1413626"/>
            <a:ext cx="4737405" cy="523424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4032523" y="457508"/>
            <a:ext cx="3884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00B0F0"/>
                </a:solidFill>
                <a:latin typeface="Century Gothic" panose="020B0502020202020204" pitchFamily="34" charset="0"/>
              </a:rPr>
              <a:t>01 </a:t>
            </a:r>
            <a:r>
              <a:rPr lang="en-US" altLang="zh-TW" sz="2800" dirty="0" smtClean="0">
                <a:solidFill>
                  <a:srgbClr val="00B0F0"/>
                </a:solidFill>
                <a:latin typeface="Century Gothic" panose="020B0502020202020204" pitchFamily="34" charset="0"/>
              </a:rPr>
              <a:t>Vocabulary: </a:t>
            </a:r>
            <a:endParaRPr lang="zh-TW" altLang="zh-TW" sz="2800" dirty="0">
              <a:solidFill>
                <a:srgbClr val="00B0F0"/>
              </a:solidFill>
              <a:latin typeface="Century Gothic" panose="020B0502020202020204" pitchFamily="34" charset="0"/>
            </a:endParaRPr>
          </a:p>
        </p:txBody>
      </p:sp>
      <p:sp>
        <p:nvSpPr>
          <p:cNvPr id="2" name="AutoShape 2" descr="https://www.alabamacu.com/var/site/storage/images/acu-home/community/recent-news/using-credit-cards-wisely/61479-1-eng-US/Using-Credit-Cards-Wisely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36" name="文字方塊 35"/>
          <p:cNvSpPr txBox="1"/>
          <p:nvPr/>
        </p:nvSpPr>
        <p:spPr>
          <a:xfrm>
            <a:off x="216409" y="6309320"/>
            <a:ext cx="43298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>
                <a:solidFill>
                  <a:schemeClr val="bg1"/>
                </a:solidFill>
                <a:latin typeface="Century Gothic" panose="020B0502020202020204" pitchFamily="34" charset="0"/>
              </a:rPr>
              <a:t>Image </a:t>
            </a:r>
            <a:r>
              <a:rPr lang="en-US" altLang="zh-TW" sz="8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from : </a:t>
            </a:r>
            <a:r>
              <a:rPr lang="en-US" altLang="zh-TW" sz="800" dirty="0">
                <a:solidFill>
                  <a:schemeClr val="bg1"/>
                </a:solidFill>
                <a:latin typeface="Century Gothic" panose="020B0502020202020204" pitchFamily="34" charset="0"/>
              </a:rPr>
              <a:t>http://www.sfgate.com/education/article/Cuts-in-programs-to-help-inmates-questioned-3199585.php#photo-2338768</a:t>
            </a:r>
            <a:endParaRPr lang="zh-TW" altLang="en-US" sz="8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18" name="群組 17"/>
          <p:cNvGrpSpPr/>
          <p:nvPr/>
        </p:nvGrpSpPr>
        <p:grpSpPr>
          <a:xfrm>
            <a:off x="0" y="1166"/>
            <a:ext cx="1944291" cy="1296219"/>
            <a:chOff x="0" y="-3"/>
            <a:chExt cx="1944291" cy="1296219"/>
          </a:xfrm>
        </p:grpSpPr>
        <p:sp>
          <p:nvSpPr>
            <p:cNvPr id="19" name="淚滴形 18"/>
            <p:cNvSpPr/>
            <p:nvPr/>
          </p:nvSpPr>
          <p:spPr>
            <a:xfrm rot="16200000">
              <a:off x="0" y="-3"/>
              <a:ext cx="1296219" cy="1296219"/>
            </a:xfrm>
            <a:prstGeom prst="teardrop">
              <a:avLst/>
            </a:prstGeom>
            <a:solidFill>
              <a:srgbClr val="21C5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文字方塊 19"/>
            <p:cNvSpPr txBox="1"/>
            <p:nvPr/>
          </p:nvSpPr>
          <p:spPr>
            <a:xfrm>
              <a:off x="108087" y="240895"/>
              <a:ext cx="183620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E-TALKING</a:t>
              </a:r>
              <a:br>
                <a:rPr lang="en-US" altLang="zh-TW" sz="14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</a:br>
              <a:r>
                <a:rPr lang="en-US" altLang="zh-TW" sz="14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BEST </a:t>
              </a:r>
              <a:br>
                <a:rPr lang="en-US" altLang="zh-TW" sz="14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</a:br>
              <a:r>
                <a:rPr lang="en-US" altLang="zh-TW" sz="14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FOR YOU</a:t>
              </a:r>
              <a:endParaRPr lang="zh-TW" altLang="en-US" sz="1400" dirty="0">
                <a:solidFill>
                  <a:schemeClr val="bg1"/>
                </a:solidFill>
                <a:latin typeface="Century Gothic" panose="020B0502020202020204" pitchFamily="34" charset="0"/>
                <a:ea typeface="Malgun Gothic Semilight" panose="020B0502040204020203" pitchFamily="34" charset="-120"/>
                <a:cs typeface="Malgun Gothic Semilight" panose="020B0502040204020203" pitchFamily="34" charset="-120"/>
              </a:endParaRPr>
            </a:p>
          </p:txBody>
        </p:sp>
      </p:grpSp>
      <p:sp>
        <p:nvSpPr>
          <p:cNvPr id="21" name="TextBox 5"/>
          <p:cNvSpPr txBox="1"/>
          <p:nvPr/>
        </p:nvSpPr>
        <p:spPr>
          <a:xfrm>
            <a:off x="964517" y="2479785"/>
            <a:ext cx="38440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TW" sz="2400" b="1" dirty="0"/>
              <a:t>Practice</a:t>
            </a:r>
            <a:endParaRPr lang="zh-TW" altLang="zh-TW" sz="2400" dirty="0"/>
          </a:p>
          <a:p>
            <a:pPr>
              <a:lnSpc>
                <a:spcPct val="200000"/>
              </a:lnSpc>
            </a:pPr>
            <a:r>
              <a:rPr lang="en-US" altLang="zh-TW" sz="2400" dirty="0" smtClean="0"/>
              <a:t>Tell us about some </a:t>
            </a:r>
            <a:r>
              <a:rPr lang="en-US" altLang="zh-TW" sz="2400" dirty="0"/>
              <a:t>activities you like to do?</a:t>
            </a:r>
            <a:endParaRPr lang="zh-TW" altLang="zh-TW" sz="24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938"/>
          <a:stretch/>
        </p:blipFill>
        <p:spPr>
          <a:xfrm>
            <a:off x="5632465" y="2017022"/>
            <a:ext cx="5169453" cy="414828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1057" y="2017022"/>
            <a:ext cx="5160861" cy="4148282"/>
          </a:xfrm>
          <a:prstGeom prst="rect">
            <a:avLst/>
          </a:prstGeom>
        </p:spPr>
      </p:pic>
      <p:grpSp>
        <p:nvGrpSpPr>
          <p:cNvPr id="12" name="群組 11"/>
          <p:cNvGrpSpPr/>
          <p:nvPr/>
        </p:nvGrpSpPr>
        <p:grpSpPr>
          <a:xfrm>
            <a:off x="36079" y="25440"/>
            <a:ext cx="1857415" cy="1296219"/>
            <a:chOff x="0" y="-3"/>
            <a:chExt cx="1857415" cy="1296219"/>
          </a:xfrm>
        </p:grpSpPr>
        <p:sp>
          <p:nvSpPr>
            <p:cNvPr id="13" name="淚滴形 12"/>
            <p:cNvSpPr/>
            <p:nvPr/>
          </p:nvSpPr>
          <p:spPr>
            <a:xfrm rot="16200000">
              <a:off x="0" y="-3"/>
              <a:ext cx="1296219" cy="1296219"/>
            </a:xfrm>
            <a:prstGeom prst="teardrop">
              <a:avLst/>
            </a:prstGeom>
            <a:solidFill>
              <a:srgbClr val="21C5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TW" altLang="en-US"/>
            </a:p>
          </p:txBody>
        </p:sp>
        <p:sp>
          <p:nvSpPr>
            <p:cNvPr id="14" name="文字方塊 12"/>
            <p:cNvSpPr txBox="1"/>
            <p:nvPr/>
          </p:nvSpPr>
          <p:spPr>
            <a:xfrm>
              <a:off x="21211" y="405599"/>
              <a:ext cx="1836204" cy="538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E-TALKING</a:t>
              </a:r>
              <a:r>
                <a:rPr lang="en-US" altLang="zh-TW" sz="14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/>
              </a:r>
              <a:br>
                <a:rPr lang="en-US" altLang="zh-TW" sz="14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</a:br>
              <a:r>
                <a:rPr lang="en-US" altLang="zh-TW" sz="1100" dirty="0" smtClean="0">
                  <a:solidFill>
                    <a:schemeClr val="bg1"/>
                  </a:solidFill>
                  <a:latin typeface="Trebuchet MS" panose="020B060302020202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BEST FOR YOU</a:t>
              </a:r>
              <a:endParaRPr lang="zh-TW" altLang="en-US" sz="1100" dirty="0">
                <a:solidFill>
                  <a:schemeClr val="bg1"/>
                </a:solidFill>
                <a:latin typeface="Trebuchet MS" panose="020B0603020202020204" pitchFamily="34" charset="0"/>
                <a:ea typeface="Malgun Gothic Semilight" panose="020B0502040204020203" pitchFamily="34" charset="-120"/>
                <a:cs typeface="Tahom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24534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字方塊 11"/>
          <p:cNvSpPr txBox="1"/>
          <p:nvPr/>
        </p:nvSpPr>
        <p:spPr>
          <a:xfrm>
            <a:off x="5328667" y="6579546"/>
            <a:ext cx="34563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rPr>
              <a:t>Image </a:t>
            </a:r>
            <a:r>
              <a:rPr lang="en-US" altLang="zh-TW" sz="800" dirty="0" smtClean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rPr>
              <a:t>from: </a:t>
            </a:r>
            <a:r>
              <a:rPr lang="en-US" altLang="zh-TW" sz="800" dirty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rPr>
              <a:t>pexels.com</a:t>
            </a:r>
            <a:endParaRPr lang="zh-TW" altLang="en-US" sz="800" dirty="0">
              <a:solidFill>
                <a:schemeClr val="bg1">
                  <a:lumMod val="6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925259" y="1672857"/>
            <a:ext cx="3155936" cy="518514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6840836" y="4346440"/>
            <a:ext cx="2952326" cy="21963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6840836" y="1916178"/>
            <a:ext cx="2952326" cy="21963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TextBox 10"/>
          <p:cNvSpPr txBox="1"/>
          <p:nvPr/>
        </p:nvSpPr>
        <p:spPr>
          <a:xfrm>
            <a:off x="436608" y="1866304"/>
            <a:ext cx="561213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>
              <a:lnSpc>
                <a:spcPct val="200000"/>
              </a:lnSpc>
              <a:defRPr sz="2200"/>
            </a:lvl1pPr>
          </a:lstStyle>
          <a:p>
            <a:r>
              <a:rPr lang="en-US" altLang="zh-TW" dirty="0"/>
              <a:t>1. Does he want to go to the concert?</a:t>
            </a:r>
            <a:endParaRPr lang="zh-TW" altLang="zh-TW" dirty="0"/>
          </a:p>
          <a:p>
            <a:r>
              <a:rPr lang="en-US" altLang="zh-TW" i="1" dirty="0"/>
              <a:t>Yes, he does.   No, he doesn’t.</a:t>
            </a:r>
            <a:endParaRPr lang="zh-TW" altLang="zh-TW" i="1" dirty="0"/>
          </a:p>
          <a:p>
            <a:r>
              <a:rPr lang="en-US" altLang="zh-TW" dirty="0"/>
              <a:t> </a:t>
            </a:r>
            <a:endParaRPr lang="zh-TW" altLang="zh-TW" dirty="0"/>
          </a:p>
          <a:p>
            <a:r>
              <a:rPr lang="en-US" altLang="zh-TW" dirty="0"/>
              <a:t>2. Does she want to go to the concert?</a:t>
            </a:r>
            <a:endParaRPr lang="zh-TW" altLang="zh-TW" dirty="0"/>
          </a:p>
          <a:p>
            <a:r>
              <a:rPr lang="en-US" altLang="zh-TW" i="1" dirty="0"/>
              <a:t>Yes, she does.     No, she doesn’t.</a:t>
            </a:r>
            <a:endParaRPr lang="zh-TW" altLang="zh-TW" i="1" dirty="0"/>
          </a:p>
        </p:txBody>
      </p:sp>
      <p:grpSp>
        <p:nvGrpSpPr>
          <p:cNvPr id="42" name="群組 41"/>
          <p:cNvGrpSpPr/>
          <p:nvPr/>
        </p:nvGrpSpPr>
        <p:grpSpPr>
          <a:xfrm>
            <a:off x="0" y="1166"/>
            <a:ext cx="1944291" cy="1296219"/>
            <a:chOff x="0" y="-3"/>
            <a:chExt cx="1944291" cy="1296219"/>
          </a:xfrm>
        </p:grpSpPr>
        <p:sp>
          <p:nvSpPr>
            <p:cNvPr id="43" name="淚滴形 42"/>
            <p:cNvSpPr/>
            <p:nvPr/>
          </p:nvSpPr>
          <p:spPr>
            <a:xfrm rot="16200000">
              <a:off x="0" y="-3"/>
              <a:ext cx="1296219" cy="1296219"/>
            </a:xfrm>
            <a:prstGeom prst="teardrop">
              <a:avLst/>
            </a:prstGeom>
            <a:solidFill>
              <a:srgbClr val="21C5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" name="文字方塊 43"/>
            <p:cNvSpPr txBox="1"/>
            <p:nvPr/>
          </p:nvSpPr>
          <p:spPr>
            <a:xfrm>
              <a:off x="108087" y="240895"/>
              <a:ext cx="183620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E-TALKING</a:t>
              </a:r>
              <a:br>
                <a:rPr lang="en-US" altLang="zh-TW" sz="14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</a:br>
              <a:r>
                <a:rPr lang="en-US" altLang="zh-TW" sz="14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BEST </a:t>
              </a:r>
              <a:br>
                <a:rPr lang="en-US" altLang="zh-TW" sz="14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</a:br>
              <a:r>
                <a:rPr lang="en-US" altLang="zh-TW" sz="14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FOR YOU</a:t>
              </a:r>
              <a:endParaRPr lang="zh-TW" altLang="en-US" sz="1400" dirty="0">
                <a:solidFill>
                  <a:schemeClr val="bg1"/>
                </a:solidFill>
                <a:latin typeface="Century Gothic" panose="020B0502020202020204" pitchFamily="34" charset="0"/>
                <a:ea typeface="Malgun Gothic Semilight" panose="020B0502040204020203" pitchFamily="34" charset="-120"/>
                <a:cs typeface="Malgun Gothic Semilight" panose="020B0502040204020203" pitchFamily="34" charset="-120"/>
              </a:endParaRPr>
            </a:p>
          </p:txBody>
        </p:sp>
      </p:grpSp>
      <p:sp>
        <p:nvSpPr>
          <p:cNvPr id="26" name="文字方塊 25"/>
          <p:cNvSpPr txBox="1"/>
          <p:nvPr/>
        </p:nvSpPr>
        <p:spPr>
          <a:xfrm>
            <a:off x="2952403" y="474365"/>
            <a:ext cx="56166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00B0F0"/>
                </a:solidFill>
                <a:latin typeface="Century Gothic" panose="020B0502020202020204" pitchFamily="34" charset="0"/>
              </a:rPr>
              <a:t>02 Grammar: Does he/she…?</a:t>
            </a:r>
            <a:endParaRPr lang="zh-TW" altLang="zh-TW" sz="2800" dirty="0">
              <a:solidFill>
                <a:srgbClr val="00B0F0"/>
              </a:solidFill>
              <a:latin typeface="Century Gothic" panose="020B0502020202020204" pitchFamily="34" charset="0"/>
            </a:endParaRPr>
          </a:p>
        </p:txBody>
      </p:sp>
      <p:pic>
        <p:nvPicPr>
          <p:cNvPr id="4098" name="Picture 2" descr="http://cw1.tw/CP/images/article/P141767536514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9627" y="1988840"/>
            <a:ext cx="3048000" cy="2028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://images.techhive.com/images/article/2014/04/touching-screen-on-tablet-pc-digital-tablet-touch-screen-digital-internet-technology_000019365617-100264253-primary.idg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0102" y="4440326"/>
            <a:ext cx="3021952" cy="2013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8709" y="1981012"/>
            <a:ext cx="3033345" cy="203665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0102" y="4447131"/>
            <a:ext cx="3021952" cy="2006205"/>
          </a:xfrm>
          <a:prstGeom prst="rect">
            <a:avLst/>
          </a:prstGeom>
        </p:spPr>
      </p:pic>
      <p:grpSp>
        <p:nvGrpSpPr>
          <p:cNvPr id="16" name="群組 15"/>
          <p:cNvGrpSpPr/>
          <p:nvPr/>
        </p:nvGrpSpPr>
        <p:grpSpPr>
          <a:xfrm>
            <a:off x="36079" y="25440"/>
            <a:ext cx="1857415" cy="1296219"/>
            <a:chOff x="0" y="-3"/>
            <a:chExt cx="1857415" cy="1296219"/>
          </a:xfrm>
        </p:grpSpPr>
        <p:sp>
          <p:nvSpPr>
            <p:cNvPr id="17" name="淚滴形 16"/>
            <p:cNvSpPr/>
            <p:nvPr/>
          </p:nvSpPr>
          <p:spPr>
            <a:xfrm rot="16200000">
              <a:off x="0" y="-3"/>
              <a:ext cx="1296219" cy="1296219"/>
            </a:xfrm>
            <a:prstGeom prst="teardrop">
              <a:avLst/>
            </a:prstGeom>
            <a:solidFill>
              <a:srgbClr val="21C5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TW" altLang="en-US"/>
            </a:p>
          </p:txBody>
        </p:sp>
        <p:sp>
          <p:nvSpPr>
            <p:cNvPr id="18" name="文字方塊 12"/>
            <p:cNvSpPr txBox="1"/>
            <p:nvPr/>
          </p:nvSpPr>
          <p:spPr>
            <a:xfrm>
              <a:off x="21211" y="405599"/>
              <a:ext cx="1836204" cy="538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E-TALKING</a:t>
              </a:r>
              <a:r>
                <a:rPr lang="en-US" altLang="zh-TW" sz="14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/>
              </a:r>
              <a:br>
                <a:rPr lang="en-US" altLang="zh-TW" sz="14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</a:br>
              <a:r>
                <a:rPr lang="en-US" altLang="zh-TW" sz="1100" dirty="0" smtClean="0">
                  <a:solidFill>
                    <a:schemeClr val="bg1"/>
                  </a:solidFill>
                  <a:latin typeface="Trebuchet MS" panose="020B060302020202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BEST FOR YOU</a:t>
              </a:r>
              <a:endParaRPr lang="zh-TW" altLang="en-US" sz="1100" dirty="0">
                <a:solidFill>
                  <a:schemeClr val="bg1"/>
                </a:solidFill>
                <a:latin typeface="Trebuchet MS" panose="020B0603020202020204" pitchFamily="34" charset="0"/>
                <a:ea typeface="Malgun Gothic Semilight" panose="020B0502040204020203" pitchFamily="34" charset="-120"/>
                <a:cs typeface="Tahom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15146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5"/>
          <p:cNvSpPr txBox="1"/>
          <p:nvPr/>
        </p:nvSpPr>
        <p:spPr>
          <a:xfrm>
            <a:off x="648109" y="1503361"/>
            <a:ext cx="6701554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TW" sz="2100" dirty="0"/>
              <a:t> </a:t>
            </a:r>
            <a:r>
              <a:rPr lang="en-US" altLang="zh-TW" sz="2100" b="1" dirty="0"/>
              <a:t>Practice</a:t>
            </a:r>
            <a:endParaRPr lang="zh-TW" altLang="zh-TW" sz="2100" dirty="0"/>
          </a:p>
          <a:p>
            <a:pPr>
              <a:lnSpc>
                <a:spcPct val="200000"/>
              </a:lnSpc>
            </a:pPr>
            <a:r>
              <a:rPr lang="en-US" altLang="zh-TW" sz="2100" dirty="0"/>
              <a:t>A: </a:t>
            </a:r>
            <a:r>
              <a:rPr lang="en-US" altLang="zh-TW" sz="2100" dirty="0" smtClean="0"/>
              <a:t>Bon Jovi’s </a:t>
            </a:r>
            <a:r>
              <a:rPr lang="en-US" altLang="zh-TW" sz="2100" dirty="0"/>
              <a:t>concert is this weekend! </a:t>
            </a:r>
            <a:endParaRPr lang="en-US" altLang="zh-TW" sz="2100" dirty="0" smtClean="0"/>
          </a:p>
          <a:p>
            <a:pPr>
              <a:lnSpc>
                <a:spcPct val="200000"/>
              </a:lnSpc>
            </a:pPr>
            <a:r>
              <a:rPr lang="en-US" altLang="zh-TW" sz="2100" dirty="0" smtClean="0"/>
              <a:t>_______</a:t>
            </a:r>
            <a:r>
              <a:rPr lang="en-US" altLang="zh-TW" sz="2100" dirty="0"/>
              <a:t>Alan want to go?</a:t>
            </a:r>
            <a:endParaRPr lang="zh-TW" altLang="zh-TW" sz="2100" dirty="0"/>
          </a:p>
          <a:p>
            <a:pPr>
              <a:lnSpc>
                <a:spcPct val="200000"/>
              </a:lnSpc>
            </a:pPr>
            <a:r>
              <a:rPr lang="en-US" altLang="zh-TW" sz="2100" dirty="0"/>
              <a:t>B: Yes, he </a:t>
            </a:r>
            <a:r>
              <a:rPr lang="en-US" altLang="zh-TW" sz="2100" u="sng" dirty="0"/>
              <a:t>________</a:t>
            </a:r>
            <a:r>
              <a:rPr lang="en-US" altLang="zh-TW" sz="2100" dirty="0"/>
              <a:t>.</a:t>
            </a:r>
            <a:endParaRPr lang="zh-TW" altLang="zh-TW" sz="2100" dirty="0"/>
          </a:p>
          <a:p>
            <a:pPr>
              <a:lnSpc>
                <a:spcPct val="200000"/>
              </a:lnSpc>
            </a:pPr>
            <a:r>
              <a:rPr lang="en-US" altLang="zh-TW" sz="2100" dirty="0"/>
              <a:t> </a:t>
            </a:r>
            <a:endParaRPr lang="zh-TW" altLang="zh-TW" sz="2100" dirty="0"/>
          </a:p>
          <a:p>
            <a:pPr>
              <a:lnSpc>
                <a:spcPct val="200000"/>
              </a:lnSpc>
            </a:pPr>
            <a:r>
              <a:rPr lang="en-US" altLang="zh-TW" sz="2100" dirty="0"/>
              <a:t>*</a:t>
            </a:r>
            <a:r>
              <a:rPr lang="en-US" altLang="zh-TW" sz="2100" i="1" dirty="0"/>
              <a:t>Make more sentences with the new activities we </a:t>
            </a:r>
            <a:r>
              <a:rPr lang="en-US" altLang="zh-TW" sz="2100" i="1" dirty="0" smtClean="0"/>
              <a:t>learnt today</a:t>
            </a:r>
            <a:r>
              <a:rPr lang="en-US" altLang="zh-TW" sz="2100" i="1" dirty="0"/>
              <a:t>.</a:t>
            </a:r>
            <a:endParaRPr lang="zh-TW" altLang="zh-TW" sz="2100" i="1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6768827" y="6212669"/>
            <a:ext cx="27983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Image </a:t>
            </a:r>
            <a:r>
              <a:rPr lang="en-US" altLang="zh-TW" sz="800" dirty="0" smtClean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from : </a:t>
            </a:r>
            <a:r>
              <a:rPr lang="en-US" altLang="zh-TW" sz="8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pexels.com</a:t>
            </a:r>
            <a:endParaRPr lang="zh-TW" altLang="en-US" sz="800" dirty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13" name="群組 12"/>
          <p:cNvGrpSpPr/>
          <p:nvPr/>
        </p:nvGrpSpPr>
        <p:grpSpPr>
          <a:xfrm>
            <a:off x="0" y="1166"/>
            <a:ext cx="1944291" cy="1296219"/>
            <a:chOff x="0" y="-3"/>
            <a:chExt cx="1944291" cy="1296219"/>
          </a:xfrm>
        </p:grpSpPr>
        <p:sp>
          <p:nvSpPr>
            <p:cNvPr id="14" name="淚滴形 13"/>
            <p:cNvSpPr/>
            <p:nvPr/>
          </p:nvSpPr>
          <p:spPr>
            <a:xfrm rot="16200000">
              <a:off x="0" y="-3"/>
              <a:ext cx="1296219" cy="1296219"/>
            </a:xfrm>
            <a:prstGeom prst="teardrop">
              <a:avLst/>
            </a:prstGeom>
            <a:solidFill>
              <a:srgbClr val="21C5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文字方塊 14"/>
            <p:cNvSpPr txBox="1"/>
            <p:nvPr/>
          </p:nvSpPr>
          <p:spPr>
            <a:xfrm>
              <a:off x="108087" y="240895"/>
              <a:ext cx="183620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E-TALKING</a:t>
              </a:r>
              <a:br>
                <a:rPr lang="en-US" altLang="zh-TW" sz="14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</a:br>
              <a:r>
                <a:rPr lang="en-US" altLang="zh-TW" sz="14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BEST </a:t>
              </a:r>
              <a:br>
                <a:rPr lang="en-US" altLang="zh-TW" sz="14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</a:br>
              <a:r>
                <a:rPr lang="en-US" altLang="zh-TW" sz="14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FOR YOU</a:t>
              </a:r>
              <a:endParaRPr lang="zh-TW" altLang="en-US" sz="1400" dirty="0">
                <a:solidFill>
                  <a:schemeClr val="bg1"/>
                </a:solidFill>
                <a:latin typeface="Century Gothic" panose="020B0502020202020204" pitchFamily="34" charset="0"/>
                <a:ea typeface="Malgun Gothic Semilight" panose="020B0502040204020203" pitchFamily="34" charset="-120"/>
                <a:cs typeface="Malgun Gothic Semilight" panose="020B0502040204020203" pitchFamily="34" charset="-120"/>
              </a:endParaRPr>
            </a:p>
          </p:txBody>
        </p:sp>
      </p:grpSp>
      <p:sp>
        <p:nvSpPr>
          <p:cNvPr id="16" name="文字方塊 15"/>
          <p:cNvSpPr txBox="1"/>
          <p:nvPr/>
        </p:nvSpPr>
        <p:spPr>
          <a:xfrm>
            <a:off x="2160315" y="387665"/>
            <a:ext cx="6336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00B0F0"/>
                </a:solidFill>
                <a:latin typeface="Century Gothic" panose="020B0502020202020204" pitchFamily="34" charset="0"/>
              </a:rPr>
              <a:t>02 Grammar: Does he/she…?</a:t>
            </a:r>
            <a:endParaRPr lang="zh-TW" altLang="zh-TW" sz="2800" dirty="0">
              <a:solidFill>
                <a:srgbClr val="00B0F0"/>
              </a:solidFill>
              <a:latin typeface="Century Gothic" panose="020B0502020202020204" pitchFamily="34" charset="0"/>
            </a:endParaRPr>
          </a:p>
        </p:txBody>
      </p:sp>
      <p:sp>
        <p:nvSpPr>
          <p:cNvPr id="9" name="Flowchart: Connector 8"/>
          <p:cNvSpPr/>
          <p:nvPr/>
        </p:nvSpPr>
        <p:spPr>
          <a:xfrm>
            <a:off x="6912843" y="1844824"/>
            <a:ext cx="3683099" cy="3683099"/>
          </a:xfrm>
          <a:prstGeom prst="flowChartConnector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51" r="7351"/>
          <a:stretch/>
        </p:blipFill>
        <p:spPr>
          <a:xfrm>
            <a:off x="6912843" y="1840788"/>
            <a:ext cx="3683099" cy="368713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10" name="群組 9"/>
          <p:cNvGrpSpPr/>
          <p:nvPr/>
        </p:nvGrpSpPr>
        <p:grpSpPr>
          <a:xfrm>
            <a:off x="36079" y="25440"/>
            <a:ext cx="1857415" cy="1296219"/>
            <a:chOff x="0" y="-3"/>
            <a:chExt cx="1857415" cy="1296219"/>
          </a:xfrm>
        </p:grpSpPr>
        <p:sp>
          <p:nvSpPr>
            <p:cNvPr id="11" name="淚滴形 10"/>
            <p:cNvSpPr/>
            <p:nvPr/>
          </p:nvSpPr>
          <p:spPr>
            <a:xfrm rot="16200000">
              <a:off x="0" y="-3"/>
              <a:ext cx="1296219" cy="1296219"/>
            </a:xfrm>
            <a:prstGeom prst="teardrop">
              <a:avLst/>
            </a:prstGeom>
            <a:solidFill>
              <a:srgbClr val="21C5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TW" altLang="en-US"/>
            </a:p>
          </p:txBody>
        </p:sp>
        <p:sp>
          <p:nvSpPr>
            <p:cNvPr id="12" name="文字方塊 12"/>
            <p:cNvSpPr txBox="1"/>
            <p:nvPr/>
          </p:nvSpPr>
          <p:spPr>
            <a:xfrm>
              <a:off x="21211" y="405599"/>
              <a:ext cx="1836204" cy="538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E-TALKING</a:t>
              </a:r>
              <a:r>
                <a:rPr lang="en-US" altLang="zh-TW" sz="14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/>
              </a:r>
              <a:br>
                <a:rPr lang="en-US" altLang="zh-TW" sz="14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</a:br>
              <a:r>
                <a:rPr lang="en-US" altLang="zh-TW" sz="1100" dirty="0" smtClean="0">
                  <a:solidFill>
                    <a:schemeClr val="bg1"/>
                  </a:solidFill>
                  <a:latin typeface="Trebuchet MS" panose="020B060302020202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BEST FOR YOU</a:t>
              </a:r>
              <a:endParaRPr lang="zh-TW" altLang="en-US" sz="1100" dirty="0">
                <a:solidFill>
                  <a:schemeClr val="bg1"/>
                </a:solidFill>
                <a:latin typeface="Trebuchet MS" panose="020B0603020202020204" pitchFamily="34" charset="0"/>
                <a:ea typeface="Malgun Gothic Semilight" panose="020B0502040204020203" pitchFamily="34" charset="-120"/>
                <a:cs typeface="Tahom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31653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1238</TotalTime>
  <Words>656</Words>
  <Application>Microsoft Office PowerPoint</Application>
  <PresentationFormat>自訂</PresentationFormat>
  <Paragraphs>144</Paragraphs>
  <Slides>20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8" baseType="lpstr">
      <vt:lpstr>Malgun Gothic Semilight</vt:lpstr>
      <vt:lpstr>新細明體</vt:lpstr>
      <vt:lpstr>Arial</vt:lpstr>
      <vt:lpstr>Calibri</vt:lpstr>
      <vt:lpstr>Century Gothic</vt:lpstr>
      <vt:lpstr>Tahoma</vt:lpstr>
      <vt:lpstr>Trebuchet MS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win7</dc:creator>
  <cp:lastModifiedBy>Etalking</cp:lastModifiedBy>
  <cp:revision>119</cp:revision>
  <dcterms:created xsi:type="dcterms:W3CDTF">2016-02-23T07:49:36Z</dcterms:created>
  <dcterms:modified xsi:type="dcterms:W3CDTF">2017-05-08T03:26:48Z</dcterms:modified>
</cp:coreProperties>
</file>