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3" r:id="rId2"/>
    <p:sldId id="273" r:id="rId3"/>
    <p:sldId id="336" r:id="rId4"/>
    <p:sldId id="330" r:id="rId5"/>
    <p:sldId id="275" r:id="rId6"/>
    <p:sldId id="305" r:id="rId7"/>
    <p:sldId id="331" r:id="rId8"/>
    <p:sldId id="308" r:id="rId9"/>
    <p:sldId id="332" r:id="rId10"/>
    <p:sldId id="327" r:id="rId11"/>
    <p:sldId id="333" r:id="rId12"/>
    <p:sldId id="334" r:id="rId13"/>
    <p:sldId id="335" r:id="rId14"/>
    <p:sldId id="277" r:id="rId15"/>
    <p:sldId id="278" r:id="rId16"/>
    <p:sldId id="279" r:id="rId17"/>
    <p:sldId id="328" r:id="rId18"/>
  </p:sldIdLst>
  <p:sldSz cx="1080135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802"/>
    <a:srgbClr val="171717"/>
    <a:srgbClr val="8BE002"/>
    <a:srgbClr val="9EFD0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727" autoAdjust="0"/>
  </p:normalViewPr>
  <p:slideViewPr>
    <p:cSldViewPr>
      <p:cViewPr varScale="1">
        <p:scale>
          <a:sx n="37" d="100"/>
          <a:sy n="37" d="100"/>
        </p:scale>
        <p:origin x="12" y="303"/>
      </p:cViewPr>
      <p:guideLst>
        <p:guide orient="horz" pos="2160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9D6B7-3A56-48AB-A5A0-D31717A299E8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992C-6897-442F-8DE2-09D19DD4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35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992C-6897-442F-8DE2-09D19DD46B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12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1" y="2130427"/>
            <a:ext cx="9181148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483560" y="274640"/>
            <a:ext cx="263283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85074" y="274640"/>
            <a:ext cx="771846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47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37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5074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40743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7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7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7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99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82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3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0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9D14-0B00-400B-BBB5-AC4CA63BD022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英文簡報外包\B1-GBE-20-20160726\圖片集\008\92xdreMaAeSzcP46dPALiotco0EAhlX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2" y="1165"/>
            <a:ext cx="10815631" cy="68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4281" y="2420888"/>
            <a:ext cx="10815631" cy="2304256"/>
          </a:xfrm>
          <a:prstGeom prst="rect">
            <a:avLst/>
          </a:prstGeom>
          <a:solidFill>
            <a:srgbClr val="00000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755339" y="2639814"/>
            <a:ext cx="8498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Presentation </a:t>
            </a:r>
            <a:r>
              <a:rPr lang="en-US" sz="4400" b="1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I</a:t>
            </a:r>
          </a:p>
          <a:p>
            <a:r>
              <a:rPr lang="en-US" sz="2000" b="1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How to structure the body of your presentation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954649" y="4135540"/>
            <a:ext cx="989642" cy="301572"/>
            <a:chOff x="882641" y="4063532"/>
            <a:chExt cx="989642" cy="301572"/>
          </a:xfrm>
        </p:grpSpPr>
        <p:sp>
          <p:nvSpPr>
            <p:cNvPr id="3" name="矩形 2"/>
            <p:cNvSpPr/>
            <p:nvPr/>
          </p:nvSpPr>
          <p:spPr>
            <a:xfrm>
              <a:off x="882641" y="4063532"/>
              <a:ext cx="989642" cy="3015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105357" y="4075818"/>
              <a:ext cx="544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view</a:t>
              </a:r>
              <a:endParaRPr lang="zh-TW" altLang="en-US" sz="1200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399975" y="652534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en.kremlin.ru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8" name="淚滴形 17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4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英文簡報外包\B1-GBE-19-20160730\圖片集\038\2137737248_e9f3e429d1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14" y="887310"/>
            <a:ext cx="5421600" cy="54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5040560" y="533143"/>
            <a:ext cx="5904731" cy="6036108"/>
            <a:chOff x="4896619" y="533143"/>
            <a:chExt cx="5904731" cy="6036108"/>
          </a:xfrm>
        </p:grpSpPr>
        <p:grpSp>
          <p:nvGrpSpPr>
            <p:cNvPr id="6" name="群組 5"/>
            <p:cNvGrpSpPr/>
            <p:nvPr/>
          </p:nvGrpSpPr>
          <p:grpSpPr>
            <a:xfrm>
              <a:off x="4896619" y="622245"/>
              <a:ext cx="5735297" cy="5759080"/>
              <a:chOff x="5448057" y="1211947"/>
              <a:chExt cx="4548780" cy="4567644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448057" y="1256799"/>
                <a:ext cx="4476457" cy="4476457"/>
              </a:xfrm>
              <a:prstGeom prst="ellipse">
                <a:avLst/>
              </a:prstGeom>
              <a:noFill/>
              <a:ln w="2413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>
                <a:off x="5448057" y="4321337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rot="5604446">
                <a:off x="5481964" y="1234100"/>
                <a:ext cx="1498859" cy="14545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0800000">
                <a:off x="8532051" y="134078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16200000">
                <a:off x="8482093" y="434123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0" name="直線接點 9"/>
            <p:cNvCxnSpPr/>
            <p:nvPr/>
          </p:nvCxnSpPr>
          <p:spPr>
            <a:xfrm>
              <a:off x="5035171" y="242088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035171" y="458112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743484" y="678796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8785051" y="533143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6887426" y="6453336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flickr.com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465032" y="1297385"/>
            <a:ext cx="43899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Do </a:t>
            </a:r>
            <a:r>
              <a:rPr lang="en-US" altLang="zh-TW" sz="2000" dirty="0"/>
              <a:t>not go off the point, </a:t>
            </a:r>
            <a:r>
              <a:rPr lang="en-US" altLang="zh-TW" sz="2000" b="1" dirty="0">
                <a:solidFill>
                  <a:srgbClr val="00B050"/>
                </a:solidFill>
              </a:rPr>
              <a:t>except</a:t>
            </a:r>
            <a:r>
              <a:rPr lang="en-US" altLang="zh-TW" sz="2000" dirty="0"/>
              <a:t> when the situation warrants it. Always stick to your </a:t>
            </a:r>
            <a:r>
              <a:rPr lang="en-US" altLang="zh-TW" sz="2000" b="1" dirty="0">
                <a:solidFill>
                  <a:srgbClr val="00B050"/>
                </a:solidFill>
              </a:rPr>
              <a:t>structure</a:t>
            </a:r>
            <a:r>
              <a:rPr lang="en-US" altLang="zh-TW" sz="2000" dirty="0"/>
              <a:t>. Make </a:t>
            </a:r>
            <a:r>
              <a:rPr lang="en-US" altLang="zh-TW" sz="2000" b="1" dirty="0">
                <a:solidFill>
                  <a:srgbClr val="00B050"/>
                </a:solidFill>
              </a:rPr>
              <a:t>adequate</a:t>
            </a:r>
            <a:r>
              <a:rPr lang="en-US" altLang="zh-TW" sz="2000" dirty="0"/>
              <a:t> use of the notes you've prepared.</a:t>
            </a:r>
            <a:endParaRPr lang="zh-TW" altLang="zh-TW" sz="2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440235" y="457508"/>
            <a:ext cx="518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03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Keep to Your Structure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1" name="淚滴形 3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04105" y="4011253"/>
            <a:ext cx="4368626" cy="497867"/>
            <a:chOff x="311969" y="4941168"/>
            <a:chExt cx="4368626" cy="497867"/>
          </a:xfrm>
        </p:grpSpPr>
        <p:grpSp>
          <p:nvGrpSpPr>
            <p:cNvPr id="33" name="群組 32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37" name="橢圓 36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8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36" name="直線接點 35"/>
              <p:cNvCxnSpPr>
                <a:stCxn id="37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圓角矩形 33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465032" y="4594059"/>
            <a:ext cx="5374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Except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(adverb) Unless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Structure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(noun) Components of a body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Adequate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(adjective) Proper</a:t>
            </a:r>
            <a:endParaRPr lang="zh-TW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257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2276872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831937" y="3494175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2100" dirty="0"/>
              <a:t>What do you think can happen if you don’t keep to the structure of your presentation?</a:t>
            </a:r>
            <a:endParaRPr lang="en-US" sz="2100" dirty="0"/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518358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03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2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英文簡報外包\B1-GBE-19-20160730\圖片集\038\Jack_Benny_Connie_Francis_Jack_Benny_Show_1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5" y="19750"/>
            <a:ext cx="6266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直角三角形 5"/>
          <p:cNvSpPr/>
          <p:nvPr/>
        </p:nvSpPr>
        <p:spPr>
          <a:xfrm flipH="1">
            <a:off x="1800272" y="-27385"/>
            <a:ext cx="4464500" cy="690513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/>
        </p:nvSpPr>
        <p:spPr>
          <a:xfrm rot="10800000" flipH="1" flipV="1">
            <a:off x="-25650" y="5443811"/>
            <a:ext cx="1825925" cy="143393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5"/>
          <p:cNvSpPr txBox="1"/>
          <p:nvPr/>
        </p:nvSpPr>
        <p:spPr>
          <a:xfrm>
            <a:off x="5832723" y="1253260"/>
            <a:ext cx="4464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There </a:t>
            </a:r>
            <a:r>
              <a:rPr lang="en-US" altLang="zh-TW" sz="2000" dirty="0"/>
              <a:t>are times when you will have to handle difficult situations. No matter how difficult the situation may appear, do your </a:t>
            </a:r>
            <a:r>
              <a:rPr lang="en-US" altLang="zh-TW" sz="2000" b="1" dirty="0">
                <a:solidFill>
                  <a:srgbClr val="00B050"/>
                </a:solidFill>
              </a:rPr>
              <a:t>utmost</a:t>
            </a:r>
            <a:r>
              <a:rPr lang="en-US" altLang="zh-TW" sz="2000" dirty="0"/>
              <a:t> to remain </a:t>
            </a:r>
            <a:r>
              <a:rPr lang="en-US" altLang="zh-TW" sz="2000" b="1" dirty="0">
                <a:solidFill>
                  <a:srgbClr val="00B050"/>
                </a:solidFill>
              </a:rPr>
              <a:t>polite</a:t>
            </a:r>
            <a:r>
              <a:rPr lang="en-US" altLang="zh-TW" sz="2000" dirty="0"/>
              <a:t> to your </a:t>
            </a:r>
            <a:r>
              <a:rPr lang="en-US" altLang="zh-TW" sz="2000" b="1" dirty="0">
                <a:solidFill>
                  <a:srgbClr val="00B050"/>
                </a:solidFill>
              </a:rPr>
              <a:t>audience</a:t>
            </a:r>
            <a:r>
              <a:rPr lang="en-US" altLang="zh-TW" sz="2000" dirty="0"/>
              <a:t>.</a:t>
            </a:r>
            <a:endParaRPr lang="zh-TW" altLang="zh-TW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30481" y="475126"/>
            <a:ext cx="447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04 Remain </a:t>
            </a:r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Polite</a:t>
            </a:r>
            <a:endParaRPr lang="en-US" altLang="zh-TW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" y="-27384"/>
            <a:ext cx="1944291" cy="1296219"/>
            <a:chOff x="0" y="-3"/>
            <a:chExt cx="1944291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4525829" y="5085184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Polite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(adjective) Courteous</a:t>
            </a:r>
            <a:endParaRPr lang="zh-TW" altLang="zh-TW" sz="2000" dirty="0"/>
          </a:p>
          <a:p>
            <a:r>
              <a:rPr lang="en-US" altLang="zh-TW" sz="2000" b="1" dirty="0">
                <a:solidFill>
                  <a:srgbClr val="00B050"/>
                </a:solidFill>
              </a:rPr>
              <a:t>Seem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(verb) Look like</a:t>
            </a:r>
            <a:endParaRPr lang="zh-TW" altLang="zh-TW" sz="2000" dirty="0"/>
          </a:p>
          <a:p>
            <a:r>
              <a:rPr lang="en-US" altLang="zh-TW" sz="2000" b="1" dirty="0">
                <a:solidFill>
                  <a:srgbClr val="00B050"/>
                </a:solidFill>
              </a:rPr>
              <a:t>Utmost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(adjective) The most</a:t>
            </a:r>
            <a:endParaRPr lang="zh-TW" altLang="zh-TW" sz="2000" dirty="0"/>
          </a:p>
          <a:p>
            <a:r>
              <a:rPr lang="en-US" altLang="zh-TW" sz="2000" b="1" dirty="0">
                <a:solidFill>
                  <a:srgbClr val="00B050"/>
                </a:solidFill>
              </a:rPr>
              <a:t>Audience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(noun) People listening to a presentation</a:t>
            </a:r>
            <a:endParaRPr lang="zh-TW" altLang="zh-TW" sz="20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960285" y="4427014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等腰三角形 1"/>
          <p:cNvSpPr/>
          <p:nvPr/>
        </p:nvSpPr>
        <p:spPr>
          <a:xfrm rot="8614005">
            <a:off x="776566" y="3339292"/>
            <a:ext cx="221490" cy="453835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370145" y="652534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en.wikipedia.org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2348880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831937" y="3560615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2100" dirty="0"/>
              <a:t>What are some difficult situations you need to prepare against when airing a presentation?</a:t>
            </a:r>
            <a:endParaRPr lang="en-US" sz="2100" dirty="0"/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590366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04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1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/>
          <p:cNvSpPr/>
          <p:nvPr/>
        </p:nvSpPr>
        <p:spPr>
          <a:xfrm>
            <a:off x="4994691" y="2446952"/>
            <a:ext cx="1136774" cy="1136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6396" y="3705669"/>
            <a:ext cx="4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SPEAKING TASK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6219" y="4273351"/>
            <a:ext cx="9001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Make sentences with the following words.</a:t>
            </a:r>
          </a:p>
          <a:p>
            <a:pPr algn="ctr"/>
            <a:endParaRPr lang="en-US" altLang="zh-TW" sz="2100" dirty="0"/>
          </a:p>
          <a:p>
            <a:pPr algn="ctr"/>
            <a:r>
              <a:rPr lang="en-US" altLang="zh-TW" sz="2100" dirty="0" smtClean="0"/>
              <a:t>visuals</a:t>
            </a:r>
            <a:r>
              <a:rPr lang="en-US" altLang="zh-TW" sz="2100" dirty="0"/>
              <a:t>, relaxed, polite, audience, structure</a:t>
            </a:r>
          </a:p>
        </p:txBody>
      </p:sp>
      <p:pic>
        <p:nvPicPr>
          <p:cNvPr id="11" name="Picture 5" descr="2209400_ori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43" y="2564904"/>
            <a:ext cx="900870" cy="90087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5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6396" y="3705669"/>
            <a:ext cx="349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92363" y="4273351"/>
            <a:ext cx="6192688" cy="129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100" dirty="0"/>
              <a:t>Complete the sentences using the vocabulary words from this lesson:</a:t>
            </a:r>
            <a:endParaRPr lang="en-US" sz="2100" dirty="0"/>
          </a:p>
        </p:txBody>
      </p:sp>
      <p:pic>
        <p:nvPicPr>
          <p:cNvPr id="2050" name="Picture 2" descr="D:\WH\lesson_ppt\template\ICON\WH_lesson_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71" y="2187334"/>
            <a:ext cx="2044701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3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5400675" y="5993412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>
                    <a:lumMod val="7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6600" b="1" dirty="0">
              <a:solidFill>
                <a:schemeClr val="bg1">
                  <a:lumMod val="7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pic>
        <p:nvPicPr>
          <p:cNvPr id="3074" name="Picture 2" descr="D:\WH\lesson_ppt\template\ICON\WH_lesson_icon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104" y="2924944"/>
            <a:ext cx="2337963" cy="22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/>
          <p:nvPr/>
        </p:nvSpPr>
        <p:spPr>
          <a:xfrm>
            <a:off x="500935" y="2974886"/>
            <a:ext cx="7708052" cy="2028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/>
              <a:t>Answer the following questions based on today’s lesson.</a:t>
            </a:r>
            <a:endParaRPr lang="zh-TW" altLang="zh-TW" sz="2200" dirty="0"/>
          </a:p>
          <a:p>
            <a:pPr>
              <a:lnSpc>
                <a:spcPct val="200000"/>
              </a:lnSpc>
            </a:pPr>
            <a:r>
              <a:rPr lang="en-US" altLang="zh-TW" sz="2200" b="1" dirty="0"/>
              <a:t>Briefly discuss the major rules you need to observe while giving your presentation.</a:t>
            </a:r>
            <a:endParaRPr lang="zh-TW" altLang="zh-TW" sz="2200" dirty="0"/>
          </a:p>
        </p:txBody>
      </p:sp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9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4195162" y="-1199714"/>
            <a:ext cx="7788168" cy="8327259"/>
          </a:xfrm>
          <a:prstGeom prst="trapezoi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4" descr="D:\WH\web\ETALKING_LOGO_1-01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9" y="6153150"/>
            <a:ext cx="2895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6" name="淚滴形 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9" name="Rectangle 1"/>
          <p:cNvSpPr/>
          <p:nvPr/>
        </p:nvSpPr>
        <p:spPr>
          <a:xfrm>
            <a:off x="5065262" y="2186765"/>
            <a:ext cx="69873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Thank you !</a:t>
            </a:r>
            <a:endParaRPr lang="en-US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324069" y="3710368"/>
            <a:ext cx="2302153" cy="1922502"/>
            <a:chOff x="2324069" y="3710368"/>
            <a:chExt cx="2302153" cy="1922502"/>
          </a:xfrm>
        </p:grpSpPr>
        <p:sp>
          <p:nvSpPr>
            <p:cNvPr id="12" name="橢圓 11"/>
            <p:cNvSpPr/>
            <p:nvPr/>
          </p:nvSpPr>
          <p:spPr>
            <a:xfrm>
              <a:off x="3224103" y="3981450"/>
              <a:ext cx="1402119" cy="1402119"/>
            </a:xfrm>
            <a:prstGeom prst="ellipse">
              <a:avLst/>
            </a:prstGeom>
            <a:solidFill>
              <a:srgbClr val="F25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069" y="3710368"/>
              <a:ext cx="2174616" cy="1922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4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3911" y="3789040"/>
            <a:ext cx="390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INTRODUCTION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842726" y="1561681"/>
            <a:ext cx="5669752" cy="2252210"/>
            <a:chOff x="2842726" y="1561681"/>
            <a:chExt cx="5669752" cy="2252210"/>
          </a:xfrm>
        </p:grpSpPr>
        <p:pic>
          <p:nvPicPr>
            <p:cNvPr id="19" name="Picture 3" descr="D:\WH\lesson_ppt\template\ICON\WH_lesson_icon-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384"/>
            <a:stretch/>
          </p:blipFill>
          <p:spPr bwMode="auto">
            <a:xfrm>
              <a:off x="2842726" y="1561681"/>
              <a:ext cx="5669752" cy="2252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群組 19"/>
            <p:cNvGrpSpPr/>
            <p:nvPr/>
          </p:nvGrpSpPr>
          <p:grpSpPr>
            <a:xfrm>
              <a:off x="5310096" y="2837250"/>
              <a:ext cx="432048" cy="586978"/>
              <a:chOff x="4427984" y="2625998"/>
              <a:chExt cx="432048" cy="586978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4496544" y="2625998"/>
                <a:ext cx="298946" cy="2989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4427984" y="2924944"/>
                <a:ext cx="432048" cy="288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9" name="TextBox 7"/>
          <p:cNvSpPr txBox="1"/>
          <p:nvPr/>
        </p:nvSpPr>
        <p:spPr>
          <a:xfrm>
            <a:off x="1637688" y="4430851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Students can understand how to structure the body of a presentation.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7" name="淚滴形 1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3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09" y="1487493"/>
            <a:ext cx="6458464" cy="4314160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-215949" y="1484784"/>
            <a:ext cx="6696744" cy="4464497"/>
            <a:chOff x="-215949" y="1478251"/>
            <a:chExt cx="6696744" cy="4464497"/>
          </a:xfrm>
        </p:grpSpPr>
        <p:sp>
          <p:nvSpPr>
            <p:cNvPr id="2" name="矩形 1"/>
            <p:cNvSpPr/>
            <p:nvPr/>
          </p:nvSpPr>
          <p:spPr>
            <a:xfrm>
              <a:off x="5688707" y="2276872"/>
              <a:ext cx="700849" cy="798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256660" y="3002025"/>
              <a:ext cx="1132896" cy="72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39130" y="3726461"/>
              <a:ext cx="350425" cy="72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80595" y="4396703"/>
              <a:ext cx="1708961" cy="72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-215949" y="2276872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-215949" y="2987253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-215949" y="3726461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-215949" y="4396703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-215949" y="5121139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5544692" y="5052917"/>
              <a:ext cx="844864" cy="820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52740" y="1478251"/>
              <a:ext cx="1078929" cy="798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-52740" y="2203404"/>
              <a:ext cx="376255" cy="798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-52741" y="5121140"/>
              <a:ext cx="700849" cy="821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399975" y="652534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en.wikipedia.org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6733367" y="1628800"/>
            <a:ext cx="383660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Body Structure.</a:t>
            </a:r>
          </a:p>
          <a:p>
            <a:r>
              <a:rPr lang="en-US" altLang="zh-TW" sz="2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 </a:t>
            </a:r>
            <a: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certain rules that govern the proper functioning of any body. The body of a presentation as well should abide by certain guidelines. One of the rules you should follow when giving a presentation is not to rush. Try to look friendly, and ensure you keep to the structure you have established.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6849623" y="5469854"/>
            <a:ext cx="1152127" cy="331799"/>
            <a:chOff x="4860034" y="4725149"/>
            <a:chExt cx="1152127" cy="331799"/>
          </a:xfrm>
        </p:grpSpPr>
        <p:sp>
          <p:nvSpPr>
            <p:cNvPr id="36" name="矩形 35"/>
            <p:cNvSpPr/>
            <p:nvPr/>
          </p:nvSpPr>
          <p:spPr>
            <a:xfrm>
              <a:off x="4860034" y="4725149"/>
              <a:ext cx="1152127" cy="331799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5112643" y="4741403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START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40" name="淚滴形 3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0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4533" y="3645024"/>
            <a:ext cx="417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WARM-UP </a:t>
            </a:r>
            <a:endParaRPr lang="en-US" sz="3600" spc="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05451" y="4326809"/>
            <a:ext cx="7200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How can you carry your audience along during a presentation?</a:t>
            </a:r>
            <a:endParaRPr lang="zh-TW" altLang="zh-TW" sz="2100" dirty="0"/>
          </a:p>
        </p:txBody>
      </p:sp>
      <p:pic>
        <p:nvPicPr>
          <p:cNvPr id="1026" name="Picture 2" descr="D:\WH\lesson_ppt\template\ICON\WH_lesson_icon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48" y="2322722"/>
            <a:ext cx="1429807" cy="132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6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506" y="3522409"/>
            <a:ext cx="432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GETTING STARTED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983981" y="2276872"/>
            <a:ext cx="1136774" cy="1136774"/>
            <a:chOff x="4017718" y="2237616"/>
            <a:chExt cx="1407408" cy="1407408"/>
          </a:xfrm>
        </p:grpSpPr>
        <p:sp>
          <p:nvSpPr>
            <p:cNvPr id="7" name="橢圓 6"/>
            <p:cNvSpPr/>
            <p:nvPr/>
          </p:nvSpPr>
          <p:spPr>
            <a:xfrm>
              <a:off x="4017718" y="2237616"/>
              <a:ext cx="1407408" cy="140740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Picture 8" descr="start-ic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61"/>
            <a:stretch/>
          </p:blipFill>
          <p:spPr>
            <a:xfrm>
              <a:off x="4108523" y="2390014"/>
              <a:ext cx="1225798" cy="999506"/>
            </a:xfrm>
            <a:prstGeom prst="rect">
              <a:avLst/>
            </a:prstGeom>
          </p:spPr>
        </p:pic>
      </p:grpSp>
      <p:sp>
        <p:nvSpPr>
          <p:cNvPr id="9" name="Rectangle 6"/>
          <p:cNvSpPr/>
          <p:nvPr/>
        </p:nvSpPr>
        <p:spPr>
          <a:xfrm>
            <a:off x="2232323" y="4110171"/>
            <a:ext cx="6984776" cy="1294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other things a presenter need to take note of while giving a presentation.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1" name="淚滴形 1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4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762578" cy="6858000"/>
          </a:xfrm>
          <a:prstGeom prst="rect">
            <a:avLst/>
          </a:prstGeom>
        </p:spPr>
      </p:pic>
      <p:grpSp>
        <p:nvGrpSpPr>
          <p:cNvPr id="2059" name="群組 2058"/>
          <p:cNvGrpSpPr/>
          <p:nvPr/>
        </p:nvGrpSpPr>
        <p:grpSpPr>
          <a:xfrm>
            <a:off x="76" y="-27385"/>
            <a:ext cx="4762501" cy="6885385"/>
            <a:chOff x="6039468" y="-27385"/>
            <a:chExt cx="4762501" cy="6885385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27385"/>
              <a:ext cx="0" cy="68656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27385"/>
              <a:ext cx="0" cy="688538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1700267" y="6407330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commons.wikimedia.org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5314409" y="946463"/>
            <a:ext cx="52130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After </a:t>
            </a:r>
            <a:r>
              <a:rPr lang="en-US" altLang="zh-TW" sz="2000" dirty="0"/>
              <a:t>a </a:t>
            </a:r>
            <a:r>
              <a:rPr lang="en-US" altLang="zh-TW" sz="2000" b="1" dirty="0">
                <a:solidFill>
                  <a:srgbClr val="00B050"/>
                </a:solidFill>
              </a:rPr>
              <a:t>successful</a:t>
            </a:r>
            <a:r>
              <a:rPr lang="en-US" altLang="zh-TW" sz="2000" dirty="0"/>
              <a:t> introduction to your presentation, you can </a:t>
            </a:r>
            <a:r>
              <a:rPr lang="en-US" altLang="zh-TW" sz="2000" b="1" dirty="0">
                <a:solidFill>
                  <a:srgbClr val="00B050"/>
                </a:solidFill>
              </a:rPr>
              <a:t>relax</a:t>
            </a:r>
            <a:r>
              <a:rPr lang="en-US" altLang="zh-TW" sz="2000" dirty="0"/>
              <a:t> and start your presentation </a:t>
            </a:r>
            <a:r>
              <a:rPr lang="en-US" altLang="zh-TW" sz="2000" b="1" dirty="0">
                <a:solidFill>
                  <a:srgbClr val="00B050"/>
                </a:solidFill>
              </a:rPr>
              <a:t>steadily</a:t>
            </a:r>
            <a:r>
              <a:rPr lang="en-US" altLang="zh-TW" sz="2000" dirty="0"/>
              <a:t>. Be enthusiastic, and get your </a:t>
            </a:r>
            <a:r>
              <a:rPr lang="en-US" altLang="zh-TW" sz="2000" b="1" dirty="0">
                <a:solidFill>
                  <a:srgbClr val="00B050"/>
                </a:solidFill>
              </a:rPr>
              <a:t>visual aids </a:t>
            </a:r>
            <a:r>
              <a:rPr lang="en-US" altLang="zh-TW" sz="2000" dirty="0"/>
              <a:t>organized.  </a:t>
            </a:r>
            <a:endParaRPr lang="zh-TW" altLang="zh-TW" sz="2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300667" y="365755"/>
            <a:ext cx="578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01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Approach It </a:t>
            </a:r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Well</a:t>
            </a:r>
            <a:endParaRPr lang="en-US" altLang="zh-TW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5156651" y="3579205"/>
            <a:ext cx="4368626" cy="497867"/>
            <a:chOff x="311969" y="4941168"/>
            <a:chExt cx="4368626" cy="497867"/>
          </a:xfrm>
        </p:grpSpPr>
        <p:grpSp>
          <p:nvGrpSpPr>
            <p:cNvPr id="41" name="群組 40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45" name="橢圓 44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6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44" name="直線接點 43"/>
              <p:cNvCxnSpPr>
                <a:stCxn id="45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圓角矩形 41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TextBox 13"/>
          <p:cNvSpPr txBox="1"/>
          <p:nvPr/>
        </p:nvSpPr>
        <p:spPr>
          <a:xfrm>
            <a:off x="5333530" y="4221088"/>
            <a:ext cx="4947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Successful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(adjective) Full of stress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Relax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(verb) Be without tension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Steadily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(adjective) Slow and balanced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Visual</a:t>
            </a:r>
            <a:r>
              <a:rPr lang="en-US" altLang="zh-TW" sz="2000" b="1" dirty="0"/>
              <a:t> </a:t>
            </a:r>
            <a:r>
              <a:rPr lang="en-US" altLang="zh-TW" sz="2000" b="1" dirty="0">
                <a:solidFill>
                  <a:srgbClr val="00B050"/>
                </a:solidFill>
              </a:rPr>
              <a:t>aids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(noun) Diagrams and pictures</a:t>
            </a:r>
            <a:endParaRPr lang="zh-TW" altLang="zh-TW" sz="20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6" name="淚滴形 2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3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2276872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111819" y="3507054"/>
            <a:ext cx="88570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2100" dirty="0"/>
              <a:t>Discuss how you can be get your visuals organized while giving a presentation.</a:t>
            </a:r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518358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01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4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5" y="5778"/>
            <a:ext cx="3798611" cy="5572124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4824331" y="4436929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" name="直線接點 2"/>
          <p:cNvCxnSpPr/>
          <p:nvPr/>
        </p:nvCxnSpPr>
        <p:spPr>
          <a:xfrm>
            <a:off x="108088" y="5363956"/>
            <a:ext cx="47885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0" y="3911833"/>
            <a:ext cx="4464571" cy="12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0" y="2060848"/>
            <a:ext cx="4896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09545" y="652534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en.wikipedia.org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4950042" y="5016668"/>
            <a:ext cx="5374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Progress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(noun) Onward movement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Establish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(verb) Make something happen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Endeavor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(verb) Try</a:t>
            </a:r>
            <a:endParaRPr lang="zh-TW" altLang="zh-TW" sz="2000" dirty="0"/>
          </a:p>
        </p:txBody>
      </p:sp>
      <p:sp>
        <p:nvSpPr>
          <p:cNvPr id="22" name="TextBox 1"/>
          <p:cNvSpPr txBox="1"/>
          <p:nvPr/>
        </p:nvSpPr>
        <p:spPr>
          <a:xfrm>
            <a:off x="4905249" y="1146150"/>
            <a:ext cx="54639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As </a:t>
            </a:r>
            <a:r>
              <a:rPr lang="en-US" altLang="zh-TW" sz="2000" dirty="0"/>
              <a:t>the presentation </a:t>
            </a:r>
            <a:r>
              <a:rPr lang="en-US" altLang="zh-TW" sz="2000" b="1" dirty="0">
                <a:solidFill>
                  <a:srgbClr val="00B050"/>
                </a:solidFill>
              </a:rPr>
              <a:t>progresses</a:t>
            </a:r>
            <a:r>
              <a:rPr lang="en-US" altLang="zh-TW" sz="2000" dirty="0"/>
              <a:t>, use body language to carry your audience along. Try to </a:t>
            </a:r>
            <a:r>
              <a:rPr lang="en-US" altLang="zh-TW" sz="2000" b="1" dirty="0">
                <a:solidFill>
                  <a:srgbClr val="00B050"/>
                </a:solidFill>
              </a:rPr>
              <a:t>establish</a:t>
            </a:r>
            <a:r>
              <a:rPr lang="en-US" altLang="zh-TW" sz="2000" dirty="0"/>
              <a:t> eye contact with your audience. You should </a:t>
            </a:r>
            <a:r>
              <a:rPr lang="en-US" altLang="zh-TW" sz="2000" b="1" dirty="0">
                <a:solidFill>
                  <a:srgbClr val="00B050"/>
                </a:solidFill>
              </a:rPr>
              <a:t>endeavor</a:t>
            </a:r>
            <a:r>
              <a:rPr lang="en-US" altLang="zh-TW" sz="2000" dirty="0"/>
              <a:t> to adjust your voice so it is not too loud nor too low. Put on a friendly look on your face!</a:t>
            </a:r>
            <a:endParaRPr lang="zh-TW" altLang="zh-TW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865341" y="188568"/>
            <a:ext cx="568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02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You Can Use Proper Body </a:t>
            </a:r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Language</a:t>
            </a:r>
            <a:endParaRPr lang="en-US" altLang="zh-TW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2" name="淚滴形 3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2276872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379716" y="3604361"/>
            <a:ext cx="83212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2100" dirty="0"/>
              <a:t>Suggest other forms of body language you can use during a presentation.</a:t>
            </a:r>
            <a:endParaRPr lang="en-US" sz="2100" dirty="0"/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518358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02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5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528</Words>
  <Application>Microsoft Office PowerPoint</Application>
  <PresentationFormat>Custom</PresentationFormat>
  <Paragraphs>80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Malgun Gothic Semilight</vt:lpstr>
      <vt:lpstr>新細明體</vt:lpstr>
      <vt:lpstr>Arial</vt:lpstr>
      <vt:lpstr>Calibri</vt:lpstr>
      <vt:lpstr>Century Gothic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林羿君</cp:lastModifiedBy>
  <cp:revision>484</cp:revision>
  <dcterms:created xsi:type="dcterms:W3CDTF">2016-02-23T07:49:36Z</dcterms:created>
  <dcterms:modified xsi:type="dcterms:W3CDTF">2016-12-10T07:57:16Z</dcterms:modified>
</cp:coreProperties>
</file>