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01" r:id="rId2"/>
    <p:sldId id="273" r:id="rId3"/>
    <p:sldId id="302" r:id="rId4"/>
    <p:sldId id="274" r:id="rId5"/>
    <p:sldId id="275" r:id="rId6"/>
    <p:sldId id="287" r:id="rId7"/>
    <p:sldId id="312" r:id="rId8"/>
    <p:sldId id="276" r:id="rId9"/>
    <p:sldId id="308" r:id="rId10"/>
    <p:sldId id="313" r:id="rId11"/>
    <p:sldId id="309" r:id="rId12"/>
    <p:sldId id="289" r:id="rId13"/>
    <p:sldId id="314" r:id="rId14"/>
    <p:sldId id="288" r:id="rId15"/>
    <p:sldId id="303" r:id="rId16"/>
    <p:sldId id="315" r:id="rId17"/>
    <p:sldId id="305" r:id="rId18"/>
    <p:sldId id="310" r:id="rId19"/>
    <p:sldId id="311" r:id="rId20"/>
    <p:sldId id="297" r:id="rId21"/>
    <p:sldId id="279" r:id="rId22"/>
  </p:sldIdLst>
  <p:sldSz cx="1080135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4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F802"/>
    <a:srgbClr val="8BE002"/>
    <a:srgbClr val="9EFD03"/>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020" y="66"/>
      </p:cViewPr>
      <p:guideLst>
        <p:guide orient="horz" pos="2160"/>
        <p:guide pos="340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79D6B7-3A56-48AB-A5A0-D31717A299E8}" type="datetimeFigureOut">
              <a:rPr lang="zh-TW" altLang="en-US" smtClean="0"/>
              <a:t>2017/5/21</a:t>
            </a:fld>
            <a:endParaRPr lang="zh-TW" altLang="en-US"/>
          </a:p>
        </p:txBody>
      </p:sp>
      <p:sp>
        <p:nvSpPr>
          <p:cNvPr id="4" name="投影片圖像版面配置區 3"/>
          <p:cNvSpPr>
            <a:spLocks noGrp="1" noRot="1" noChangeAspect="1"/>
          </p:cNvSpPr>
          <p:nvPr>
            <p:ph type="sldImg" idx="2"/>
          </p:nvPr>
        </p:nvSpPr>
        <p:spPr>
          <a:xfrm>
            <a:off x="728663" y="685800"/>
            <a:ext cx="5400675"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AE992C-6897-442F-8DE2-09D19DD46BE5}" type="slidenum">
              <a:rPr lang="zh-TW" altLang="en-US" smtClean="0"/>
              <a:t>‹#›</a:t>
            </a:fld>
            <a:endParaRPr lang="zh-TW" altLang="en-US"/>
          </a:p>
        </p:txBody>
      </p:sp>
    </p:spTree>
    <p:extLst>
      <p:ext uri="{BB962C8B-B14F-4D97-AF65-F5344CB8AC3E}">
        <p14:creationId xmlns:p14="http://schemas.microsoft.com/office/powerpoint/2010/main" val="2268359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CDAE992C-6897-442F-8DE2-09D19DD46BE5}" type="slidenum">
              <a:rPr lang="zh-TW" altLang="en-US" smtClean="0"/>
              <a:t>4</a:t>
            </a:fld>
            <a:endParaRPr lang="zh-TW" altLang="en-US"/>
          </a:p>
        </p:txBody>
      </p:sp>
    </p:spTree>
    <p:extLst>
      <p:ext uri="{BB962C8B-B14F-4D97-AF65-F5344CB8AC3E}">
        <p14:creationId xmlns:p14="http://schemas.microsoft.com/office/powerpoint/2010/main" val="3778125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810101" y="2130427"/>
            <a:ext cx="9181148"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620203" y="3886200"/>
            <a:ext cx="756094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2017/5/21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337477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2017/5/21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40102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483560" y="274640"/>
            <a:ext cx="263283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585074" y="274640"/>
            <a:ext cx="7718465"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2017/5/21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976475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2017/5/21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924373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53232" y="4406902"/>
            <a:ext cx="9181148"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53232" y="2906713"/>
            <a:ext cx="9181148"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2017/5/21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21629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585074" y="1600202"/>
            <a:ext cx="517564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940743" y="1600202"/>
            <a:ext cx="517564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A2F69D14-0B00-400B-BBB5-AC4CA63BD022}" type="datetimeFigureOut">
              <a:rPr lang="zh-TW" altLang="en-US" smtClean="0"/>
              <a:t>2017/5/21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716754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540068" y="274638"/>
            <a:ext cx="9721215"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540067" y="1535113"/>
            <a:ext cx="477247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540067" y="2174875"/>
            <a:ext cx="477247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5486937" y="1535113"/>
            <a:ext cx="477434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5486937" y="2174875"/>
            <a:ext cx="477434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A2F69D14-0B00-400B-BBB5-AC4CA63BD022}" type="datetimeFigureOut">
              <a:rPr lang="zh-TW" altLang="en-US" smtClean="0"/>
              <a:t>2017/5/21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754991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A2F69D14-0B00-400B-BBB5-AC4CA63BD022}" type="datetimeFigureOut">
              <a:rPr lang="zh-TW" altLang="en-US" smtClean="0"/>
              <a:t>2017/5/21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2540772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A2F69D14-0B00-400B-BBB5-AC4CA63BD022}" type="datetimeFigureOut">
              <a:rPr lang="zh-TW" altLang="en-US" smtClean="0"/>
              <a:t>2017/5/21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2562826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540068" y="273050"/>
            <a:ext cx="3553570"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4223028" y="273052"/>
            <a:ext cx="603825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540068" y="1435102"/>
            <a:ext cx="355357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A2F69D14-0B00-400B-BBB5-AC4CA63BD022}" type="datetimeFigureOut">
              <a:rPr lang="zh-TW" altLang="en-US" smtClean="0"/>
              <a:t>2017/5/21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3527631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117140" y="4800600"/>
            <a:ext cx="648081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2117140" y="612775"/>
            <a:ext cx="648081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2117140" y="5367338"/>
            <a:ext cx="648081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A2F69D14-0B00-400B-BBB5-AC4CA63BD022}" type="datetimeFigureOut">
              <a:rPr lang="zh-TW" altLang="en-US" smtClean="0"/>
              <a:t>2017/5/21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183101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540068" y="274638"/>
            <a:ext cx="9721215"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540068" y="1600202"/>
            <a:ext cx="9721215"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540068" y="6356352"/>
            <a:ext cx="2520315"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F69D14-0B00-400B-BBB5-AC4CA63BD022}" type="datetimeFigureOut">
              <a:rPr lang="zh-TW" altLang="en-US" smtClean="0"/>
              <a:t>2017/5/21</a:t>
            </a:fld>
            <a:endParaRPr lang="zh-TW" altLang="en-US"/>
          </a:p>
        </p:txBody>
      </p:sp>
      <p:sp>
        <p:nvSpPr>
          <p:cNvPr id="5" name="頁尾版面配置區 4"/>
          <p:cNvSpPr>
            <a:spLocks noGrp="1"/>
          </p:cNvSpPr>
          <p:nvPr>
            <p:ph type="ftr" sz="quarter" idx="3"/>
          </p:nvPr>
        </p:nvSpPr>
        <p:spPr>
          <a:xfrm>
            <a:off x="3690461" y="6356352"/>
            <a:ext cx="34204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7740968" y="6356352"/>
            <a:ext cx="2520315"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965546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836" y="0"/>
            <a:ext cx="10827186" cy="6858000"/>
          </a:xfrm>
          <a:prstGeom prst="rect">
            <a:avLst/>
          </a:prstGeom>
          <a:solidFill>
            <a:srgbClr val="1717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 name="Picture 2" descr="http://370g431nca8u23kfvb3cilkf.wpengine.netdna-cdn.com/wp-content/uploads/2014/10/the-book-with-no-pictures-480x480.jpg"/>
          <p:cNvPicPr>
            <a:picLocks noChangeAspect="1" noChangeArrowheads="1"/>
          </p:cNvPicPr>
          <p:nvPr/>
        </p:nvPicPr>
        <p:blipFill rotWithShape="1">
          <a:blip r:embed="rId2">
            <a:extLst>
              <a:ext uri="{28A0092B-C50C-407E-A947-70E740481C1C}">
                <a14:useLocalDpi xmlns:a14="http://schemas.microsoft.com/office/drawing/2010/main" val="0"/>
              </a:ext>
            </a:extLst>
          </a:blip>
          <a:srcRect t="24141" b="24141"/>
          <a:stretch/>
        </p:blipFill>
        <p:spPr bwMode="auto">
          <a:xfrm>
            <a:off x="4257378" y="1988839"/>
            <a:ext cx="6543972" cy="3384377"/>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25836" y="1988840"/>
            <a:ext cx="4304115" cy="338437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TextBox 6"/>
          <p:cNvSpPr txBox="1"/>
          <p:nvPr/>
        </p:nvSpPr>
        <p:spPr>
          <a:xfrm>
            <a:off x="108162" y="2168965"/>
            <a:ext cx="3744416" cy="2308324"/>
          </a:xfrm>
          <a:prstGeom prst="rect">
            <a:avLst/>
          </a:prstGeom>
          <a:noFill/>
        </p:spPr>
        <p:txBody>
          <a:bodyPr wrap="square" rtlCol="0">
            <a:spAutoFit/>
          </a:bodyPr>
          <a:lstStyle/>
          <a:p>
            <a:r>
              <a:rPr lang="en-US" altLang="zh-TW" sz="5400" b="1" dirty="0" smtClean="0">
                <a:solidFill>
                  <a:schemeClr val="bg1"/>
                </a:solidFill>
                <a:latin typeface="Century Gothic" panose="020B0502020202020204" pitchFamily="34" charset="0"/>
              </a:rPr>
              <a:t>Getting </a:t>
            </a:r>
            <a:r>
              <a:rPr lang="en-US" altLang="zh-TW" sz="5400" b="1" dirty="0">
                <a:solidFill>
                  <a:schemeClr val="bg1"/>
                </a:solidFill>
                <a:latin typeface="Century Gothic" panose="020B0502020202020204" pitchFamily="34" charset="0"/>
              </a:rPr>
              <a:t>Around </a:t>
            </a:r>
            <a:endParaRPr lang="en-US" altLang="zh-TW" sz="5400" b="1" dirty="0" smtClean="0">
              <a:solidFill>
                <a:schemeClr val="bg1"/>
              </a:solidFill>
              <a:latin typeface="Century Gothic" panose="020B0502020202020204" pitchFamily="34" charset="0"/>
            </a:endParaRPr>
          </a:p>
          <a:p>
            <a:r>
              <a:rPr lang="en-US" altLang="zh-TW"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Getting </a:t>
            </a:r>
            <a:r>
              <a:rPr lang="en-US" altLang="zh-TW"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Information in Places You </a:t>
            </a:r>
            <a:r>
              <a:rPr lang="en-US" altLang="zh-TW"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Visit.</a:t>
            </a:r>
            <a:endParaRPr lang="zh-TW" altLang="zh-TW"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nvGrpSpPr>
          <p:cNvPr id="16" name="群組 15"/>
          <p:cNvGrpSpPr/>
          <p:nvPr/>
        </p:nvGrpSpPr>
        <p:grpSpPr>
          <a:xfrm>
            <a:off x="294258" y="4711604"/>
            <a:ext cx="989642" cy="301572"/>
            <a:chOff x="882641" y="4063532"/>
            <a:chExt cx="989642" cy="301572"/>
          </a:xfrm>
        </p:grpSpPr>
        <p:sp>
          <p:nvSpPr>
            <p:cNvPr id="18" name="矩形 17"/>
            <p:cNvSpPr/>
            <p:nvPr/>
          </p:nvSpPr>
          <p:spPr>
            <a:xfrm>
              <a:off x="882641" y="4063532"/>
              <a:ext cx="989642" cy="301572"/>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1105357" y="4075818"/>
              <a:ext cx="544209" cy="276999"/>
            </a:xfrm>
            <a:prstGeom prst="rect">
              <a:avLst/>
            </a:prstGeom>
            <a:noFill/>
          </p:spPr>
          <p:txBody>
            <a:bodyPr wrap="square" rtlCol="0">
              <a:spAutoFit/>
            </a:bodyPr>
            <a:lstStyle/>
            <a:p>
              <a:r>
                <a:rPr lang="en-US" altLang="zh-TW" sz="1200" dirty="0" smtClean="0">
                  <a:solidFill>
                    <a:schemeClr val="bg1"/>
                  </a:solidFill>
                  <a:latin typeface="Century Gothic" panose="020B0502020202020204" pitchFamily="34" charset="0"/>
                </a:rPr>
                <a:t>view</a:t>
              </a:r>
              <a:endParaRPr lang="zh-TW" altLang="en-US" sz="1200" dirty="0">
                <a:solidFill>
                  <a:schemeClr val="bg1"/>
                </a:solidFill>
                <a:latin typeface="Century Gothic" panose="020B0502020202020204" pitchFamily="34" charset="0"/>
              </a:endParaRPr>
            </a:p>
          </p:txBody>
        </p:sp>
      </p:grpSp>
      <p:sp>
        <p:nvSpPr>
          <p:cNvPr id="27" name="文字方塊 26"/>
          <p:cNvSpPr txBox="1"/>
          <p:nvPr/>
        </p:nvSpPr>
        <p:spPr>
          <a:xfrm>
            <a:off x="4286993" y="5504370"/>
            <a:ext cx="6234964" cy="215444"/>
          </a:xfrm>
          <a:prstGeom prst="rect">
            <a:avLst/>
          </a:prstGeom>
          <a:noFill/>
        </p:spPr>
        <p:txBody>
          <a:bodyPr wrap="square" rtlCol="0">
            <a:spAutoFit/>
          </a:bodyPr>
          <a:lstStyle/>
          <a:p>
            <a:r>
              <a:rPr lang="en-US" altLang="zh-TW" sz="800" dirty="0">
                <a:solidFill>
                  <a:schemeClr val="bg1">
                    <a:lumMod val="50000"/>
                  </a:schemeClr>
                </a:solidFill>
                <a:latin typeface="Century Gothic" panose="020B0502020202020204" pitchFamily="34" charset="0"/>
              </a:rPr>
              <a:t>Image </a:t>
            </a:r>
            <a:r>
              <a:rPr lang="en-US" altLang="zh-TW" sz="800" dirty="0" smtClean="0">
                <a:solidFill>
                  <a:schemeClr val="bg1">
                    <a:lumMod val="50000"/>
                  </a:schemeClr>
                </a:solidFill>
                <a:latin typeface="Century Gothic" panose="020B0502020202020204" pitchFamily="34" charset="0"/>
              </a:rPr>
              <a:t>from : </a:t>
            </a:r>
            <a:r>
              <a:rPr lang="en-US" altLang="zh-TW" sz="800" dirty="0">
                <a:solidFill>
                  <a:schemeClr val="bg1">
                    <a:lumMod val="50000"/>
                  </a:schemeClr>
                </a:solidFill>
                <a:latin typeface="Century Gothic" panose="020B0502020202020204" pitchFamily="34" charset="0"/>
              </a:rPr>
              <a:t>http://www.emirates.com/english/destinations/flights-to-london.aspx</a:t>
            </a:r>
            <a:endParaRPr lang="zh-TW" altLang="en-US" sz="800" dirty="0">
              <a:solidFill>
                <a:schemeClr val="bg1">
                  <a:lumMod val="50000"/>
                </a:schemeClr>
              </a:solidFill>
              <a:latin typeface="Century Gothic" panose="020B0502020202020204" pitchFamily="34" charset="0"/>
            </a:endParaRPr>
          </a:p>
        </p:txBody>
      </p:sp>
      <p:grpSp>
        <p:nvGrpSpPr>
          <p:cNvPr id="13" name="群組 12"/>
          <p:cNvGrpSpPr/>
          <p:nvPr/>
        </p:nvGrpSpPr>
        <p:grpSpPr>
          <a:xfrm>
            <a:off x="75" y="-14111"/>
            <a:ext cx="1944291" cy="1296219"/>
            <a:chOff x="0" y="-3"/>
            <a:chExt cx="1944291" cy="1296219"/>
          </a:xfrm>
        </p:grpSpPr>
        <p:sp>
          <p:nvSpPr>
            <p:cNvPr id="14" name="淚滴形 13"/>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pic>
        <p:nvPicPr>
          <p:cNvPr id="6146" name="Picture 2" descr="http://www.lorenzanoandyannes.com/wp-content/uploads/2010/09/CEO.jpg"/>
          <p:cNvPicPr>
            <a:picLocks noChangeAspect="1" noChangeArrowheads="1"/>
          </p:cNvPicPr>
          <p:nvPr/>
        </p:nvPicPr>
        <p:blipFill rotWithShape="1">
          <a:blip r:embed="rId3">
            <a:extLst>
              <a:ext uri="{28A0092B-C50C-407E-A947-70E740481C1C}">
                <a14:useLocalDpi xmlns:a14="http://schemas.microsoft.com/office/drawing/2010/main" val="0"/>
              </a:ext>
            </a:extLst>
          </a:blip>
          <a:srcRect t="6897" b="39080"/>
          <a:stretch/>
        </p:blipFill>
        <p:spPr bwMode="auto">
          <a:xfrm>
            <a:off x="4291954" y="1988839"/>
            <a:ext cx="6514414" cy="338437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cdn.ek.aero/english/images/London-1_tcm233-2111842.jpg"/>
          <p:cNvPicPr>
            <a:picLocks noChangeAspect="1" noChangeArrowheads="1"/>
          </p:cNvPicPr>
          <p:nvPr/>
        </p:nvPicPr>
        <p:blipFill rotWithShape="1">
          <a:blip r:embed="rId4">
            <a:extLst>
              <a:ext uri="{28A0092B-C50C-407E-A947-70E740481C1C}">
                <a14:useLocalDpi xmlns:a14="http://schemas.microsoft.com/office/drawing/2010/main" val="0"/>
              </a:ext>
            </a:extLst>
          </a:blip>
          <a:srcRect t="4759"/>
          <a:stretch/>
        </p:blipFill>
        <p:spPr bwMode="auto">
          <a:xfrm>
            <a:off x="4254506" y="1988840"/>
            <a:ext cx="6546843" cy="3401926"/>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群組 16"/>
          <p:cNvGrpSpPr/>
          <p:nvPr/>
        </p:nvGrpSpPr>
        <p:grpSpPr>
          <a:xfrm>
            <a:off x="-11166" y="13375"/>
            <a:ext cx="1836204" cy="1296219"/>
            <a:chOff x="-4482574" y="-2765838"/>
            <a:chExt cx="1836204" cy="1296219"/>
          </a:xfrm>
          <a:solidFill>
            <a:srgbClr val="0070C0"/>
          </a:solidFill>
        </p:grpSpPr>
        <p:sp>
          <p:nvSpPr>
            <p:cNvPr id="20" name="淚滴形 19"/>
            <p:cNvSpPr/>
            <p:nvPr/>
          </p:nvSpPr>
          <p:spPr>
            <a:xfrm rot="16200000">
              <a:off x="-4468220" y="-2765838"/>
              <a:ext cx="1296219" cy="1296219"/>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solidFill>
                  <a:schemeClr val="bg1"/>
                </a:solidFill>
              </a:endParaRPr>
            </a:p>
          </p:txBody>
        </p:sp>
        <p:sp>
          <p:nvSpPr>
            <p:cNvPr id="21" name="文字方塊 26"/>
            <p:cNvSpPr txBox="1"/>
            <p:nvPr/>
          </p:nvSpPr>
          <p:spPr>
            <a:xfrm>
              <a:off x="-4482574" y="-2404282"/>
              <a:ext cx="1836204" cy="538609"/>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1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FOR YOU</a:t>
              </a:r>
              <a:endParaRPr lang="zh-TW" altLang="en-US" sz="11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37968701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cache1.asset-cache.net/gc/497339681-bike-rental-and-sex-shop-in-central-gettyimages.jpg?v=1&amp;c=IWSAsset&amp;k=2&amp;d=X7WJLa88Cweo9HktRLaNXlMzPEfut08WFdgymNW7x8Yscf3mPz39OScIjTLM00Wct8YXVjsFPBl5t1nSofeh0A%3D%3D"/>
          <p:cNvPicPr>
            <a:picLocks noChangeAspect="1" noChangeArrowheads="1"/>
          </p:cNvPicPr>
          <p:nvPr/>
        </p:nvPicPr>
        <p:blipFill rotWithShape="1">
          <a:blip r:embed="rId2">
            <a:extLst>
              <a:ext uri="{28A0092B-C50C-407E-A947-70E740481C1C}">
                <a14:useLocalDpi xmlns:a14="http://schemas.microsoft.com/office/drawing/2010/main" val="0"/>
              </a:ext>
            </a:extLst>
          </a:blip>
          <a:srcRect l="11878" r="44204"/>
          <a:stretch/>
        </p:blipFill>
        <p:spPr bwMode="auto">
          <a:xfrm>
            <a:off x="0" y="-77516"/>
            <a:ext cx="4569293" cy="69629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rot="2720969">
            <a:off x="1934181" y="938790"/>
            <a:ext cx="3196065" cy="117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p:cNvSpPr/>
          <p:nvPr/>
        </p:nvSpPr>
        <p:spPr>
          <a:xfrm rot="2720969">
            <a:off x="-995791" y="5785847"/>
            <a:ext cx="2672700" cy="1197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rot="2720969">
            <a:off x="3733277" y="-164895"/>
            <a:ext cx="1308589" cy="6894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文字方塊 32"/>
          <p:cNvSpPr txBox="1"/>
          <p:nvPr/>
        </p:nvSpPr>
        <p:spPr>
          <a:xfrm>
            <a:off x="1836545" y="6092403"/>
            <a:ext cx="2543481" cy="584775"/>
          </a:xfrm>
          <a:prstGeom prst="rect">
            <a:avLst/>
          </a:prstGeom>
          <a:noFill/>
        </p:spPr>
        <p:txBody>
          <a:bodyPr wrap="square" rtlCol="0">
            <a:spAutoFit/>
          </a:bodyPr>
          <a:lstStyle/>
          <a:p>
            <a:r>
              <a:rPr lang="en-US" altLang="zh-TW" sz="800" dirty="0">
                <a:solidFill>
                  <a:schemeClr val="bg1">
                    <a:lumMod val="95000"/>
                  </a:schemeClr>
                </a:solidFill>
                <a:latin typeface="Century Gothic" panose="020B0502020202020204" pitchFamily="34" charset="0"/>
              </a:rPr>
              <a:t>Image </a:t>
            </a:r>
            <a:r>
              <a:rPr lang="en-US" altLang="zh-TW" sz="800" dirty="0" smtClean="0">
                <a:solidFill>
                  <a:schemeClr val="bg1">
                    <a:lumMod val="95000"/>
                  </a:schemeClr>
                </a:solidFill>
                <a:latin typeface="Century Gothic" panose="020B0502020202020204" pitchFamily="34" charset="0"/>
              </a:rPr>
              <a:t>from :</a:t>
            </a:r>
            <a:r>
              <a:rPr lang="en-US" altLang="zh-TW" sz="800" dirty="0">
                <a:solidFill>
                  <a:schemeClr val="bg1">
                    <a:lumMod val="95000"/>
                  </a:schemeClr>
                </a:solidFill>
                <a:latin typeface="Century Gothic" panose="020B0502020202020204" pitchFamily="34" charset="0"/>
              </a:rPr>
              <a:t> http://www.gettyimages.com/pictures/bike-rental-and-sex-shop-in-central-amsterdam-news-photo-497339681</a:t>
            </a:r>
            <a:endParaRPr lang="zh-TW" altLang="en-US" sz="800" dirty="0">
              <a:solidFill>
                <a:schemeClr val="bg1">
                  <a:lumMod val="95000"/>
                </a:schemeClr>
              </a:solidFill>
              <a:latin typeface="Century Gothic" panose="020B0502020202020204" pitchFamily="34" charset="0"/>
            </a:endParaRPr>
          </a:p>
        </p:txBody>
      </p:sp>
      <p:grpSp>
        <p:nvGrpSpPr>
          <p:cNvPr id="36" name="群組 35"/>
          <p:cNvGrpSpPr/>
          <p:nvPr/>
        </p:nvGrpSpPr>
        <p:grpSpPr>
          <a:xfrm>
            <a:off x="75" y="-14111"/>
            <a:ext cx="1944291" cy="1296219"/>
            <a:chOff x="0" y="-3"/>
            <a:chExt cx="1944291" cy="1296219"/>
          </a:xfrm>
        </p:grpSpPr>
        <p:sp>
          <p:nvSpPr>
            <p:cNvPr id="37" name="淚滴形 36"/>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文字方塊 37"/>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12" name="TextBox 5"/>
          <p:cNvSpPr txBox="1"/>
          <p:nvPr/>
        </p:nvSpPr>
        <p:spPr>
          <a:xfrm>
            <a:off x="4877345" y="764704"/>
            <a:ext cx="5688707" cy="4616648"/>
          </a:xfrm>
          <a:prstGeom prst="rect">
            <a:avLst/>
          </a:prstGeom>
          <a:noFill/>
        </p:spPr>
        <p:txBody>
          <a:bodyPr wrap="square" rtlCol="0">
            <a:spAutoFit/>
          </a:bodyPr>
          <a:lstStyle/>
          <a:p>
            <a:pPr>
              <a:lnSpc>
                <a:spcPct val="200000"/>
              </a:lnSpc>
            </a:pPr>
            <a:r>
              <a:rPr lang="en-US" altLang="zh-TW" sz="2100" dirty="0" smtClean="0"/>
              <a:t>She </a:t>
            </a:r>
            <a:r>
              <a:rPr lang="en-US" altLang="zh-TW" sz="2100" dirty="0"/>
              <a:t>walks up to a friendly-looking British woman and </a:t>
            </a:r>
            <a:r>
              <a:rPr lang="en-US" altLang="zh-TW" sz="2100" dirty="0" smtClean="0"/>
              <a:t>asks:</a:t>
            </a:r>
          </a:p>
          <a:p>
            <a:pPr marL="342900" indent="-342900">
              <a:lnSpc>
                <a:spcPct val="200000"/>
              </a:lnSpc>
              <a:buFontTx/>
              <a:buChar char="-"/>
            </a:pPr>
            <a:r>
              <a:rPr lang="en-US" altLang="zh-TW" sz="2100" dirty="0" smtClean="0"/>
              <a:t>“Excuse </a:t>
            </a:r>
            <a:r>
              <a:rPr lang="en-US" altLang="zh-TW" sz="2100" dirty="0"/>
              <a:t>me, do you </a:t>
            </a:r>
            <a:r>
              <a:rPr lang="en-US" altLang="zh-TW" sz="2100" b="1" dirty="0">
                <a:solidFill>
                  <a:srgbClr val="0070C0"/>
                </a:solidFill>
              </a:rPr>
              <a:t>know</a:t>
            </a:r>
            <a:r>
              <a:rPr lang="en-US" altLang="zh-TW" sz="2100" dirty="0"/>
              <a:t> where the </a:t>
            </a:r>
            <a:r>
              <a:rPr lang="en-US" altLang="zh-TW" sz="2100" b="1" dirty="0">
                <a:solidFill>
                  <a:srgbClr val="0070C0"/>
                </a:solidFill>
              </a:rPr>
              <a:t>nearest</a:t>
            </a:r>
            <a:r>
              <a:rPr lang="en-US" altLang="zh-TW" sz="2100" dirty="0"/>
              <a:t> bike rental shop is</a:t>
            </a:r>
            <a:r>
              <a:rPr lang="en-US" altLang="zh-TW" sz="2100" dirty="0" smtClean="0"/>
              <a:t>? </a:t>
            </a:r>
          </a:p>
          <a:p>
            <a:pPr marL="342900" indent="-342900">
              <a:lnSpc>
                <a:spcPct val="200000"/>
              </a:lnSpc>
              <a:buFontTx/>
              <a:buChar char="-"/>
            </a:pPr>
            <a:r>
              <a:rPr lang="en-US" altLang="zh-TW" sz="2100" dirty="0" smtClean="0"/>
              <a:t>Yes</a:t>
            </a:r>
            <a:r>
              <a:rPr lang="en-US" altLang="zh-TW" sz="2100" dirty="0"/>
              <a:t>, there’s on </a:t>
            </a:r>
            <a:r>
              <a:rPr lang="en-US" altLang="zh-TW" sz="2100" b="1" dirty="0">
                <a:solidFill>
                  <a:srgbClr val="0070C0"/>
                </a:solidFill>
              </a:rPr>
              <a:t>near</a:t>
            </a:r>
            <a:r>
              <a:rPr lang="en-US" altLang="zh-TW" sz="2100" dirty="0"/>
              <a:t> Victoria’s Square, you can take bus 310 from here</a:t>
            </a:r>
            <a:r>
              <a:rPr lang="en-US" altLang="zh-TW" sz="2100" dirty="0" smtClean="0"/>
              <a:t>.</a:t>
            </a:r>
          </a:p>
          <a:p>
            <a:pPr marL="342900" indent="-342900">
              <a:lnSpc>
                <a:spcPct val="200000"/>
              </a:lnSpc>
              <a:buFontTx/>
              <a:buChar char="-"/>
            </a:pPr>
            <a:r>
              <a:rPr lang="en-US" altLang="zh-TW" sz="2100" dirty="0" smtClean="0"/>
              <a:t> </a:t>
            </a:r>
            <a:r>
              <a:rPr lang="en-US" altLang="zh-TW" sz="2100" dirty="0"/>
              <a:t>Okay, thank you very much</a:t>
            </a:r>
            <a:r>
              <a:rPr lang="en-US" altLang="zh-TW" sz="2100" dirty="0" smtClean="0"/>
              <a:t>!”</a:t>
            </a:r>
            <a:endParaRPr lang="zh-TW" altLang="zh-TW" sz="2100" dirty="0"/>
          </a:p>
        </p:txBody>
      </p:sp>
      <p:sp>
        <p:nvSpPr>
          <p:cNvPr id="13" name="文字方塊 12"/>
          <p:cNvSpPr txBox="1"/>
          <p:nvPr/>
        </p:nvSpPr>
        <p:spPr>
          <a:xfrm>
            <a:off x="4425687" y="161143"/>
            <a:ext cx="6592021" cy="523220"/>
          </a:xfrm>
          <a:prstGeom prst="rect">
            <a:avLst/>
          </a:prstGeom>
          <a:noFill/>
        </p:spPr>
        <p:txBody>
          <a:bodyPr wrap="square" rtlCol="0">
            <a:spAutoFit/>
          </a:bodyPr>
          <a:lstStyle/>
          <a:p>
            <a:r>
              <a:rPr lang="en-US" altLang="zh-TW" sz="2800" dirty="0">
                <a:solidFill>
                  <a:srgbClr val="0070C0"/>
                </a:solidFill>
                <a:latin typeface="Century Gothic" panose="020B0502020202020204" pitchFamily="34" charset="0"/>
              </a:rPr>
              <a:t>02</a:t>
            </a:r>
            <a:r>
              <a:rPr lang="en-US" altLang="zh-TW" sz="2800" dirty="0">
                <a:solidFill>
                  <a:srgbClr val="9AF802"/>
                </a:solidFill>
                <a:latin typeface="Century Gothic" panose="020B0502020202020204" pitchFamily="34" charset="0"/>
              </a:rPr>
              <a:t> </a:t>
            </a:r>
            <a:r>
              <a:rPr lang="en-US" altLang="zh-TW" sz="2800" dirty="0">
                <a:solidFill>
                  <a:srgbClr val="0070C0"/>
                </a:solidFill>
                <a:latin typeface="Century Gothic" panose="020B0502020202020204" pitchFamily="34" charset="0"/>
              </a:rPr>
              <a:t>Finding the Best Bike Rental Shop</a:t>
            </a:r>
            <a:endParaRPr lang="zh-TW" altLang="zh-TW" sz="2800" dirty="0">
              <a:solidFill>
                <a:srgbClr val="0070C0"/>
              </a:solidFill>
              <a:latin typeface="Century Gothic" panose="020B0502020202020204" pitchFamily="34" charset="0"/>
            </a:endParaRPr>
          </a:p>
        </p:txBody>
      </p:sp>
      <p:grpSp>
        <p:nvGrpSpPr>
          <p:cNvPr id="20" name="群組 19"/>
          <p:cNvGrpSpPr/>
          <p:nvPr/>
        </p:nvGrpSpPr>
        <p:grpSpPr>
          <a:xfrm>
            <a:off x="-11166" y="13375"/>
            <a:ext cx="1836204" cy="1296219"/>
            <a:chOff x="-4482574" y="-2765838"/>
            <a:chExt cx="1836204" cy="1296219"/>
          </a:xfrm>
          <a:solidFill>
            <a:srgbClr val="0070C0"/>
          </a:solidFill>
        </p:grpSpPr>
        <p:sp>
          <p:nvSpPr>
            <p:cNvPr id="22" name="淚滴形 21"/>
            <p:cNvSpPr/>
            <p:nvPr/>
          </p:nvSpPr>
          <p:spPr>
            <a:xfrm rot="16200000">
              <a:off x="-4468220" y="-2765838"/>
              <a:ext cx="1296219" cy="1296219"/>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solidFill>
                  <a:schemeClr val="bg1"/>
                </a:solidFill>
              </a:endParaRPr>
            </a:p>
          </p:txBody>
        </p:sp>
        <p:sp>
          <p:nvSpPr>
            <p:cNvPr id="32" name="文字方塊 26"/>
            <p:cNvSpPr txBox="1"/>
            <p:nvPr/>
          </p:nvSpPr>
          <p:spPr>
            <a:xfrm>
              <a:off x="-4482574" y="-2404282"/>
              <a:ext cx="1836204" cy="538609"/>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1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FOR YOU</a:t>
              </a:r>
              <a:endParaRPr lang="zh-TW" altLang="en-US" sz="11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15064714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橢圓 9"/>
          <p:cNvSpPr/>
          <p:nvPr/>
        </p:nvSpPr>
        <p:spPr>
          <a:xfrm>
            <a:off x="4980645" y="1950977"/>
            <a:ext cx="1136774" cy="113677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TextBox 11"/>
          <p:cNvSpPr txBox="1"/>
          <p:nvPr/>
        </p:nvSpPr>
        <p:spPr>
          <a:xfrm>
            <a:off x="1800275" y="3247121"/>
            <a:ext cx="7560840" cy="1938992"/>
          </a:xfrm>
          <a:prstGeom prst="rect">
            <a:avLst/>
          </a:prstGeom>
          <a:noFill/>
        </p:spPr>
        <p:txBody>
          <a:bodyPr wrap="square" rtlCol="0">
            <a:spAutoFit/>
          </a:bodyPr>
          <a:lstStyle/>
          <a:p>
            <a:pPr algn="ctr"/>
            <a:r>
              <a:rPr lang="en-US" sz="3600" dirty="0">
                <a:solidFill>
                  <a:schemeClr val="tx1">
                    <a:lumMod val="75000"/>
                    <a:lumOff val="2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DISCUSSION</a:t>
            </a:r>
            <a:r>
              <a:rPr lang="en-US" sz="3600" dirty="0">
                <a:solidFill>
                  <a:schemeClr val="tx1">
                    <a:lumMod val="75000"/>
                    <a:lumOff val="25000"/>
                  </a:schemeClr>
                </a:solidFill>
                <a:latin typeface="Century Gothic" panose="020B0502020202020204" pitchFamily="34" charset="0"/>
                <a:ea typeface="Malgun Gothic Semilight" panose="020B0502040204020203" pitchFamily="34" charset="-120"/>
                <a:cs typeface="Malgun Gothic Semilight" panose="020B0502040204020203" pitchFamily="34" charset="-120"/>
              </a:rPr>
              <a:t> </a:t>
            </a:r>
          </a:p>
          <a:p>
            <a:pPr lvl="0" algn="ctr"/>
            <a:r>
              <a:rPr lang="en-US" altLang="zh-TW" sz="2100" dirty="0"/>
              <a:t>Why does </a:t>
            </a:r>
            <a:r>
              <a:rPr lang="en-US" altLang="zh-TW" sz="2100" dirty="0" smtClean="0"/>
              <a:t>Marie </a:t>
            </a:r>
            <a:r>
              <a:rPr lang="en-US" altLang="zh-TW" sz="2100" dirty="0"/>
              <a:t>finally decide to ask someone for help? </a:t>
            </a:r>
            <a:endParaRPr lang="zh-TW" altLang="zh-TW" sz="2100" dirty="0"/>
          </a:p>
          <a:p>
            <a:pPr lvl="0" algn="ctr"/>
            <a:r>
              <a:rPr lang="en-US" altLang="zh-TW" sz="2100" dirty="0"/>
              <a:t>Who does she ask for help? </a:t>
            </a:r>
            <a:endParaRPr lang="en-US" altLang="zh-TW" sz="2100" dirty="0" smtClean="0"/>
          </a:p>
          <a:p>
            <a:pPr lvl="0" algn="ctr"/>
            <a:r>
              <a:rPr lang="en-US" altLang="zh-TW" sz="2100" dirty="0" smtClean="0"/>
              <a:t>Why </a:t>
            </a:r>
            <a:r>
              <a:rPr lang="en-US" altLang="zh-TW" sz="2100" dirty="0"/>
              <a:t>do you think she asks this person in particular? </a:t>
            </a:r>
            <a:endParaRPr lang="zh-TW" altLang="zh-TW" sz="2100" dirty="0"/>
          </a:p>
          <a:p>
            <a:pPr algn="ctr"/>
            <a:r>
              <a:rPr lang="en-US" altLang="zh-TW" sz="2100" b="1" dirty="0"/>
              <a:t>How does she get to the bike rental shop?</a:t>
            </a:r>
            <a:endParaRPr lang="zh-TW" altLang="zh-TW" sz="2100" dirty="0"/>
          </a:p>
        </p:txBody>
      </p:sp>
      <p:pic>
        <p:nvPicPr>
          <p:cNvPr id="9" name="Picture 9" descr="icon-project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5968" y="2192463"/>
            <a:ext cx="728763" cy="728763"/>
          </a:xfrm>
          <a:prstGeom prst="rect">
            <a:avLst/>
          </a:prstGeom>
        </p:spPr>
      </p:pic>
      <p:sp>
        <p:nvSpPr>
          <p:cNvPr id="2" name="文字方塊 1"/>
          <p:cNvSpPr txBox="1"/>
          <p:nvPr/>
        </p:nvSpPr>
        <p:spPr>
          <a:xfrm>
            <a:off x="4536504" y="4988783"/>
            <a:ext cx="3960515" cy="2400657"/>
          </a:xfrm>
          <a:prstGeom prst="rect">
            <a:avLst/>
          </a:prstGeom>
          <a:noFill/>
        </p:spPr>
        <p:txBody>
          <a:bodyPr wrap="square" rtlCol="0">
            <a:spAutoFit/>
          </a:bodyPr>
          <a:lstStyle/>
          <a:p>
            <a:r>
              <a:rPr lang="en-US" altLang="zh-TW" sz="15000" dirty="0" smtClean="0">
                <a:solidFill>
                  <a:schemeClr val="bg1">
                    <a:lumMod val="65000"/>
                  </a:schemeClr>
                </a:solidFill>
                <a:latin typeface="Century Gothic" panose="020B0502020202020204" pitchFamily="34" charset="0"/>
              </a:rPr>
              <a:t>02</a:t>
            </a:r>
            <a:endParaRPr lang="zh-TW" altLang="en-US" sz="15000" dirty="0">
              <a:solidFill>
                <a:schemeClr val="bg1">
                  <a:lumMod val="65000"/>
                </a:schemeClr>
              </a:solidFill>
              <a:latin typeface="Century Gothic" panose="020B0502020202020204" pitchFamily="34" charset="0"/>
            </a:endParaRPr>
          </a:p>
        </p:txBody>
      </p:sp>
      <p:grpSp>
        <p:nvGrpSpPr>
          <p:cNvPr id="11" name="群組 10"/>
          <p:cNvGrpSpPr/>
          <p:nvPr/>
        </p:nvGrpSpPr>
        <p:grpSpPr>
          <a:xfrm>
            <a:off x="75" y="-14111"/>
            <a:ext cx="1944291" cy="1296219"/>
            <a:chOff x="0" y="-3"/>
            <a:chExt cx="1944291" cy="1296219"/>
          </a:xfrm>
        </p:grpSpPr>
        <p:sp>
          <p:nvSpPr>
            <p:cNvPr id="12" name="淚滴形 11"/>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grpSp>
        <p:nvGrpSpPr>
          <p:cNvPr id="13" name="群組 12"/>
          <p:cNvGrpSpPr/>
          <p:nvPr/>
        </p:nvGrpSpPr>
        <p:grpSpPr>
          <a:xfrm>
            <a:off x="-11166" y="13375"/>
            <a:ext cx="1836204" cy="1296219"/>
            <a:chOff x="-4482574" y="-2765838"/>
            <a:chExt cx="1836204" cy="1296219"/>
          </a:xfrm>
          <a:solidFill>
            <a:srgbClr val="0070C0"/>
          </a:solidFill>
        </p:grpSpPr>
        <p:sp>
          <p:nvSpPr>
            <p:cNvPr id="14" name="淚滴形 13"/>
            <p:cNvSpPr/>
            <p:nvPr/>
          </p:nvSpPr>
          <p:spPr>
            <a:xfrm rot="16200000">
              <a:off x="-4468220" y="-2765838"/>
              <a:ext cx="1296219" cy="1296219"/>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solidFill>
                  <a:schemeClr val="bg1"/>
                </a:solidFill>
              </a:endParaRPr>
            </a:p>
          </p:txBody>
        </p:sp>
        <p:sp>
          <p:nvSpPr>
            <p:cNvPr id="15" name="文字方塊 26"/>
            <p:cNvSpPr txBox="1"/>
            <p:nvPr/>
          </p:nvSpPr>
          <p:spPr>
            <a:xfrm>
              <a:off x="-4482574" y="-2404282"/>
              <a:ext cx="1836204" cy="538609"/>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1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FOR YOU</a:t>
              </a:r>
              <a:endParaRPr lang="zh-TW" altLang="en-US" sz="11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9950330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i.telegraph.co.uk/multimedia/archive/02073/money_2073347b.jpg"/>
          <p:cNvPicPr>
            <a:picLocks noChangeAspect="1" noChangeArrowheads="1"/>
          </p:cNvPicPr>
          <p:nvPr/>
        </p:nvPicPr>
        <p:blipFill rotWithShape="1">
          <a:blip r:embed="rId2">
            <a:extLst>
              <a:ext uri="{28A0092B-C50C-407E-A947-70E740481C1C}">
                <a14:useLocalDpi xmlns:a14="http://schemas.microsoft.com/office/drawing/2010/main" val="0"/>
              </a:ext>
            </a:extLst>
          </a:blip>
          <a:srcRect l="5019" r="56539"/>
          <a:stretch/>
        </p:blipFill>
        <p:spPr bwMode="auto">
          <a:xfrm>
            <a:off x="73" y="-22813"/>
            <a:ext cx="4249221" cy="6917445"/>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群組 23"/>
          <p:cNvGrpSpPr/>
          <p:nvPr/>
        </p:nvGrpSpPr>
        <p:grpSpPr>
          <a:xfrm>
            <a:off x="4419249" y="4478430"/>
            <a:ext cx="4368626" cy="497867"/>
            <a:chOff x="311969" y="4941168"/>
            <a:chExt cx="4368626" cy="497867"/>
          </a:xfrm>
        </p:grpSpPr>
        <p:grpSp>
          <p:nvGrpSpPr>
            <p:cNvPr id="25" name="群組 24"/>
            <p:cNvGrpSpPr/>
            <p:nvPr/>
          </p:nvGrpSpPr>
          <p:grpSpPr>
            <a:xfrm>
              <a:off x="311969" y="4941168"/>
              <a:ext cx="4080594" cy="497867"/>
              <a:chOff x="383977" y="5445223"/>
              <a:chExt cx="4080594" cy="497867"/>
            </a:xfrm>
          </p:grpSpPr>
          <p:grpSp>
            <p:nvGrpSpPr>
              <p:cNvPr id="27" name="群組 26"/>
              <p:cNvGrpSpPr/>
              <p:nvPr/>
            </p:nvGrpSpPr>
            <p:grpSpPr>
              <a:xfrm>
                <a:off x="383977" y="5445223"/>
                <a:ext cx="497867" cy="497867"/>
                <a:chOff x="383977" y="5163383"/>
                <a:chExt cx="779708" cy="779708"/>
              </a:xfrm>
            </p:grpSpPr>
            <p:sp>
              <p:nvSpPr>
                <p:cNvPr id="29" name="橢圓 28"/>
                <p:cNvSpPr/>
                <p:nvPr/>
              </p:nvSpPr>
              <p:spPr>
                <a:xfrm>
                  <a:off x="383977" y="5163383"/>
                  <a:ext cx="779708" cy="779708"/>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0" name="Picture 8" descr="dictionary.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803" y="5301209"/>
                  <a:ext cx="504056" cy="504056"/>
                </a:xfrm>
                <a:prstGeom prst="rect">
                  <a:avLst/>
                </a:prstGeom>
              </p:spPr>
            </p:pic>
          </p:grpSp>
          <p:cxnSp>
            <p:nvCxnSpPr>
              <p:cNvPr id="28" name="直線接點 27"/>
              <p:cNvCxnSpPr>
                <a:stCxn id="29" idx="6"/>
              </p:cNvCxnSpPr>
              <p:nvPr/>
            </p:nvCxnSpPr>
            <p:spPr>
              <a:xfrm>
                <a:off x="881844" y="5694157"/>
                <a:ext cx="3582727"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26" name="圓角矩形 25"/>
            <p:cNvSpPr/>
            <p:nvPr/>
          </p:nvSpPr>
          <p:spPr>
            <a:xfrm>
              <a:off x="4320555" y="5158156"/>
              <a:ext cx="360040" cy="63889"/>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 name="矩形 1"/>
          <p:cNvSpPr/>
          <p:nvPr/>
        </p:nvSpPr>
        <p:spPr>
          <a:xfrm rot="2720969">
            <a:off x="1931598" y="875986"/>
            <a:ext cx="3196065" cy="117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p:cNvSpPr/>
          <p:nvPr/>
        </p:nvSpPr>
        <p:spPr>
          <a:xfrm rot="2720969">
            <a:off x="-995791" y="5785847"/>
            <a:ext cx="2672700" cy="1197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rot="2720969">
            <a:off x="3733277" y="-164895"/>
            <a:ext cx="1308589" cy="6894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TextBox 13"/>
          <p:cNvSpPr txBox="1"/>
          <p:nvPr/>
        </p:nvSpPr>
        <p:spPr>
          <a:xfrm>
            <a:off x="4854261" y="4888291"/>
            <a:ext cx="5760715" cy="1546577"/>
          </a:xfrm>
          <a:prstGeom prst="rect">
            <a:avLst/>
          </a:prstGeom>
          <a:noFill/>
        </p:spPr>
        <p:txBody>
          <a:bodyPr wrap="square" rtlCol="0">
            <a:spAutoFit/>
          </a:bodyPr>
          <a:lstStyle/>
          <a:p>
            <a:pPr>
              <a:lnSpc>
                <a:spcPct val="150000"/>
              </a:lnSpc>
            </a:pPr>
            <a:r>
              <a:rPr lang="en-US" altLang="zh-TW" sz="2100" b="1" dirty="0">
                <a:solidFill>
                  <a:srgbClr val="0070C0"/>
                </a:solidFill>
              </a:rPr>
              <a:t>Cash </a:t>
            </a:r>
            <a:r>
              <a:rPr lang="en-US" altLang="zh-TW" sz="2100" b="1" dirty="0" smtClean="0">
                <a:solidFill>
                  <a:srgbClr val="0070C0"/>
                </a:solidFill>
              </a:rPr>
              <a:t>machine </a:t>
            </a:r>
            <a:r>
              <a:rPr lang="en-US" altLang="zh-TW" sz="2100" b="1" dirty="0" smtClean="0"/>
              <a:t>(</a:t>
            </a:r>
            <a:r>
              <a:rPr lang="en-US" altLang="zh-TW" sz="2100" b="1" dirty="0"/>
              <a:t>noun):</a:t>
            </a:r>
            <a:r>
              <a:rPr lang="en-US" altLang="zh-TW" sz="2100" dirty="0"/>
              <a:t> </a:t>
            </a:r>
            <a:r>
              <a:rPr lang="en-US" altLang="zh-TW" sz="2100" dirty="0" smtClean="0"/>
              <a:t>Also </a:t>
            </a:r>
            <a:r>
              <a:rPr lang="en-US" altLang="zh-TW" sz="2100" dirty="0"/>
              <a:t>known as an ATM; a machine from which a person can take out cash from their bank </a:t>
            </a:r>
            <a:r>
              <a:rPr lang="en-US" altLang="zh-TW" sz="2100" dirty="0" smtClean="0"/>
              <a:t>account.</a:t>
            </a:r>
            <a:endParaRPr lang="zh-TW" altLang="zh-TW" sz="2100" dirty="0"/>
          </a:p>
        </p:txBody>
      </p:sp>
      <p:sp>
        <p:nvSpPr>
          <p:cNvPr id="33" name="文字方塊 32"/>
          <p:cNvSpPr txBox="1"/>
          <p:nvPr/>
        </p:nvSpPr>
        <p:spPr>
          <a:xfrm>
            <a:off x="1553616" y="6252720"/>
            <a:ext cx="2543481" cy="584775"/>
          </a:xfrm>
          <a:prstGeom prst="rect">
            <a:avLst/>
          </a:prstGeom>
          <a:noFill/>
        </p:spPr>
        <p:txBody>
          <a:bodyPr wrap="square" rtlCol="0">
            <a:spAutoFit/>
          </a:bodyPr>
          <a:lstStyle/>
          <a:p>
            <a:r>
              <a:rPr lang="en-US" altLang="zh-TW" sz="800" dirty="0">
                <a:solidFill>
                  <a:schemeClr val="bg1">
                    <a:lumMod val="75000"/>
                  </a:schemeClr>
                </a:solidFill>
                <a:latin typeface="Century Gothic" panose="020B0502020202020204" pitchFamily="34" charset="0"/>
              </a:rPr>
              <a:t>Image </a:t>
            </a:r>
            <a:r>
              <a:rPr lang="en-US" altLang="zh-TW" sz="800" dirty="0" smtClean="0">
                <a:solidFill>
                  <a:schemeClr val="bg1">
                    <a:lumMod val="75000"/>
                  </a:schemeClr>
                </a:solidFill>
                <a:latin typeface="Century Gothic" panose="020B0502020202020204" pitchFamily="34" charset="0"/>
              </a:rPr>
              <a:t>from </a:t>
            </a:r>
            <a:r>
              <a:rPr lang="en-US" altLang="zh-TW" sz="800" dirty="0">
                <a:solidFill>
                  <a:schemeClr val="bg1">
                    <a:lumMod val="75000"/>
                  </a:schemeClr>
                </a:solidFill>
                <a:latin typeface="Century Gothic" panose="020B0502020202020204" pitchFamily="34" charset="0"/>
              </a:rPr>
              <a:t>: http://www.telegraph.co.uk/finance/personalfinance/bank-accounts/11227240/Why-the-3-cash-machine-fee-is-dying-out.html</a:t>
            </a:r>
            <a:endParaRPr lang="zh-TW" altLang="en-US" sz="800" dirty="0">
              <a:solidFill>
                <a:schemeClr val="bg1">
                  <a:lumMod val="75000"/>
                </a:schemeClr>
              </a:solidFill>
              <a:latin typeface="Century Gothic" panose="020B0502020202020204" pitchFamily="34" charset="0"/>
            </a:endParaRPr>
          </a:p>
        </p:txBody>
      </p:sp>
      <p:sp>
        <p:nvSpPr>
          <p:cNvPr id="34" name="TextBox 5"/>
          <p:cNvSpPr txBox="1"/>
          <p:nvPr/>
        </p:nvSpPr>
        <p:spPr>
          <a:xfrm>
            <a:off x="4562346" y="485803"/>
            <a:ext cx="6246758" cy="3323987"/>
          </a:xfrm>
          <a:prstGeom prst="rect">
            <a:avLst/>
          </a:prstGeom>
          <a:noFill/>
        </p:spPr>
        <p:txBody>
          <a:bodyPr wrap="square" rtlCol="0">
            <a:spAutoFit/>
          </a:bodyPr>
          <a:lstStyle/>
          <a:p>
            <a:pPr>
              <a:lnSpc>
                <a:spcPct val="200000"/>
              </a:lnSpc>
            </a:pPr>
            <a:r>
              <a:rPr lang="en-US" altLang="zh-TW" sz="2100" dirty="0"/>
              <a:t>After stopping at a </a:t>
            </a:r>
            <a:r>
              <a:rPr lang="en-US" altLang="zh-TW" sz="2100" b="1" dirty="0">
                <a:solidFill>
                  <a:srgbClr val="0070C0"/>
                </a:solidFill>
              </a:rPr>
              <a:t>cash machine </a:t>
            </a:r>
            <a:r>
              <a:rPr lang="en-US" altLang="zh-TW" sz="2100" dirty="0"/>
              <a:t>to take out money, </a:t>
            </a:r>
            <a:r>
              <a:rPr lang="en-US" altLang="zh-TW" sz="2100" dirty="0" smtClean="0"/>
              <a:t>Marie </a:t>
            </a:r>
            <a:r>
              <a:rPr lang="en-US" altLang="zh-TW" sz="2100" dirty="0"/>
              <a:t>finally gets to the bike shop and finds a nice bike to ride into the city </a:t>
            </a:r>
            <a:r>
              <a:rPr lang="en-US" altLang="zh-TW" sz="2100" dirty="0" err="1"/>
              <a:t>centre</a:t>
            </a:r>
            <a:r>
              <a:rPr lang="en-US" altLang="zh-TW" sz="2100" dirty="0"/>
              <a:t>. After she pays the fee for her bike, she asks the shopkeeper, “Excuse me, but how do I get to the</a:t>
            </a:r>
            <a:r>
              <a:rPr lang="en-US" altLang="zh-TW" sz="2100" b="1" dirty="0">
                <a:solidFill>
                  <a:srgbClr val="0070C0"/>
                </a:solidFill>
              </a:rPr>
              <a:t> city </a:t>
            </a:r>
            <a:r>
              <a:rPr lang="en-US" altLang="zh-TW" sz="2100" b="1" dirty="0" err="1">
                <a:solidFill>
                  <a:srgbClr val="0070C0"/>
                </a:solidFill>
              </a:rPr>
              <a:t>centre</a:t>
            </a:r>
            <a:r>
              <a:rPr lang="en-US" altLang="zh-TW" sz="2100" dirty="0"/>
              <a:t> from here</a:t>
            </a:r>
            <a:r>
              <a:rPr lang="en-US" altLang="zh-TW" sz="2100" dirty="0" smtClean="0"/>
              <a:t>?”</a:t>
            </a:r>
            <a:endParaRPr lang="zh-TW" altLang="zh-TW" sz="2100" dirty="0"/>
          </a:p>
        </p:txBody>
      </p:sp>
      <p:sp>
        <p:nvSpPr>
          <p:cNvPr id="35" name="文字方塊 34"/>
          <p:cNvSpPr txBox="1"/>
          <p:nvPr/>
        </p:nvSpPr>
        <p:spPr>
          <a:xfrm>
            <a:off x="5718395" y="126058"/>
            <a:ext cx="4032448" cy="523220"/>
          </a:xfrm>
          <a:prstGeom prst="rect">
            <a:avLst/>
          </a:prstGeom>
          <a:noFill/>
        </p:spPr>
        <p:txBody>
          <a:bodyPr wrap="square" rtlCol="0">
            <a:spAutoFit/>
          </a:bodyPr>
          <a:lstStyle/>
          <a:p>
            <a:r>
              <a:rPr lang="en-US" altLang="zh-TW" sz="2800" dirty="0" smtClean="0">
                <a:solidFill>
                  <a:srgbClr val="0070C0"/>
                </a:solidFill>
                <a:latin typeface="Century Gothic" panose="020B0502020202020204" pitchFamily="34" charset="0"/>
              </a:rPr>
              <a:t>03</a:t>
            </a:r>
            <a:r>
              <a:rPr lang="en-US" altLang="zh-TW" sz="2800" dirty="0" smtClean="0">
                <a:solidFill>
                  <a:srgbClr val="00B0F0"/>
                </a:solidFill>
                <a:latin typeface="Century Gothic" panose="020B0502020202020204" pitchFamily="34" charset="0"/>
              </a:rPr>
              <a:t> </a:t>
            </a:r>
            <a:r>
              <a:rPr lang="en-US" altLang="zh-TW" sz="2800" dirty="0">
                <a:solidFill>
                  <a:srgbClr val="0070C0"/>
                </a:solidFill>
                <a:latin typeface="Century Gothic" panose="020B0502020202020204" pitchFamily="34" charset="0"/>
              </a:rPr>
              <a:t>At the Bike Shop</a:t>
            </a:r>
            <a:endParaRPr lang="zh-TW" altLang="zh-TW" sz="2800" dirty="0">
              <a:solidFill>
                <a:srgbClr val="0070C0"/>
              </a:solidFill>
              <a:latin typeface="Century Gothic" panose="020B0502020202020204" pitchFamily="34" charset="0"/>
            </a:endParaRPr>
          </a:p>
        </p:txBody>
      </p:sp>
      <p:grpSp>
        <p:nvGrpSpPr>
          <p:cNvPr id="36" name="群組 35"/>
          <p:cNvGrpSpPr/>
          <p:nvPr/>
        </p:nvGrpSpPr>
        <p:grpSpPr>
          <a:xfrm>
            <a:off x="75" y="-14111"/>
            <a:ext cx="1944291" cy="1296219"/>
            <a:chOff x="0" y="-3"/>
            <a:chExt cx="1944291" cy="1296219"/>
          </a:xfrm>
        </p:grpSpPr>
        <p:sp>
          <p:nvSpPr>
            <p:cNvPr id="37" name="淚滴形 36"/>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文字方塊 37"/>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grpSp>
        <p:nvGrpSpPr>
          <p:cNvPr id="22" name="群組 21"/>
          <p:cNvGrpSpPr/>
          <p:nvPr/>
        </p:nvGrpSpPr>
        <p:grpSpPr>
          <a:xfrm>
            <a:off x="-11166" y="13375"/>
            <a:ext cx="1836204" cy="1296219"/>
            <a:chOff x="-4482574" y="-2765838"/>
            <a:chExt cx="1836204" cy="1296219"/>
          </a:xfrm>
          <a:solidFill>
            <a:srgbClr val="0070C0"/>
          </a:solidFill>
        </p:grpSpPr>
        <p:sp>
          <p:nvSpPr>
            <p:cNvPr id="31" name="淚滴形 30"/>
            <p:cNvSpPr/>
            <p:nvPr/>
          </p:nvSpPr>
          <p:spPr>
            <a:xfrm rot="16200000">
              <a:off x="-4468220" y="-2765838"/>
              <a:ext cx="1296219" cy="1296219"/>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solidFill>
                  <a:schemeClr val="bg1"/>
                </a:solidFill>
              </a:endParaRPr>
            </a:p>
          </p:txBody>
        </p:sp>
        <p:sp>
          <p:nvSpPr>
            <p:cNvPr id="32" name="文字方塊 26"/>
            <p:cNvSpPr txBox="1"/>
            <p:nvPr/>
          </p:nvSpPr>
          <p:spPr>
            <a:xfrm>
              <a:off x="-4482574" y="-2404282"/>
              <a:ext cx="1836204" cy="538609"/>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1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FOR YOU</a:t>
              </a:r>
              <a:endParaRPr lang="zh-TW" altLang="en-US" sz="11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20316535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i.telegraph.co.uk/multimedia/archive/02073/money_2073347b.jpg"/>
          <p:cNvPicPr>
            <a:picLocks noChangeAspect="1" noChangeArrowheads="1"/>
          </p:cNvPicPr>
          <p:nvPr/>
        </p:nvPicPr>
        <p:blipFill rotWithShape="1">
          <a:blip r:embed="rId2">
            <a:extLst>
              <a:ext uri="{28A0092B-C50C-407E-A947-70E740481C1C}">
                <a14:useLocalDpi xmlns:a14="http://schemas.microsoft.com/office/drawing/2010/main" val="0"/>
              </a:ext>
            </a:extLst>
          </a:blip>
          <a:srcRect l="5019" r="56539"/>
          <a:stretch/>
        </p:blipFill>
        <p:spPr bwMode="auto">
          <a:xfrm>
            <a:off x="73" y="-22813"/>
            <a:ext cx="4249221" cy="6917445"/>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群組 23"/>
          <p:cNvGrpSpPr/>
          <p:nvPr/>
        </p:nvGrpSpPr>
        <p:grpSpPr>
          <a:xfrm>
            <a:off x="4444590" y="4550152"/>
            <a:ext cx="4368626" cy="497867"/>
            <a:chOff x="311969" y="4941168"/>
            <a:chExt cx="4368626" cy="497867"/>
          </a:xfrm>
        </p:grpSpPr>
        <p:grpSp>
          <p:nvGrpSpPr>
            <p:cNvPr id="25" name="群組 24"/>
            <p:cNvGrpSpPr/>
            <p:nvPr/>
          </p:nvGrpSpPr>
          <p:grpSpPr>
            <a:xfrm>
              <a:off x="311969" y="4941168"/>
              <a:ext cx="4080594" cy="497867"/>
              <a:chOff x="383977" y="5445223"/>
              <a:chExt cx="4080594" cy="497867"/>
            </a:xfrm>
          </p:grpSpPr>
          <p:grpSp>
            <p:nvGrpSpPr>
              <p:cNvPr id="27" name="群組 26"/>
              <p:cNvGrpSpPr/>
              <p:nvPr/>
            </p:nvGrpSpPr>
            <p:grpSpPr>
              <a:xfrm>
                <a:off x="383977" y="5445223"/>
                <a:ext cx="497867" cy="497867"/>
                <a:chOff x="383977" y="5163383"/>
                <a:chExt cx="779708" cy="779708"/>
              </a:xfrm>
            </p:grpSpPr>
            <p:sp>
              <p:nvSpPr>
                <p:cNvPr id="29" name="橢圓 28"/>
                <p:cNvSpPr/>
                <p:nvPr/>
              </p:nvSpPr>
              <p:spPr>
                <a:xfrm>
                  <a:off x="383977" y="5163383"/>
                  <a:ext cx="779708" cy="779708"/>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0" name="Picture 8" descr="dictionary.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803" y="5301209"/>
                  <a:ext cx="504056" cy="504056"/>
                </a:xfrm>
                <a:prstGeom prst="rect">
                  <a:avLst/>
                </a:prstGeom>
              </p:spPr>
            </p:pic>
          </p:grpSp>
          <p:cxnSp>
            <p:nvCxnSpPr>
              <p:cNvPr id="28" name="直線接點 27"/>
              <p:cNvCxnSpPr>
                <a:stCxn id="29" idx="6"/>
              </p:cNvCxnSpPr>
              <p:nvPr/>
            </p:nvCxnSpPr>
            <p:spPr>
              <a:xfrm>
                <a:off x="881844" y="5694157"/>
                <a:ext cx="3582727"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26" name="圓角矩形 25"/>
            <p:cNvSpPr/>
            <p:nvPr/>
          </p:nvSpPr>
          <p:spPr>
            <a:xfrm>
              <a:off x="4320555" y="5158156"/>
              <a:ext cx="360040" cy="63889"/>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 name="矩形 1"/>
          <p:cNvSpPr/>
          <p:nvPr/>
        </p:nvSpPr>
        <p:spPr>
          <a:xfrm rot="2720969">
            <a:off x="1931598" y="875986"/>
            <a:ext cx="3196065" cy="117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p:cNvSpPr/>
          <p:nvPr/>
        </p:nvSpPr>
        <p:spPr>
          <a:xfrm rot="2720969">
            <a:off x="-995791" y="5785847"/>
            <a:ext cx="2672700" cy="1197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rot="2720969">
            <a:off x="3733277" y="-164895"/>
            <a:ext cx="1308589" cy="6894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TextBox 13"/>
          <p:cNvSpPr txBox="1"/>
          <p:nvPr/>
        </p:nvSpPr>
        <p:spPr>
          <a:xfrm>
            <a:off x="4854261" y="4924978"/>
            <a:ext cx="5760715" cy="1546577"/>
          </a:xfrm>
          <a:prstGeom prst="rect">
            <a:avLst/>
          </a:prstGeom>
          <a:noFill/>
        </p:spPr>
        <p:txBody>
          <a:bodyPr wrap="square" rtlCol="0">
            <a:spAutoFit/>
          </a:bodyPr>
          <a:lstStyle/>
          <a:p>
            <a:pPr>
              <a:lnSpc>
                <a:spcPct val="150000"/>
              </a:lnSpc>
            </a:pPr>
            <a:r>
              <a:rPr lang="en-US" altLang="zh-TW" sz="2100" dirty="0" smtClean="0">
                <a:solidFill>
                  <a:srgbClr val="0070C0"/>
                </a:solidFill>
              </a:rPr>
              <a:t>20</a:t>
            </a:r>
            <a:r>
              <a:rPr lang="en-US" altLang="zh-TW" sz="2100" b="1" dirty="0" smtClean="0">
                <a:solidFill>
                  <a:srgbClr val="0070C0"/>
                </a:solidFill>
              </a:rPr>
              <a:t>-minute/hour/day</a:t>
            </a:r>
            <a:r>
              <a:rPr lang="en-US" altLang="zh-TW" sz="2100" b="1" dirty="0" smtClean="0"/>
              <a:t>(adjective</a:t>
            </a:r>
            <a:r>
              <a:rPr lang="en-US" altLang="zh-TW" sz="2100" b="1" dirty="0"/>
              <a:t>):</a:t>
            </a:r>
            <a:r>
              <a:rPr lang="en-US" altLang="zh-TW" sz="2100" dirty="0"/>
              <a:t> </a:t>
            </a:r>
            <a:r>
              <a:rPr lang="en-US" altLang="zh-TW" sz="2100" dirty="0" smtClean="0"/>
              <a:t>A </a:t>
            </a:r>
            <a:r>
              <a:rPr lang="en-US" altLang="zh-TW" sz="2100" dirty="0"/>
              <a:t>way of express how long it takes to do something/go </a:t>
            </a:r>
            <a:r>
              <a:rPr lang="en-US" altLang="zh-TW" sz="2100" dirty="0" smtClean="0"/>
              <a:t>somewhere/etc.</a:t>
            </a:r>
            <a:endParaRPr lang="zh-TW" altLang="zh-TW" sz="2100" dirty="0"/>
          </a:p>
        </p:txBody>
      </p:sp>
      <p:sp>
        <p:nvSpPr>
          <p:cNvPr id="33" name="文字方塊 32"/>
          <p:cNvSpPr txBox="1"/>
          <p:nvPr/>
        </p:nvSpPr>
        <p:spPr>
          <a:xfrm>
            <a:off x="1553616" y="6252720"/>
            <a:ext cx="2543481" cy="584775"/>
          </a:xfrm>
          <a:prstGeom prst="rect">
            <a:avLst/>
          </a:prstGeom>
          <a:noFill/>
        </p:spPr>
        <p:txBody>
          <a:bodyPr wrap="square" rtlCol="0">
            <a:spAutoFit/>
          </a:bodyPr>
          <a:lstStyle/>
          <a:p>
            <a:r>
              <a:rPr lang="en-US" altLang="zh-TW" sz="800" dirty="0">
                <a:solidFill>
                  <a:schemeClr val="bg1">
                    <a:lumMod val="75000"/>
                  </a:schemeClr>
                </a:solidFill>
                <a:latin typeface="Century Gothic" panose="020B0502020202020204" pitchFamily="34" charset="0"/>
              </a:rPr>
              <a:t>Image </a:t>
            </a:r>
            <a:r>
              <a:rPr lang="en-US" altLang="zh-TW" sz="800" dirty="0" smtClean="0">
                <a:solidFill>
                  <a:schemeClr val="bg1">
                    <a:lumMod val="75000"/>
                  </a:schemeClr>
                </a:solidFill>
                <a:latin typeface="Century Gothic" panose="020B0502020202020204" pitchFamily="34" charset="0"/>
              </a:rPr>
              <a:t>from </a:t>
            </a:r>
            <a:r>
              <a:rPr lang="en-US" altLang="zh-TW" sz="800" dirty="0">
                <a:solidFill>
                  <a:schemeClr val="bg1">
                    <a:lumMod val="75000"/>
                  </a:schemeClr>
                </a:solidFill>
                <a:latin typeface="Century Gothic" panose="020B0502020202020204" pitchFamily="34" charset="0"/>
              </a:rPr>
              <a:t>: http://www.telegraph.co.uk/finance/personalfinance/bank-accounts/11227240/Why-the-3-cash-machine-fee-is-dying-out.html</a:t>
            </a:r>
            <a:endParaRPr lang="zh-TW" altLang="en-US" sz="800" dirty="0">
              <a:solidFill>
                <a:schemeClr val="bg1">
                  <a:lumMod val="75000"/>
                </a:schemeClr>
              </a:solidFill>
              <a:latin typeface="Century Gothic" panose="020B0502020202020204" pitchFamily="34" charset="0"/>
            </a:endParaRPr>
          </a:p>
        </p:txBody>
      </p:sp>
      <p:sp>
        <p:nvSpPr>
          <p:cNvPr id="34" name="TextBox 5"/>
          <p:cNvSpPr txBox="1"/>
          <p:nvPr/>
        </p:nvSpPr>
        <p:spPr>
          <a:xfrm>
            <a:off x="4668182" y="579834"/>
            <a:ext cx="6246758" cy="3970318"/>
          </a:xfrm>
          <a:prstGeom prst="rect">
            <a:avLst/>
          </a:prstGeom>
          <a:noFill/>
        </p:spPr>
        <p:txBody>
          <a:bodyPr wrap="square" rtlCol="0">
            <a:spAutoFit/>
          </a:bodyPr>
          <a:lstStyle/>
          <a:p>
            <a:pPr>
              <a:lnSpc>
                <a:spcPct val="200000"/>
              </a:lnSpc>
            </a:pPr>
            <a:r>
              <a:rPr lang="en-US" altLang="zh-TW" sz="2100" dirty="0" smtClean="0"/>
              <a:t>The </a:t>
            </a:r>
            <a:r>
              <a:rPr lang="en-US" altLang="zh-TW" sz="2100" dirty="0"/>
              <a:t>shopkeeper replies, </a:t>
            </a:r>
            <a:endParaRPr lang="en-US" altLang="zh-TW" sz="2100" dirty="0" smtClean="0"/>
          </a:p>
          <a:p>
            <a:pPr marL="342900" indent="-342900">
              <a:lnSpc>
                <a:spcPct val="200000"/>
              </a:lnSpc>
              <a:buFontTx/>
              <a:buChar char="-"/>
            </a:pPr>
            <a:r>
              <a:rPr lang="en-US" altLang="zh-TW" sz="2100" dirty="0" smtClean="0"/>
              <a:t>“</a:t>
            </a:r>
            <a:r>
              <a:rPr lang="en-US" altLang="zh-TW" sz="2100" dirty="0"/>
              <a:t>Oh, it’s quite simple. Just turn right in front of this shop and keep going until reach Guildhall</a:t>
            </a:r>
            <a:r>
              <a:rPr lang="en-US" altLang="zh-TW" sz="2100" dirty="0" smtClean="0"/>
              <a:t>.</a:t>
            </a:r>
          </a:p>
          <a:p>
            <a:pPr marL="342900" indent="-342900">
              <a:lnSpc>
                <a:spcPct val="200000"/>
              </a:lnSpc>
              <a:buFontTx/>
              <a:buChar char="-"/>
            </a:pPr>
            <a:r>
              <a:rPr lang="en-US" altLang="zh-TW" sz="2100" dirty="0" smtClean="0"/>
              <a:t>How </a:t>
            </a:r>
            <a:r>
              <a:rPr lang="en-US" altLang="zh-TW" sz="2100" dirty="0"/>
              <a:t>long does it take to get there</a:t>
            </a:r>
            <a:r>
              <a:rPr lang="en-US" altLang="zh-TW" sz="2100" dirty="0" smtClean="0"/>
              <a:t>?</a:t>
            </a:r>
            <a:r>
              <a:rPr lang="en-US" altLang="zh-TW" sz="2100" b="1" dirty="0" smtClean="0"/>
              <a:t> </a:t>
            </a:r>
            <a:endParaRPr lang="en-US" altLang="zh-TW" sz="2100" dirty="0"/>
          </a:p>
          <a:p>
            <a:pPr marL="342900" indent="-342900">
              <a:lnSpc>
                <a:spcPct val="200000"/>
              </a:lnSpc>
              <a:buFontTx/>
              <a:buChar char="-"/>
            </a:pPr>
            <a:r>
              <a:rPr lang="en-US" altLang="zh-TW" sz="2100" dirty="0" smtClean="0"/>
              <a:t>If </a:t>
            </a:r>
            <a:r>
              <a:rPr lang="en-US" altLang="zh-TW" sz="2100" dirty="0"/>
              <a:t>you take your bike it’s about a </a:t>
            </a:r>
            <a:r>
              <a:rPr lang="en-US" altLang="zh-TW" sz="2100" b="1" dirty="0">
                <a:solidFill>
                  <a:srgbClr val="0070C0"/>
                </a:solidFill>
              </a:rPr>
              <a:t>20-minute</a:t>
            </a:r>
            <a:r>
              <a:rPr lang="en-US" altLang="zh-TW" sz="2100" dirty="0"/>
              <a:t> ride</a:t>
            </a:r>
            <a:r>
              <a:rPr lang="en-US" altLang="zh-TW" sz="2100" dirty="0" smtClean="0"/>
              <a:t>.</a:t>
            </a:r>
          </a:p>
          <a:p>
            <a:pPr marL="342900" indent="-342900">
              <a:lnSpc>
                <a:spcPct val="200000"/>
              </a:lnSpc>
              <a:buFontTx/>
              <a:buChar char="-"/>
            </a:pPr>
            <a:r>
              <a:rPr lang="en-US" altLang="zh-TW" sz="2100" dirty="0" smtClean="0"/>
              <a:t> Great</a:t>
            </a:r>
            <a:r>
              <a:rPr lang="en-US" altLang="zh-TW" sz="2100" dirty="0"/>
              <a:t>! Thank you!”</a:t>
            </a:r>
            <a:endParaRPr lang="zh-TW" altLang="zh-TW" sz="2100" dirty="0"/>
          </a:p>
        </p:txBody>
      </p:sp>
      <p:sp>
        <p:nvSpPr>
          <p:cNvPr id="35" name="文字方塊 34"/>
          <p:cNvSpPr txBox="1"/>
          <p:nvPr/>
        </p:nvSpPr>
        <p:spPr>
          <a:xfrm>
            <a:off x="5718395" y="126058"/>
            <a:ext cx="4032448" cy="523220"/>
          </a:xfrm>
          <a:prstGeom prst="rect">
            <a:avLst/>
          </a:prstGeom>
          <a:noFill/>
        </p:spPr>
        <p:txBody>
          <a:bodyPr wrap="square" rtlCol="0">
            <a:spAutoFit/>
          </a:bodyPr>
          <a:lstStyle/>
          <a:p>
            <a:r>
              <a:rPr lang="en-US" altLang="zh-TW" sz="2800" dirty="0" smtClean="0">
                <a:solidFill>
                  <a:srgbClr val="0070C0"/>
                </a:solidFill>
                <a:latin typeface="Century Gothic" panose="020B0502020202020204" pitchFamily="34" charset="0"/>
              </a:rPr>
              <a:t>03</a:t>
            </a:r>
            <a:r>
              <a:rPr lang="en-US" altLang="zh-TW" sz="2800" dirty="0" smtClean="0">
                <a:solidFill>
                  <a:srgbClr val="00B0F0"/>
                </a:solidFill>
                <a:latin typeface="Century Gothic" panose="020B0502020202020204" pitchFamily="34" charset="0"/>
              </a:rPr>
              <a:t> </a:t>
            </a:r>
            <a:r>
              <a:rPr lang="en-US" altLang="zh-TW" sz="2800" dirty="0">
                <a:solidFill>
                  <a:srgbClr val="0070C0"/>
                </a:solidFill>
                <a:latin typeface="Century Gothic" panose="020B0502020202020204" pitchFamily="34" charset="0"/>
              </a:rPr>
              <a:t>At the Bike Shop</a:t>
            </a:r>
            <a:endParaRPr lang="zh-TW" altLang="zh-TW" sz="2800" dirty="0">
              <a:solidFill>
                <a:srgbClr val="0070C0"/>
              </a:solidFill>
              <a:latin typeface="Century Gothic" panose="020B0502020202020204" pitchFamily="34" charset="0"/>
            </a:endParaRPr>
          </a:p>
        </p:txBody>
      </p:sp>
      <p:grpSp>
        <p:nvGrpSpPr>
          <p:cNvPr id="36" name="群組 35"/>
          <p:cNvGrpSpPr/>
          <p:nvPr/>
        </p:nvGrpSpPr>
        <p:grpSpPr>
          <a:xfrm>
            <a:off x="75" y="-14111"/>
            <a:ext cx="1944291" cy="1296219"/>
            <a:chOff x="0" y="-3"/>
            <a:chExt cx="1944291" cy="1296219"/>
          </a:xfrm>
        </p:grpSpPr>
        <p:sp>
          <p:nvSpPr>
            <p:cNvPr id="37" name="淚滴形 36"/>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文字方塊 37"/>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grpSp>
        <p:nvGrpSpPr>
          <p:cNvPr id="22" name="群組 21"/>
          <p:cNvGrpSpPr/>
          <p:nvPr/>
        </p:nvGrpSpPr>
        <p:grpSpPr>
          <a:xfrm>
            <a:off x="-11166" y="13375"/>
            <a:ext cx="1836204" cy="1296219"/>
            <a:chOff x="-4482574" y="-2765838"/>
            <a:chExt cx="1836204" cy="1296219"/>
          </a:xfrm>
          <a:solidFill>
            <a:srgbClr val="0070C0"/>
          </a:solidFill>
        </p:grpSpPr>
        <p:sp>
          <p:nvSpPr>
            <p:cNvPr id="31" name="淚滴形 30"/>
            <p:cNvSpPr/>
            <p:nvPr/>
          </p:nvSpPr>
          <p:spPr>
            <a:xfrm rot="16200000">
              <a:off x="-4468220" y="-2765838"/>
              <a:ext cx="1296219" cy="1296219"/>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solidFill>
                  <a:schemeClr val="bg1"/>
                </a:solidFill>
              </a:endParaRPr>
            </a:p>
          </p:txBody>
        </p:sp>
        <p:sp>
          <p:nvSpPr>
            <p:cNvPr id="32" name="文字方塊 26"/>
            <p:cNvSpPr txBox="1"/>
            <p:nvPr/>
          </p:nvSpPr>
          <p:spPr>
            <a:xfrm>
              <a:off x="-4482574" y="-2404282"/>
              <a:ext cx="1836204" cy="538609"/>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1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FOR YOU</a:t>
              </a:r>
              <a:endParaRPr lang="zh-TW" altLang="en-US" sz="11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14159150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橢圓 9"/>
          <p:cNvSpPr/>
          <p:nvPr/>
        </p:nvSpPr>
        <p:spPr>
          <a:xfrm>
            <a:off x="4980645" y="1783363"/>
            <a:ext cx="1136774" cy="113677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TextBox 11"/>
          <p:cNvSpPr txBox="1"/>
          <p:nvPr/>
        </p:nvSpPr>
        <p:spPr>
          <a:xfrm>
            <a:off x="1656259" y="3079507"/>
            <a:ext cx="7920880" cy="1615827"/>
          </a:xfrm>
          <a:prstGeom prst="rect">
            <a:avLst/>
          </a:prstGeom>
          <a:noFill/>
        </p:spPr>
        <p:txBody>
          <a:bodyPr wrap="square" rtlCol="0">
            <a:spAutoFit/>
          </a:bodyPr>
          <a:lstStyle/>
          <a:p>
            <a:pPr algn="ctr"/>
            <a:r>
              <a:rPr lang="en-US" sz="3600" dirty="0">
                <a:solidFill>
                  <a:schemeClr val="tx1">
                    <a:lumMod val="75000"/>
                    <a:lumOff val="2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DISCUSSION</a:t>
            </a:r>
            <a:r>
              <a:rPr lang="en-US" sz="3600" dirty="0">
                <a:solidFill>
                  <a:schemeClr val="tx1">
                    <a:lumMod val="75000"/>
                    <a:lumOff val="25000"/>
                  </a:schemeClr>
                </a:solidFill>
                <a:latin typeface="Century Gothic" panose="020B0502020202020204" pitchFamily="34" charset="0"/>
                <a:ea typeface="Malgun Gothic Semilight" panose="020B0502040204020203" pitchFamily="34" charset="-120"/>
                <a:cs typeface="Malgun Gothic Semilight" panose="020B0502040204020203" pitchFamily="34" charset="-120"/>
              </a:rPr>
              <a:t> </a:t>
            </a:r>
            <a:endParaRPr lang="en-US" sz="3600" dirty="0" smtClean="0">
              <a:solidFill>
                <a:schemeClr val="tx1">
                  <a:lumMod val="75000"/>
                  <a:lumOff val="25000"/>
                </a:schemeClr>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a:p>
            <a:pPr lvl="0" algn="ctr"/>
            <a:r>
              <a:rPr lang="en-US" altLang="zh-TW" sz="2100" dirty="0"/>
              <a:t>Does </a:t>
            </a:r>
            <a:r>
              <a:rPr lang="en-US" altLang="zh-TW" sz="2100" dirty="0" smtClean="0"/>
              <a:t>Marie </a:t>
            </a:r>
            <a:r>
              <a:rPr lang="en-US" altLang="zh-TW" sz="2100" dirty="0"/>
              <a:t>go right to the bike rental shop? How do you know?</a:t>
            </a:r>
            <a:endParaRPr lang="zh-TW" altLang="zh-TW" sz="2100" dirty="0"/>
          </a:p>
          <a:p>
            <a:pPr lvl="0" algn="ctr"/>
            <a:r>
              <a:rPr lang="en-US" altLang="zh-TW" sz="2100" dirty="0"/>
              <a:t>What directions does the shopkeeper give her? </a:t>
            </a:r>
            <a:endParaRPr lang="zh-TW" altLang="zh-TW" sz="2100" dirty="0"/>
          </a:p>
          <a:p>
            <a:pPr lvl="0" algn="ctr"/>
            <a:r>
              <a:rPr lang="en-US" altLang="zh-TW" sz="2100" dirty="0"/>
              <a:t>How long will it take for </a:t>
            </a:r>
            <a:r>
              <a:rPr lang="en-US" altLang="zh-TW" sz="2100" dirty="0" smtClean="0"/>
              <a:t>Marie </a:t>
            </a:r>
            <a:r>
              <a:rPr lang="en-US" altLang="zh-TW" sz="2100" dirty="0"/>
              <a:t>to get to the city </a:t>
            </a:r>
            <a:r>
              <a:rPr lang="en-US" altLang="zh-TW" sz="2100" dirty="0" err="1"/>
              <a:t>centre</a:t>
            </a:r>
            <a:r>
              <a:rPr lang="en-US" altLang="zh-TW" sz="2100" dirty="0"/>
              <a:t>?</a:t>
            </a:r>
            <a:endParaRPr lang="zh-TW" altLang="zh-TW" sz="2100" dirty="0"/>
          </a:p>
        </p:txBody>
      </p:sp>
      <p:pic>
        <p:nvPicPr>
          <p:cNvPr id="9" name="Picture 9" descr="icon-project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5968" y="2024849"/>
            <a:ext cx="728763" cy="728763"/>
          </a:xfrm>
          <a:prstGeom prst="rect">
            <a:avLst/>
          </a:prstGeom>
        </p:spPr>
      </p:pic>
      <p:sp>
        <p:nvSpPr>
          <p:cNvPr id="2" name="文字方塊 1"/>
          <p:cNvSpPr txBox="1"/>
          <p:nvPr/>
        </p:nvSpPr>
        <p:spPr>
          <a:xfrm>
            <a:off x="4536504" y="4988783"/>
            <a:ext cx="3960515" cy="2400657"/>
          </a:xfrm>
          <a:prstGeom prst="rect">
            <a:avLst/>
          </a:prstGeom>
          <a:noFill/>
        </p:spPr>
        <p:txBody>
          <a:bodyPr wrap="square" rtlCol="0">
            <a:spAutoFit/>
          </a:bodyPr>
          <a:lstStyle/>
          <a:p>
            <a:r>
              <a:rPr lang="en-US" altLang="zh-TW" sz="15000" dirty="0" smtClean="0">
                <a:solidFill>
                  <a:schemeClr val="bg1">
                    <a:lumMod val="65000"/>
                  </a:schemeClr>
                </a:solidFill>
                <a:latin typeface="Century Gothic" panose="020B0502020202020204" pitchFamily="34" charset="0"/>
              </a:rPr>
              <a:t>03</a:t>
            </a:r>
            <a:endParaRPr lang="zh-TW" altLang="en-US" sz="15000" dirty="0">
              <a:solidFill>
                <a:schemeClr val="bg1">
                  <a:lumMod val="65000"/>
                </a:schemeClr>
              </a:solidFill>
              <a:latin typeface="Century Gothic" panose="020B0502020202020204" pitchFamily="34" charset="0"/>
            </a:endParaRPr>
          </a:p>
        </p:txBody>
      </p:sp>
      <p:grpSp>
        <p:nvGrpSpPr>
          <p:cNvPr id="11" name="群組 10"/>
          <p:cNvGrpSpPr/>
          <p:nvPr/>
        </p:nvGrpSpPr>
        <p:grpSpPr>
          <a:xfrm>
            <a:off x="75" y="-14111"/>
            <a:ext cx="1944291" cy="1296219"/>
            <a:chOff x="0" y="-3"/>
            <a:chExt cx="1944291" cy="1296219"/>
          </a:xfrm>
        </p:grpSpPr>
        <p:sp>
          <p:nvSpPr>
            <p:cNvPr id="12" name="淚滴形 11"/>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grpSp>
        <p:nvGrpSpPr>
          <p:cNvPr id="13" name="群組 12"/>
          <p:cNvGrpSpPr/>
          <p:nvPr/>
        </p:nvGrpSpPr>
        <p:grpSpPr>
          <a:xfrm>
            <a:off x="-11166" y="13375"/>
            <a:ext cx="1836204" cy="1296219"/>
            <a:chOff x="-4482574" y="-2765838"/>
            <a:chExt cx="1836204" cy="1296219"/>
          </a:xfrm>
          <a:solidFill>
            <a:srgbClr val="0070C0"/>
          </a:solidFill>
        </p:grpSpPr>
        <p:sp>
          <p:nvSpPr>
            <p:cNvPr id="14" name="淚滴形 13"/>
            <p:cNvSpPr/>
            <p:nvPr/>
          </p:nvSpPr>
          <p:spPr>
            <a:xfrm rot="16200000">
              <a:off x="-4468220" y="-2765838"/>
              <a:ext cx="1296219" cy="1296219"/>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solidFill>
                  <a:schemeClr val="bg1"/>
                </a:solidFill>
              </a:endParaRPr>
            </a:p>
          </p:txBody>
        </p:sp>
        <p:sp>
          <p:nvSpPr>
            <p:cNvPr id="15" name="文字方塊 26"/>
            <p:cNvSpPr txBox="1"/>
            <p:nvPr/>
          </p:nvSpPr>
          <p:spPr>
            <a:xfrm>
              <a:off x="-4482574" y="-2404282"/>
              <a:ext cx="1836204" cy="538609"/>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1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FOR YOU</a:t>
              </a:r>
              <a:endParaRPr lang="zh-TW" altLang="en-US" sz="11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11669560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s://upload.wikimedia.org/wikipedia/commons/4/41/Kings_Cross_Train_Station_London_England.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35219" y="0"/>
            <a:ext cx="4422790"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群組 23"/>
          <p:cNvGrpSpPr/>
          <p:nvPr/>
        </p:nvGrpSpPr>
        <p:grpSpPr>
          <a:xfrm>
            <a:off x="4527172" y="3581983"/>
            <a:ext cx="4368626" cy="497867"/>
            <a:chOff x="311969" y="4941168"/>
            <a:chExt cx="4368626" cy="497867"/>
          </a:xfrm>
        </p:grpSpPr>
        <p:grpSp>
          <p:nvGrpSpPr>
            <p:cNvPr id="25" name="群組 24"/>
            <p:cNvGrpSpPr/>
            <p:nvPr/>
          </p:nvGrpSpPr>
          <p:grpSpPr>
            <a:xfrm>
              <a:off x="311969" y="4941168"/>
              <a:ext cx="4080594" cy="497867"/>
              <a:chOff x="383977" y="5445223"/>
              <a:chExt cx="4080594" cy="497867"/>
            </a:xfrm>
          </p:grpSpPr>
          <p:grpSp>
            <p:nvGrpSpPr>
              <p:cNvPr id="27" name="群組 26"/>
              <p:cNvGrpSpPr/>
              <p:nvPr/>
            </p:nvGrpSpPr>
            <p:grpSpPr>
              <a:xfrm>
                <a:off x="383977" y="5445223"/>
                <a:ext cx="497867" cy="497867"/>
                <a:chOff x="383977" y="5163383"/>
                <a:chExt cx="779708" cy="779708"/>
              </a:xfrm>
            </p:grpSpPr>
            <p:sp>
              <p:nvSpPr>
                <p:cNvPr id="29" name="橢圓 28"/>
                <p:cNvSpPr/>
                <p:nvPr/>
              </p:nvSpPr>
              <p:spPr>
                <a:xfrm>
                  <a:off x="383977" y="5163383"/>
                  <a:ext cx="779708" cy="779708"/>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0" name="Picture 8" descr="dictionary.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803" y="5301209"/>
                  <a:ext cx="504056" cy="504056"/>
                </a:xfrm>
                <a:prstGeom prst="rect">
                  <a:avLst/>
                </a:prstGeom>
              </p:spPr>
            </p:pic>
          </p:grpSp>
          <p:cxnSp>
            <p:nvCxnSpPr>
              <p:cNvPr id="28" name="直線接點 27"/>
              <p:cNvCxnSpPr>
                <a:stCxn id="29" idx="6"/>
              </p:cNvCxnSpPr>
              <p:nvPr/>
            </p:nvCxnSpPr>
            <p:spPr>
              <a:xfrm>
                <a:off x="881844" y="5694157"/>
                <a:ext cx="3582727"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26" name="圓角矩形 25"/>
            <p:cNvSpPr/>
            <p:nvPr/>
          </p:nvSpPr>
          <p:spPr>
            <a:xfrm>
              <a:off x="4320555" y="5158156"/>
              <a:ext cx="360040" cy="63889"/>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 name="矩形 1"/>
          <p:cNvSpPr/>
          <p:nvPr/>
        </p:nvSpPr>
        <p:spPr>
          <a:xfrm rot="2720969">
            <a:off x="1931598" y="875986"/>
            <a:ext cx="3196065" cy="117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p:cNvSpPr/>
          <p:nvPr/>
        </p:nvSpPr>
        <p:spPr>
          <a:xfrm rot="2720969">
            <a:off x="-995791" y="5785847"/>
            <a:ext cx="2672700" cy="1197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rot="2720969">
            <a:off x="3733277" y="-164895"/>
            <a:ext cx="1308589" cy="6894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TextBox 13"/>
          <p:cNvSpPr txBox="1"/>
          <p:nvPr/>
        </p:nvSpPr>
        <p:spPr>
          <a:xfrm>
            <a:off x="5025039" y="4567966"/>
            <a:ext cx="5760715" cy="1061829"/>
          </a:xfrm>
          <a:prstGeom prst="rect">
            <a:avLst/>
          </a:prstGeom>
          <a:noFill/>
        </p:spPr>
        <p:txBody>
          <a:bodyPr wrap="square" rtlCol="0">
            <a:spAutoFit/>
          </a:bodyPr>
          <a:lstStyle/>
          <a:p>
            <a:pPr>
              <a:lnSpc>
                <a:spcPct val="150000"/>
              </a:lnSpc>
            </a:pPr>
            <a:r>
              <a:rPr lang="en-US" altLang="zh-TW" sz="2100" b="1" dirty="0" smtClean="0">
                <a:solidFill>
                  <a:srgbClr val="0070C0"/>
                </a:solidFill>
              </a:rPr>
              <a:t>Cathedral</a:t>
            </a:r>
            <a:r>
              <a:rPr lang="en-US" altLang="zh-TW" sz="2100" b="1" dirty="0" smtClean="0"/>
              <a:t>(noun</a:t>
            </a:r>
            <a:r>
              <a:rPr lang="en-US" altLang="zh-TW" sz="2100" b="1" dirty="0"/>
              <a:t>):</a:t>
            </a:r>
            <a:r>
              <a:rPr lang="en-US" altLang="zh-TW" sz="2100" dirty="0"/>
              <a:t> a Christian church that is run by a </a:t>
            </a:r>
            <a:r>
              <a:rPr lang="en-US" altLang="zh-TW" sz="2100" dirty="0" smtClean="0"/>
              <a:t>bishop.</a:t>
            </a:r>
            <a:endParaRPr lang="zh-TW" altLang="zh-TW" sz="2100" dirty="0"/>
          </a:p>
        </p:txBody>
      </p:sp>
      <p:sp>
        <p:nvSpPr>
          <p:cNvPr id="33" name="文字方塊 32"/>
          <p:cNvSpPr txBox="1"/>
          <p:nvPr/>
        </p:nvSpPr>
        <p:spPr>
          <a:xfrm>
            <a:off x="1705814" y="6267733"/>
            <a:ext cx="2326709" cy="584775"/>
          </a:xfrm>
          <a:prstGeom prst="rect">
            <a:avLst/>
          </a:prstGeom>
          <a:noFill/>
        </p:spPr>
        <p:txBody>
          <a:bodyPr wrap="square" rtlCol="0">
            <a:spAutoFit/>
          </a:bodyPr>
          <a:lstStyle/>
          <a:p>
            <a:r>
              <a:rPr lang="en-US" altLang="zh-TW" sz="800" dirty="0" smtClean="0">
                <a:solidFill>
                  <a:schemeClr val="bg1">
                    <a:lumMod val="95000"/>
                  </a:schemeClr>
                </a:solidFill>
                <a:latin typeface="Century Gothic" panose="020B0502020202020204" pitchFamily="34" charset="0"/>
              </a:rPr>
              <a:t>Image from </a:t>
            </a:r>
            <a:r>
              <a:rPr lang="en-US" altLang="zh-TW" sz="800" dirty="0">
                <a:solidFill>
                  <a:schemeClr val="bg1">
                    <a:lumMod val="95000"/>
                  </a:schemeClr>
                </a:solidFill>
                <a:latin typeface="Century Gothic" panose="020B0502020202020204" pitchFamily="34" charset="0"/>
              </a:rPr>
              <a:t>:https://commons.wikimedia.org/wiki/</a:t>
            </a:r>
            <a:r>
              <a:rPr lang="en-US" altLang="zh-TW" sz="800" dirty="0" err="1">
                <a:solidFill>
                  <a:schemeClr val="bg1">
                    <a:lumMod val="95000"/>
                  </a:schemeClr>
                </a:solidFill>
                <a:latin typeface="Century Gothic" panose="020B0502020202020204" pitchFamily="34" charset="0"/>
              </a:rPr>
              <a:t>File:Kings_Cross_Train_Station_London_England.jpg</a:t>
            </a:r>
            <a:endParaRPr lang="zh-TW" altLang="en-US" sz="800" dirty="0">
              <a:solidFill>
                <a:schemeClr val="bg1">
                  <a:lumMod val="95000"/>
                </a:schemeClr>
              </a:solidFill>
              <a:latin typeface="Century Gothic" panose="020B0502020202020204" pitchFamily="34" charset="0"/>
            </a:endParaRPr>
          </a:p>
        </p:txBody>
      </p:sp>
      <p:sp>
        <p:nvSpPr>
          <p:cNvPr id="34" name="TextBox 5"/>
          <p:cNvSpPr txBox="1"/>
          <p:nvPr/>
        </p:nvSpPr>
        <p:spPr>
          <a:xfrm>
            <a:off x="4783075" y="679336"/>
            <a:ext cx="5674747" cy="2677656"/>
          </a:xfrm>
          <a:prstGeom prst="rect">
            <a:avLst/>
          </a:prstGeom>
          <a:noFill/>
        </p:spPr>
        <p:txBody>
          <a:bodyPr wrap="square" rtlCol="0">
            <a:spAutoFit/>
          </a:bodyPr>
          <a:lstStyle/>
          <a:p>
            <a:pPr>
              <a:lnSpc>
                <a:spcPct val="200000"/>
              </a:lnSpc>
            </a:pPr>
            <a:r>
              <a:rPr lang="en-US" altLang="zh-TW" sz="2100" dirty="0" smtClean="0"/>
              <a:t>Marie </a:t>
            </a:r>
            <a:r>
              <a:rPr lang="en-US" altLang="zh-TW" sz="2100" dirty="0"/>
              <a:t>is now going to the city </a:t>
            </a:r>
            <a:r>
              <a:rPr lang="en-US" altLang="zh-TW" sz="2100" dirty="0" err="1"/>
              <a:t>centre</a:t>
            </a:r>
            <a:r>
              <a:rPr lang="en-US" altLang="zh-TW" sz="2100" dirty="0"/>
              <a:t>, and she is very happy that she decided to cycle and did not take the underground. On the way, she sees the Bank</a:t>
            </a:r>
            <a:r>
              <a:rPr lang="en-US" altLang="zh-TW" sz="2100" dirty="0">
                <a:solidFill>
                  <a:srgbClr val="0070C0"/>
                </a:solidFill>
              </a:rPr>
              <a:t> </a:t>
            </a:r>
            <a:r>
              <a:rPr lang="en-US" altLang="zh-TW" sz="2100" dirty="0"/>
              <a:t>of England, Westminster Abbey, </a:t>
            </a:r>
            <a:endParaRPr lang="zh-TW" altLang="zh-TW" sz="2100" dirty="0"/>
          </a:p>
        </p:txBody>
      </p:sp>
      <p:sp>
        <p:nvSpPr>
          <p:cNvPr id="35" name="文字方塊 34"/>
          <p:cNvSpPr txBox="1"/>
          <p:nvPr/>
        </p:nvSpPr>
        <p:spPr>
          <a:xfrm>
            <a:off x="6488459" y="179806"/>
            <a:ext cx="3664744" cy="523220"/>
          </a:xfrm>
          <a:prstGeom prst="rect">
            <a:avLst/>
          </a:prstGeom>
          <a:noFill/>
        </p:spPr>
        <p:txBody>
          <a:bodyPr wrap="square" rtlCol="0">
            <a:spAutoFit/>
          </a:bodyPr>
          <a:lstStyle/>
          <a:p>
            <a:r>
              <a:rPr lang="en-US" altLang="zh-TW" sz="2800" dirty="0" smtClean="0">
                <a:solidFill>
                  <a:srgbClr val="0070C0"/>
                </a:solidFill>
                <a:latin typeface="Century Gothic" panose="020B0502020202020204" pitchFamily="34" charset="0"/>
              </a:rPr>
              <a:t>04</a:t>
            </a:r>
            <a:r>
              <a:rPr lang="en-US" altLang="zh-TW" sz="2800" dirty="0" smtClean="0">
                <a:solidFill>
                  <a:srgbClr val="00B0F0"/>
                </a:solidFill>
                <a:latin typeface="Century Gothic" panose="020B0502020202020204" pitchFamily="34" charset="0"/>
              </a:rPr>
              <a:t> </a:t>
            </a:r>
            <a:r>
              <a:rPr lang="en-US" altLang="zh-TW" sz="2800" dirty="0">
                <a:solidFill>
                  <a:srgbClr val="0070C0"/>
                </a:solidFill>
                <a:latin typeface="Century Gothic" panose="020B0502020202020204" pitchFamily="34" charset="0"/>
              </a:rPr>
              <a:t>On the way…</a:t>
            </a:r>
            <a:endParaRPr lang="zh-TW" altLang="zh-TW" sz="2800" dirty="0">
              <a:solidFill>
                <a:srgbClr val="0070C0"/>
              </a:solidFill>
              <a:latin typeface="Century Gothic" panose="020B0502020202020204" pitchFamily="34" charset="0"/>
            </a:endParaRPr>
          </a:p>
        </p:txBody>
      </p:sp>
      <p:grpSp>
        <p:nvGrpSpPr>
          <p:cNvPr id="36" name="群組 35"/>
          <p:cNvGrpSpPr/>
          <p:nvPr/>
        </p:nvGrpSpPr>
        <p:grpSpPr>
          <a:xfrm>
            <a:off x="75" y="-14111"/>
            <a:ext cx="1944291" cy="1296219"/>
            <a:chOff x="0" y="-3"/>
            <a:chExt cx="1944291" cy="1296219"/>
          </a:xfrm>
        </p:grpSpPr>
        <p:sp>
          <p:nvSpPr>
            <p:cNvPr id="37" name="淚滴形 36"/>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文字方塊 37"/>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grpSp>
        <p:nvGrpSpPr>
          <p:cNvPr id="22" name="群組 21"/>
          <p:cNvGrpSpPr/>
          <p:nvPr/>
        </p:nvGrpSpPr>
        <p:grpSpPr>
          <a:xfrm>
            <a:off x="-11166" y="13375"/>
            <a:ext cx="1836204" cy="1296219"/>
            <a:chOff x="-4482574" y="-2765838"/>
            <a:chExt cx="1836204" cy="1296219"/>
          </a:xfrm>
          <a:solidFill>
            <a:srgbClr val="0070C0"/>
          </a:solidFill>
        </p:grpSpPr>
        <p:sp>
          <p:nvSpPr>
            <p:cNvPr id="31" name="淚滴形 30"/>
            <p:cNvSpPr/>
            <p:nvPr/>
          </p:nvSpPr>
          <p:spPr>
            <a:xfrm rot="16200000">
              <a:off x="-4468220" y="-2765838"/>
              <a:ext cx="1296219" cy="1296219"/>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solidFill>
                  <a:schemeClr val="bg1"/>
                </a:solidFill>
              </a:endParaRPr>
            </a:p>
          </p:txBody>
        </p:sp>
        <p:sp>
          <p:nvSpPr>
            <p:cNvPr id="32" name="文字方塊 26"/>
            <p:cNvSpPr txBox="1"/>
            <p:nvPr/>
          </p:nvSpPr>
          <p:spPr>
            <a:xfrm>
              <a:off x="-4482574" y="-2404282"/>
              <a:ext cx="1836204" cy="538609"/>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1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FOR YOU</a:t>
              </a:r>
              <a:endParaRPr lang="zh-TW" altLang="en-US" sz="11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5849158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s://upload.wikimedia.org/wikipedia/commons/4/41/Kings_Cross_Train_Station_London_England.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35219" y="0"/>
            <a:ext cx="4422790"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rot="2720969">
            <a:off x="1931598" y="875986"/>
            <a:ext cx="3196065" cy="117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p:cNvSpPr/>
          <p:nvPr/>
        </p:nvSpPr>
        <p:spPr>
          <a:xfrm rot="2720969">
            <a:off x="-995791" y="5785847"/>
            <a:ext cx="2672700" cy="1197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rot="2720969">
            <a:off x="3733277" y="-164895"/>
            <a:ext cx="1308589" cy="6894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文字方塊 32"/>
          <p:cNvSpPr txBox="1"/>
          <p:nvPr/>
        </p:nvSpPr>
        <p:spPr>
          <a:xfrm>
            <a:off x="1705814" y="6267733"/>
            <a:ext cx="2326709" cy="584775"/>
          </a:xfrm>
          <a:prstGeom prst="rect">
            <a:avLst/>
          </a:prstGeom>
          <a:noFill/>
        </p:spPr>
        <p:txBody>
          <a:bodyPr wrap="square" rtlCol="0">
            <a:spAutoFit/>
          </a:bodyPr>
          <a:lstStyle/>
          <a:p>
            <a:r>
              <a:rPr lang="en-US" altLang="zh-TW" sz="800" dirty="0" smtClean="0">
                <a:solidFill>
                  <a:schemeClr val="bg1">
                    <a:lumMod val="95000"/>
                  </a:schemeClr>
                </a:solidFill>
                <a:latin typeface="Century Gothic" panose="020B0502020202020204" pitchFamily="34" charset="0"/>
              </a:rPr>
              <a:t>Image from </a:t>
            </a:r>
            <a:r>
              <a:rPr lang="en-US" altLang="zh-TW" sz="800" dirty="0">
                <a:solidFill>
                  <a:schemeClr val="bg1">
                    <a:lumMod val="95000"/>
                  </a:schemeClr>
                </a:solidFill>
                <a:latin typeface="Century Gothic" panose="020B0502020202020204" pitchFamily="34" charset="0"/>
              </a:rPr>
              <a:t>:https://commons.wikimedia.org/wiki/</a:t>
            </a:r>
            <a:r>
              <a:rPr lang="en-US" altLang="zh-TW" sz="800" dirty="0" err="1">
                <a:solidFill>
                  <a:schemeClr val="bg1">
                    <a:lumMod val="95000"/>
                  </a:schemeClr>
                </a:solidFill>
                <a:latin typeface="Century Gothic" panose="020B0502020202020204" pitchFamily="34" charset="0"/>
              </a:rPr>
              <a:t>File:Kings_Cross_Train_Station_London_England.jpg</a:t>
            </a:r>
            <a:endParaRPr lang="zh-TW" altLang="en-US" sz="800" dirty="0">
              <a:solidFill>
                <a:schemeClr val="bg1">
                  <a:lumMod val="95000"/>
                </a:schemeClr>
              </a:solidFill>
              <a:latin typeface="Century Gothic" panose="020B0502020202020204" pitchFamily="34" charset="0"/>
            </a:endParaRPr>
          </a:p>
        </p:txBody>
      </p:sp>
      <p:sp>
        <p:nvSpPr>
          <p:cNvPr id="34" name="TextBox 5"/>
          <p:cNvSpPr txBox="1"/>
          <p:nvPr/>
        </p:nvSpPr>
        <p:spPr>
          <a:xfrm>
            <a:off x="4699339" y="880867"/>
            <a:ext cx="5674747" cy="2031325"/>
          </a:xfrm>
          <a:prstGeom prst="rect">
            <a:avLst/>
          </a:prstGeom>
          <a:noFill/>
        </p:spPr>
        <p:txBody>
          <a:bodyPr wrap="square" rtlCol="0">
            <a:spAutoFit/>
          </a:bodyPr>
          <a:lstStyle/>
          <a:p>
            <a:pPr>
              <a:lnSpc>
                <a:spcPct val="200000"/>
              </a:lnSpc>
            </a:pPr>
            <a:r>
              <a:rPr lang="en-US" altLang="zh-TW" sz="2100" dirty="0" smtClean="0"/>
              <a:t>St Paul’s </a:t>
            </a:r>
            <a:r>
              <a:rPr lang="en-US" altLang="zh-TW" sz="2100" b="1" dirty="0">
                <a:solidFill>
                  <a:srgbClr val="0070C0"/>
                </a:solidFill>
              </a:rPr>
              <a:t>Cathedral</a:t>
            </a:r>
            <a:r>
              <a:rPr lang="en-US" altLang="zh-TW" sz="2100" dirty="0"/>
              <a:t>, beautiful train stations </a:t>
            </a:r>
            <a:r>
              <a:rPr lang="en-US" altLang="zh-TW" sz="2100" dirty="0" smtClean="0"/>
              <a:t>and some very beautiful parks. </a:t>
            </a:r>
            <a:r>
              <a:rPr lang="en-US" altLang="zh-TW" sz="2100" dirty="0"/>
              <a:t>Of course, she stops along the way to take pictures.</a:t>
            </a:r>
            <a:endParaRPr lang="zh-TW" altLang="zh-TW" sz="2100" dirty="0"/>
          </a:p>
        </p:txBody>
      </p:sp>
      <p:sp>
        <p:nvSpPr>
          <p:cNvPr id="35" name="文字方塊 34"/>
          <p:cNvSpPr txBox="1"/>
          <p:nvPr/>
        </p:nvSpPr>
        <p:spPr>
          <a:xfrm>
            <a:off x="6488459" y="179806"/>
            <a:ext cx="3664744" cy="523220"/>
          </a:xfrm>
          <a:prstGeom prst="rect">
            <a:avLst/>
          </a:prstGeom>
          <a:noFill/>
        </p:spPr>
        <p:txBody>
          <a:bodyPr wrap="square" rtlCol="0">
            <a:spAutoFit/>
          </a:bodyPr>
          <a:lstStyle/>
          <a:p>
            <a:r>
              <a:rPr lang="en-US" altLang="zh-TW" sz="2800" dirty="0" smtClean="0">
                <a:solidFill>
                  <a:srgbClr val="0070C0"/>
                </a:solidFill>
                <a:latin typeface="Century Gothic" panose="020B0502020202020204" pitchFamily="34" charset="0"/>
              </a:rPr>
              <a:t>04</a:t>
            </a:r>
            <a:r>
              <a:rPr lang="en-US" altLang="zh-TW" sz="2800" dirty="0" smtClean="0">
                <a:solidFill>
                  <a:srgbClr val="00B0F0"/>
                </a:solidFill>
                <a:latin typeface="Century Gothic" panose="020B0502020202020204" pitchFamily="34" charset="0"/>
              </a:rPr>
              <a:t> </a:t>
            </a:r>
            <a:r>
              <a:rPr lang="en-US" altLang="zh-TW" sz="2800" dirty="0">
                <a:solidFill>
                  <a:srgbClr val="0070C0"/>
                </a:solidFill>
                <a:latin typeface="Century Gothic" panose="020B0502020202020204" pitchFamily="34" charset="0"/>
              </a:rPr>
              <a:t>On the way…</a:t>
            </a:r>
            <a:endParaRPr lang="zh-TW" altLang="zh-TW" sz="2800" dirty="0">
              <a:solidFill>
                <a:srgbClr val="0070C0"/>
              </a:solidFill>
              <a:latin typeface="Century Gothic" panose="020B0502020202020204" pitchFamily="34" charset="0"/>
            </a:endParaRPr>
          </a:p>
        </p:txBody>
      </p:sp>
      <p:grpSp>
        <p:nvGrpSpPr>
          <p:cNvPr id="36" name="群組 35"/>
          <p:cNvGrpSpPr/>
          <p:nvPr/>
        </p:nvGrpSpPr>
        <p:grpSpPr>
          <a:xfrm>
            <a:off x="75" y="-14111"/>
            <a:ext cx="1944291" cy="1296219"/>
            <a:chOff x="0" y="-3"/>
            <a:chExt cx="1944291" cy="1296219"/>
          </a:xfrm>
        </p:grpSpPr>
        <p:sp>
          <p:nvSpPr>
            <p:cNvPr id="37" name="淚滴形 36"/>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文字方塊 37"/>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grpSp>
        <p:nvGrpSpPr>
          <p:cNvPr id="22" name="群組 21"/>
          <p:cNvGrpSpPr/>
          <p:nvPr/>
        </p:nvGrpSpPr>
        <p:grpSpPr>
          <a:xfrm>
            <a:off x="4527172" y="3581983"/>
            <a:ext cx="4368626" cy="497867"/>
            <a:chOff x="311969" y="4941168"/>
            <a:chExt cx="4368626" cy="497867"/>
          </a:xfrm>
        </p:grpSpPr>
        <p:grpSp>
          <p:nvGrpSpPr>
            <p:cNvPr id="31" name="群組 30"/>
            <p:cNvGrpSpPr/>
            <p:nvPr/>
          </p:nvGrpSpPr>
          <p:grpSpPr>
            <a:xfrm>
              <a:off x="311969" y="4941168"/>
              <a:ext cx="4080594" cy="497867"/>
              <a:chOff x="383977" y="5445223"/>
              <a:chExt cx="4080594" cy="497867"/>
            </a:xfrm>
          </p:grpSpPr>
          <p:grpSp>
            <p:nvGrpSpPr>
              <p:cNvPr id="39" name="群組 38"/>
              <p:cNvGrpSpPr/>
              <p:nvPr/>
            </p:nvGrpSpPr>
            <p:grpSpPr>
              <a:xfrm>
                <a:off x="383977" y="5445223"/>
                <a:ext cx="497867" cy="497867"/>
                <a:chOff x="383977" y="5163383"/>
                <a:chExt cx="779708" cy="779708"/>
              </a:xfrm>
            </p:grpSpPr>
            <p:sp>
              <p:nvSpPr>
                <p:cNvPr id="41" name="橢圓 40"/>
                <p:cNvSpPr/>
                <p:nvPr/>
              </p:nvSpPr>
              <p:spPr>
                <a:xfrm>
                  <a:off x="383977" y="5163383"/>
                  <a:ext cx="779708" cy="779708"/>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2" name="Picture 8" descr="dictionary.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803" y="5301209"/>
                  <a:ext cx="504056" cy="504056"/>
                </a:xfrm>
                <a:prstGeom prst="rect">
                  <a:avLst/>
                </a:prstGeom>
              </p:spPr>
            </p:pic>
          </p:grpSp>
          <p:cxnSp>
            <p:nvCxnSpPr>
              <p:cNvPr id="40" name="直線接點 39"/>
              <p:cNvCxnSpPr>
                <a:stCxn id="41" idx="6"/>
              </p:cNvCxnSpPr>
              <p:nvPr/>
            </p:nvCxnSpPr>
            <p:spPr>
              <a:xfrm>
                <a:off x="881844" y="5694157"/>
                <a:ext cx="3582727"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32" name="圓角矩形 31"/>
            <p:cNvSpPr/>
            <p:nvPr/>
          </p:nvSpPr>
          <p:spPr>
            <a:xfrm>
              <a:off x="4320555" y="5158156"/>
              <a:ext cx="360040" cy="63889"/>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43" name="TextBox 13"/>
          <p:cNvSpPr txBox="1"/>
          <p:nvPr/>
        </p:nvSpPr>
        <p:spPr>
          <a:xfrm>
            <a:off x="4694479" y="4551428"/>
            <a:ext cx="5760715" cy="1061829"/>
          </a:xfrm>
          <a:prstGeom prst="rect">
            <a:avLst/>
          </a:prstGeom>
          <a:noFill/>
        </p:spPr>
        <p:txBody>
          <a:bodyPr wrap="square" rtlCol="0">
            <a:spAutoFit/>
          </a:bodyPr>
          <a:lstStyle/>
          <a:p>
            <a:pPr>
              <a:lnSpc>
                <a:spcPct val="150000"/>
              </a:lnSpc>
            </a:pPr>
            <a:r>
              <a:rPr lang="en-US" altLang="zh-TW" sz="2100" b="1" dirty="0" smtClean="0">
                <a:solidFill>
                  <a:srgbClr val="0070C0"/>
                </a:solidFill>
              </a:rPr>
              <a:t>Cathedral</a:t>
            </a:r>
            <a:r>
              <a:rPr lang="en-US" altLang="zh-TW" sz="2100" b="1" dirty="0" smtClean="0"/>
              <a:t>(noun</a:t>
            </a:r>
            <a:r>
              <a:rPr lang="en-US" altLang="zh-TW" sz="2100" b="1" dirty="0"/>
              <a:t>):</a:t>
            </a:r>
            <a:r>
              <a:rPr lang="en-US" altLang="zh-TW" sz="2100" dirty="0"/>
              <a:t> a Christian church that is run by a </a:t>
            </a:r>
            <a:r>
              <a:rPr lang="en-US" altLang="zh-TW" sz="2100" dirty="0" smtClean="0"/>
              <a:t>bishop.</a:t>
            </a:r>
            <a:endParaRPr lang="zh-TW" altLang="zh-TW" sz="2100" dirty="0"/>
          </a:p>
        </p:txBody>
      </p:sp>
      <p:grpSp>
        <p:nvGrpSpPr>
          <p:cNvPr id="20" name="群組 19"/>
          <p:cNvGrpSpPr/>
          <p:nvPr/>
        </p:nvGrpSpPr>
        <p:grpSpPr>
          <a:xfrm>
            <a:off x="-11166" y="13375"/>
            <a:ext cx="1836204" cy="1296219"/>
            <a:chOff x="-4482574" y="-2765838"/>
            <a:chExt cx="1836204" cy="1296219"/>
          </a:xfrm>
          <a:solidFill>
            <a:srgbClr val="0070C0"/>
          </a:solidFill>
        </p:grpSpPr>
        <p:sp>
          <p:nvSpPr>
            <p:cNvPr id="24" name="淚滴形 23"/>
            <p:cNvSpPr/>
            <p:nvPr/>
          </p:nvSpPr>
          <p:spPr>
            <a:xfrm rot="16200000">
              <a:off x="-4468220" y="-2765838"/>
              <a:ext cx="1296219" cy="1296219"/>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solidFill>
                  <a:schemeClr val="bg1"/>
                </a:solidFill>
              </a:endParaRPr>
            </a:p>
          </p:txBody>
        </p:sp>
        <p:sp>
          <p:nvSpPr>
            <p:cNvPr id="25" name="文字方塊 26"/>
            <p:cNvSpPr txBox="1"/>
            <p:nvPr/>
          </p:nvSpPr>
          <p:spPr>
            <a:xfrm>
              <a:off x="-4482574" y="-2404282"/>
              <a:ext cx="1836204" cy="538609"/>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1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FOR YOU</a:t>
              </a:r>
              <a:endParaRPr lang="zh-TW" altLang="en-US" sz="11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33637566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ttp://www.urban75.org/blog/wp-content/uploads/2012/02/camera-cafe-bloomsbury-london-01.jpg"/>
          <p:cNvPicPr>
            <a:picLocks noChangeAspect="1" noChangeArrowheads="1"/>
          </p:cNvPicPr>
          <p:nvPr/>
        </p:nvPicPr>
        <p:blipFill rotWithShape="1">
          <a:blip r:embed="rId2">
            <a:extLst>
              <a:ext uri="{28A0092B-C50C-407E-A947-70E740481C1C}">
                <a14:useLocalDpi xmlns:a14="http://schemas.microsoft.com/office/drawing/2010/main" val="0"/>
              </a:ext>
            </a:extLst>
          </a:blip>
          <a:srcRect l="22454" r="30095"/>
          <a:stretch/>
        </p:blipFill>
        <p:spPr bwMode="auto">
          <a:xfrm>
            <a:off x="74" y="1660"/>
            <a:ext cx="4487698" cy="685634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rot="2720969">
            <a:off x="1931598" y="875986"/>
            <a:ext cx="3196065" cy="117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p:cNvSpPr/>
          <p:nvPr/>
        </p:nvSpPr>
        <p:spPr>
          <a:xfrm rot="2720969">
            <a:off x="-995791" y="5785847"/>
            <a:ext cx="2672700" cy="1197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rot="2720969">
            <a:off x="3733277" y="-164895"/>
            <a:ext cx="1308589" cy="6894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文字方塊 32"/>
          <p:cNvSpPr txBox="1"/>
          <p:nvPr/>
        </p:nvSpPr>
        <p:spPr>
          <a:xfrm>
            <a:off x="1844090" y="6309320"/>
            <a:ext cx="2543481" cy="461665"/>
          </a:xfrm>
          <a:prstGeom prst="rect">
            <a:avLst/>
          </a:prstGeom>
          <a:noFill/>
        </p:spPr>
        <p:txBody>
          <a:bodyPr wrap="square" rtlCol="0">
            <a:spAutoFit/>
          </a:bodyPr>
          <a:lstStyle/>
          <a:p>
            <a:r>
              <a:rPr lang="en-US" altLang="zh-TW" sz="800" dirty="0">
                <a:solidFill>
                  <a:schemeClr val="bg1">
                    <a:lumMod val="95000"/>
                  </a:schemeClr>
                </a:solidFill>
                <a:latin typeface="Century Gothic" panose="020B0502020202020204" pitchFamily="34" charset="0"/>
              </a:rPr>
              <a:t>Image </a:t>
            </a:r>
            <a:r>
              <a:rPr lang="en-US" altLang="zh-TW" sz="800" dirty="0" smtClean="0">
                <a:solidFill>
                  <a:schemeClr val="bg1">
                    <a:lumMod val="95000"/>
                  </a:schemeClr>
                </a:solidFill>
                <a:latin typeface="Century Gothic" panose="020B0502020202020204" pitchFamily="34" charset="0"/>
              </a:rPr>
              <a:t>from :</a:t>
            </a:r>
            <a:r>
              <a:rPr lang="en-US" altLang="zh-TW" sz="800" dirty="0">
                <a:solidFill>
                  <a:schemeClr val="bg1">
                    <a:lumMod val="95000"/>
                  </a:schemeClr>
                </a:solidFill>
                <a:latin typeface="Century Gothic" panose="020B0502020202020204" pitchFamily="34" charset="0"/>
              </a:rPr>
              <a:t> http://www.urban75.org/blog/a-fantastic-cafe-for-central-london-the-old-cafe-takes-over-rays-jazz-in-the-former-foyles-store/</a:t>
            </a:r>
            <a:endParaRPr lang="zh-TW" altLang="en-US" sz="800" dirty="0">
              <a:solidFill>
                <a:schemeClr val="bg1">
                  <a:lumMod val="95000"/>
                </a:schemeClr>
              </a:solidFill>
              <a:latin typeface="Century Gothic" panose="020B0502020202020204" pitchFamily="34" charset="0"/>
            </a:endParaRPr>
          </a:p>
        </p:txBody>
      </p:sp>
      <p:sp>
        <p:nvSpPr>
          <p:cNvPr id="34" name="TextBox 5"/>
          <p:cNvSpPr txBox="1"/>
          <p:nvPr/>
        </p:nvSpPr>
        <p:spPr>
          <a:xfrm>
            <a:off x="4812959" y="404664"/>
            <a:ext cx="5674747" cy="3323987"/>
          </a:xfrm>
          <a:prstGeom prst="rect">
            <a:avLst/>
          </a:prstGeom>
          <a:noFill/>
        </p:spPr>
        <p:txBody>
          <a:bodyPr wrap="square" rtlCol="0">
            <a:spAutoFit/>
          </a:bodyPr>
          <a:lstStyle/>
          <a:p>
            <a:pPr>
              <a:lnSpc>
                <a:spcPct val="200000"/>
              </a:lnSpc>
            </a:pPr>
            <a:r>
              <a:rPr lang="en-US" altLang="zh-TW" sz="2100" dirty="0"/>
              <a:t>After a 30-minute ride through the city, </a:t>
            </a:r>
            <a:r>
              <a:rPr lang="en-US" altLang="zh-TW" sz="2100" dirty="0" smtClean="0"/>
              <a:t>Marie </a:t>
            </a:r>
            <a:r>
              <a:rPr lang="en-US" altLang="zh-TW" sz="2100" dirty="0"/>
              <a:t>finally gets to the city </a:t>
            </a:r>
            <a:r>
              <a:rPr lang="en-US" altLang="zh-TW" sz="2100" dirty="0" err="1"/>
              <a:t>centre</a:t>
            </a:r>
            <a:r>
              <a:rPr lang="en-US" altLang="zh-TW" sz="2100" dirty="0"/>
              <a:t> and is ready to</a:t>
            </a:r>
            <a:r>
              <a:rPr lang="en-US" altLang="zh-TW" sz="2100" dirty="0">
                <a:solidFill>
                  <a:srgbClr val="0070C0"/>
                </a:solidFill>
              </a:rPr>
              <a:t> </a:t>
            </a:r>
            <a:r>
              <a:rPr lang="en-US" altLang="zh-TW" sz="2100" b="1" dirty="0">
                <a:solidFill>
                  <a:srgbClr val="0070C0"/>
                </a:solidFill>
              </a:rPr>
              <a:t>take a break</a:t>
            </a:r>
            <a:r>
              <a:rPr lang="en-US" altLang="zh-TW" sz="2100" dirty="0"/>
              <a:t>. She is very hungry and wants to get something to eat at the nearest café before she begins her </a:t>
            </a:r>
            <a:r>
              <a:rPr lang="en-US" altLang="zh-TW" sz="2100" b="1" dirty="0">
                <a:solidFill>
                  <a:srgbClr val="0070C0"/>
                </a:solidFill>
              </a:rPr>
              <a:t>tour</a:t>
            </a:r>
            <a:r>
              <a:rPr lang="en-US" altLang="zh-TW" sz="2100" dirty="0"/>
              <a:t> of the city </a:t>
            </a:r>
            <a:r>
              <a:rPr lang="en-US" altLang="zh-TW" sz="2100" dirty="0" err="1"/>
              <a:t>centre</a:t>
            </a:r>
            <a:r>
              <a:rPr lang="en-US" altLang="zh-TW" sz="2100" dirty="0"/>
              <a:t>. </a:t>
            </a:r>
            <a:endParaRPr lang="zh-TW" altLang="zh-TW" sz="2100" dirty="0"/>
          </a:p>
        </p:txBody>
      </p:sp>
      <p:sp>
        <p:nvSpPr>
          <p:cNvPr id="35" name="文字方塊 34"/>
          <p:cNvSpPr txBox="1"/>
          <p:nvPr/>
        </p:nvSpPr>
        <p:spPr>
          <a:xfrm>
            <a:off x="5976739" y="44624"/>
            <a:ext cx="4176464" cy="523220"/>
          </a:xfrm>
          <a:prstGeom prst="rect">
            <a:avLst/>
          </a:prstGeom>
          <a:noFill/>
        </p:spPr>
        <p:txBody>
          <a:bodyPr wrap="square" rtlCol="0">
            <a:spAutoFit/>
          </a:bodyPr>
          <a:lstStyle/>
          <a:p>
            <a:r>
              <a:rPr lang="en-US" altLang="zh-TW" sz="2800" dirty="0" smtClean="0">
                <a:solidFill>
                  <a:srgbClr val="0070C0"/>
                </a:solidFill>
                <a:latin typeface="Century Gothic" panose="020B0502020202020204" pitchFamily="34" charset="0"/>
              </a:rPr>
              <a:t>05</a:t>
            </a:r>
            <a:r>
              <a:rPr lang="en-US" altLang="zh-TW" sz="2800" dirty="0" smtClean="0">
                <a:solidFill>
                  <a:srgbClr val="00B0F0"/>
                </a:solidFill>
                <a:latin typeface="Century Gothic" panose="020B0502020202020204" pitchFamily="34" charset="0"/>
              </a:rPr>
              <a:t> </a:t>
            </a:r>
            <a:r>
              <a:rPr lang="en-US" altLang="zh-TW" sz="2800" dirty="0">
                <a:solidFill>
                  <a:srgbClr val="0070C0"/>
                </a:solidFill>
                <a:latin typeface="Century Gothic" panose="020B0502020202020204" pitchFamily="34" charset="0"/>
              </a:rPr>
              <a:t>Finally here</a:t>
            </a:r>
            <a:endParaRPr lang="zh-TW" altLang="zh-TW" sz="2800" dirty="0">
              <a:solidFill>
                <a:srgbClr val="0070C0"/>
              </a:solidFill>
              <a:latin typeface="Century Gothic" panose="020B0502020202020204" pitchFamily="34" charset="0"/>
            </a:endParaRPr>
          </a:p>
        </p:txBody>
      </p:sp>
      <p:grpSp>
        <p:nvGrpSpPr>
          <p:cNvPr id="36" name="群組 35"/>
          <p:cNvGrpSpPr/>
          <p:nvPr/>
        </p:nvGrpSpPr>
        <p:grpSpPr>
          <a:xfrm>
            <a:off x="75" y="-14111"/>
            <a:ext cx="1944291" cy="1296219"/>
            <a:chOff x="0" y="-3"/>
            <a:chExt cx="1944291" cy="1296219"/>
          </a:xfrm>
        </p:grpSpPr>
        <p:sp>
          <p:nvSpPr>
            <p:cNvPr id="37" name="淚滴形 36"/>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文字方塊 37"/>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grpSp>
        <p:nvGrpSpPr>
          <p:cNvPr id="12" name="群組 11"/>
          <p:cNvGrpSpPr/>
          <p:nvPr/>
        </p:nvGrpSpPr>
        <p:grpSpPr>
          <a:xfrm>
            <a:off x="4573023" y="3861048"/>
            <a:ext cx="4368626" cy="497867"/>
            <a:chOff x="311969" y="4941168"/>
            <a:chExt cx="4368626" cy="497867"/>
          </a:xfrm>
        </p:grpSpPr>
        <p:grpSp>
          <p:nvGrpSpPr>
            <p:cNvPr id="13" name="群組 12"/>
            <p:cNvGrpSpPr/>
            <p:nvPr/>
          </p:nvGrpSpPr>
          <p:grpSpPr>
            <a:xfrm>
              <a:off x="311969" y="4941168"/>
              <a:ext cx="4080594" cy="497867"/>
              <a:chOff x="383977" y="5445223"/>
              <a:chExt cx="4080594" cy="497867"/>
            </a:xfrm>
          </p:grpSpPr>
          <p:grpSp>
            <p:nvGrpSpPr>
              <p:cNvPr id="15" name="群組 14"/>
              <p:cNvGrpSpPr/>
              <p:nvPr/>
            </p:nvGrpSpPr>
            <p:grpSpPr>
              <a:xfrm>
                <a:off x="383977" y="5445223"/>
                <a:ext cx="497867" cy="497867"/>
                <a:chOff x="383977" y="5163383"/>
                <a:chExt cx="779708" cy="779708"/>
              </a:xfrm>
            </p:grpSpPr>
            <p:sp>
              <p:nvSpPr>
                <p:cNvPr id="17" name="橢圓 16"/>
                <p:cNvSpPr/>
                <p:nvPr/>
              </p:nvSpPr>
              <p:spPr>
                <a:xfrm>
                  <a:off x="383977" y="5163383"/>
                  <a:ext cx="779708" cy="779708"/>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8" name="Picture 8" descr="dictionary.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803" y="5301209"/>
                  <a:ext cx="504056" cy="504056"/>
                </a:xfrm>
                <a:prstGeom prst="rect">
                  <a:avLst/>
                </a:prstGeom>
              </p:spPr>
            </p:pic>
          </p:grpSp>
          <p:cxnSp>
            <p:nvCxnSpPr>
              <p:cNvPr id="16" name="直線接點 15"/>
              <p:cNvCxnSpPr>
                <a:stCxn id="17" idx="6"/>
              </p:cNvCxnSpPr>
              <p:nvPr/>
            </p:nvCxnSpPr>
            <p:spPr>
              <a:xfrm>
                <a:off x="881844" y="5694157"/>
                <a:ext cx="3582727"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4" name="圓角矩形 13"/>
            <p:cNvSpPr/>
            <p:nvPr/>
          </p:nvSpPr>
          <p:spPr>
            <a:xfrm>
              <a:off x="4320555" y="5158156"/>
              <a:ext cx="360040" cy="63889"/>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9" name="TextBox 13"/>
          <p:cNvSpPr txBox="1"/>
          <p:nvPr/>
        </p:nvSpPr>
        <p:spPr>
          <a:xfrm>
            <a:off x="4626049" y="4661228"/>
            <a:ext cx="6322820" cy="2031325"/>
          </a:xfrm>
          <a:prstGeom prst="rect">
            <a:avLst/>
          </a:prstGeom>
          <a:noFill/>
        </p:spPr>
        <p:txBody>
          <a:bodyPr wrap="square" rtlCol="0">
            <a:spAutoFit/>
          </a:bodyPr>
          <a:lstStyle/>
          <a:p>
            <a:pPr>
              <a:lnSpc>
                <a:spcPct val="150000"/>
              </a:lnSpc>
            </a:pPr>
            <a:r>
              <a:rPr lang="en-US" altLang="zh-TW" sz="2100" b="1" dirty="0" smtClean="0">
                <a:solidFill>
                  <a:srgbClr val="0070C0"/>
                </a:solidFill>
              </a:rPr>
              <a:t>To take </a:t>
            </a:r>
            <a:r>
              <a:rPr lang="en-US" altLang="zh-TW" sz="2100" b="1" dirty="0">
                <a:solidFill>
                  <a:srgbClr val="0070C0"/>
                </a:solidFill>
              </a:rPr>
              <a:t>a </a:t>
            </a:r>
            <a:r>
              <a:rPr lang="en-US" altLang="zh-TW" sz="2100" b="1" dirty="0" smtClean="0">
                <a:solidFill>
                  <a:srgbClr val="0070C0"/>
                </a:solidFill>
              </a:rPr>
              <a:t>break </a:t>
            </a:r>
            <a:r>
              <a:rPr lang="en-US" altLang="zh-TW" sz="2100" b="1" dirty="0" smtClean="0"/>
              <a:t>(</a:t>
            </a:r>
            <a:r>
              <a:rPr lang="en-US" altLang="zh-TW" sz="2100" b="1" dirty="0"/>
              <a:t>verb phrase):</a:t>
            </a:r>
            <a:r>
              <a:rPr lang="en-US" altLang="zh-TW" sz="2100" dirty="0"/>
              <a:t> when someone stops what they are doing to take a </a:t>
            </a:r>
            <a:r>
              <a:rPr lang="en-US" altLang="zh-TW" sz="2100" dirty="0" smtClean="0"/>
              <a:t>rest.</a:t>
            </a:r>
            <a:endParaRPr lang="zh-TW" altLang="zh-TW" sz="2100" dirty="0"/>
          </a:p>
          <a:p>
            <a:pPr>
              <a:lnSpc>
                <a:spcPct val="150000"/>
              </a:lnSpc>
            </a:pPr>
            <a:r>
              <a:rPr lang="en-US" altLang="zh-TW" sz="2100" b="1" dirty="0">
                <a:solidFill>
                  <a:srgbClr val="0070C0"/>
                </a:solidFill>
              </a:rPr>
              <a:t>T</a:t>
            </a:r>
            <a:r>
              <a:rPr lang="en-US" altLang="zh-TW" sz="2100" b="1" dirty="0" smtClean="0">
                <a:solidFill>
                  <a:srgbClr val="0070C0"/>
                </a:solidFill>
              </a:rPr>
              <a:t>our </a:t>
            </a:r>
            <a:r>
              <a:rPr lang="en-US" altLang="zh-TW" sz="2100" b="1" dirty="0" smtClean="0"/>
              <a:t>(</a:t>
            </a:r>
            <a:r>
              <a:rPr lang="en-US" altLang="zh-TW" sz="2100" b="1" dirty="0" smtClean="0"/>
              <a:t>noun</a:t>
            </a:r>
            <a:r>
              <a:rPr lang="en-US" altLang="zh-TW" sz="2100" b="1" dirty="0" smtClean="0"/>
              <a:t>):</a:t>
            </a:r>
            <a:r>
              <a:rPr lang="en-US" altLang="zh-TW" sz="2100" dirty="0" smtClean="0"/>
              <a:t> A circuit that takes you to new </a:t>
            </a:r>
            <a:r>
              <a:rPr lang="en-US" altLang="zh-TW" sz="2100" dirty="0"/>
              <a:t>place to see different </a:t>
            </a:r>
            <a:r>
              <a:rPr lang="en-US" altLang="zh-TW" sz="2100" dirty="0" smtClean="0"/>
              <a:t>attractions.</a:t>
            </a:r>
            <a:endParaRPr lang="zh-TW" altLang="zh-TW" sz="2100" dirty="0"/>
          </a:p>
        </p:txBody>
      </p:sp>
      <p:grpSp>
        <p:nvGrpSpPr>
          <p:cNvPr id="20" name="群組 19"/>
          <p:cNvGrpSpPr/>
          <p:nvPr/>
        </p:nvGrpSpPr>
        <p:grpSpPr>
          <a:xfrm>
            <a:off x="-11166" y="13375"/>
            <a:ext cx="1836204" cy="1296219"/>
            <a:chOff x="-4482574" y="-2765838"/>
            <a:chExt cx="1836204" cy="1296219"/>
          </a:xfrm>
          <a:solidFill>
            <a:srgbClr val="0070C0"/>
          </a:solidFill>
        </p:grpSpPr>
        <p:sp>
          <p:nvSpPr>
            <p:cNvPr id="22" name="淚滴形 21"/>
            <p:cNvSpPr/>
            <p:nvPr/>
          </p:nvSpPr>
          <p:spPr>
            <a:xfrm rot="16200000">
              <a:off x="-4468220" y="-2765838"/>
              <a:ext cx="1296219" cy="1296219"/>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solidFill>
                  <a:schemeClr val="bg1"/>
                </a:solidFill>
              </a:endParaRPr>
            </a:p>
          </p:txBody>
        </p:sp>
        <p:sp>
          <p:nvSpPr>
            <p:cNvPr id="24" name="文字方塊 26"/>
            <p:cNvSpPr txBox="1"/>
            <p:nvPr/>
          </p:nvSpPr>
          <p:spPr>
            <a:xfrm>
              <a:off x="-4482574" y="-2404282"/>
              <a:ext cx="1836204" cy="538609"/>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1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FOR YOU</a:t>
              </a:r>
              <a:endParaRPr lang="zh-TW" altLang="en-US" sz="11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34348520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橢圓 9"/>
          <p:cNvSpPr/>
          <p:nvPr/>
        </p:nvSpPr>
        <p:spPr>
          <a:xfrm>
            <a:off x="4980645" y="1783363"/>
            <a:ext cx="1136774" cy="113677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TextBox 11"/>
          <p:cNvSpPr txBox="1"/>
          <p:nvPr/>
        </p:nvSpPr>
        <p:spPr>
          <a:xfrm>
            <a:off x="1656259" y="3079507"/>
            <a:ext cx="7920880" cy="1615827"/>
          </a:xfrm>
          <a:prstGeom prst="rect">
            <a:avLst/>
          </a:prstGeom>
          <a:noFill/>
        </p:spPr>
        <p:txBody>
          <a:bodyPr wrap="square" rtlCol="0">
            <a:spAutoFit/>
          </a:bodyPr>
          <a:lstStyle/>
          <a:p>
            <a:pPr algn="ctr"/>
            <a:r>
              <a:rPr lang="en-US" sz="3600" dirty="0">
                <a:solidFill>
                  <a:schemeClr val="tx1">
                    <a:lumMod val="75000"/>
                    <a:lumOff val="2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DISCUSSION</a:t>
            </a:r>
            <a:r>
              <a:rPr lang="en-US" sz="3600" dirty="0">
                <a:solidFill>
                  <a:schemeClr val="tx1">
                    <a:lumMod val="75000"/>
                    <a:lumOff val="25000"/>
                  </a:schemeClr>
                </a:solidFill>
                <a:latin typeface="Century Gothic" panose="020B0502020202020204" pitchFamily="34" charset="0"/>
                <a:ea typeface="Malgun Gothic Semilight" panose="020B0502040204020203" pitchFamily="34" charset="-120"/>
                <a:cs typeface="Malgun Gothic Semilight" panose="020B0502040204020203" pitchFamily="34" charset="-120"/>
              </a:rPr>
              <a:t> </a:t>
            </a:r>
            <a:endParaRPr lang="en-US" sz="3600" dirty="0" smtClean="0">
              <a:solidFill>
                <a:schemeClr val="tx1">
                  <a:lumMod val="75000"/>
                  <a:lumOff val="25000"/>
                </a:schemeClr>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a:p>
            <a:pPr lvl="0" algn="ctr"/>
            <a:r>
              <a:rPr lang="en-US" altLang="zh-TW" sz="2100" dirty="0"/>
              <a:t>Why do you think it took </a:t>
            </a:r>
            <a:r>
              <a:rPr lang="en-US" altLang="zh-TW" sz="2100" dirty="0" smtClean="0"/>
              <a:t>Marie </a:t>
            </a:r>
            <a:r>
              <a:rPr lang="en-US" altLang="zh-TW" sz="2100" dirty="0"/>
              <a:t>30 minutes and not 20 minutes like the bike rental shopkeeper said?</a:t>
            </a:r>
            <a:endParaRPr lang="zh-TW" altLang="zh-TW" sz="2100" dirty="0"/>
          </a:p>
          <a:p>
            <a:pPr lvl="0" algn="ctr"/>
            <a:r>
              <a:rPr lang="en-US" altLang="zh-TW" sz="2100" dirty="0"/>
              <a:t>Why does </a:t>
            </a:r>
            <a:r>
              <a:rPr lang="en-US" altLang="zh-TW" sz="2100" dirty="0" smtClean="0"/>
              <a:t>Marie </a:t>
            </a:r>
            <a:r>
              <a:rPr lang="en-US" altLang="zh-TW" sz="2100" dirty="0"/>
              <a:t>want to take a break when she gets to the city </a:t>
            </a:r>
            <a:r>
              <a:rPr lang="en-US" altLang="zh-TW" sz="2100" dirty="0" err="1"/>
              <a:t>centre</a:t>
            </a:r>
            <a:r>
              <a:rPr lang="en-US" altLang="zh-TW" sz="2100" dirty="0"/>
              <a:t>? </a:t>
            </a:r>
            <a:endParaRPr lang="zh-TW" altLang="zh-TW" sz="2100" dirty="0"/>
          </a:p>
        </p:txBody>
      </p:sp>
      <p:pic>
        <p:nvPicPr>
          <p:cNvPr id="9" name="Picture 9" descr="icon-project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5968" y="2024849"/>
            <a:ext cx="728763" cy="728763"/>
          </a:xfrm>
          <a:prstGeom prst="rect">
            <a:avLst/>
          </a:prstGeom>
        </p:spPr>
      </p:pic>
      <p:sp>
        <p:nvSpPr>
          <p:cNvPr id="2" name="文字方塊 1"/>
          <p:cNvSpPr txBox="1"/>
          <p:nvPr/>
        </p:nvSpPr>
        <p:spPr>
          <a:xfrm>
            <a:off x="4536504" y="4988783"/>
            <a:ext cx="3960515" cy="2400657"/>
          </a:xfrm>
          <a:prstGeom prst="rect">
            <a:avLst/>
          </a:prstGeom>
          <a:noFill/>
        </p:spPr>
        <p:txBody>
          <a:bodyPr wrap="square" rtlCol="0">
            <a:spAutoFit/>
          </a:bodyPr>
          <a:lstStyle/>
          <a:p>
            <a:r>
              <a:rPr lang="en-US" altLang="zh-TW" sz="15000" dirty="0" smtClean="0">
                <a:solidFill>
                  <a:schemeClr val="bg1">
                    <a:lumMod val="65000"/>
                  </a:schemeClr>
                </a:solidFill>
                <a:latin typeface="Century Gothic" panose="020B0502020202020204" pitchFamily="34" charset="0"/>
              </a:rPr>
              <a:t>05</a:t>
            </a:r>
            <a:endParaRPr lang="zh-TW" altLang="en-US" sz="15000" dirty="0">
              <a:solidFill>
                <a:schemeClr val="bg1">
                  <a:lumMod val="65000"/>
                </a:schemeClr>
              </a:solidFill>
              <a:latin typeface="Century Gothic" panose="020B0502020202020204" pitchFamily="34" charset="0"/>
            </a:endParaRPr>
          </a:p>
        </p:txBody>
      </p:sp>
      <p:grpSp>
        <p:nvGrpSpPr>
          <p:cNvPr id="11" name="群組 10"/>
          <p:cNvGrpSpPr/>
          <p:nvPr/>
        </p:nvGrpSpPr>
        <p:grpSpPr>
          <a:xfrm>
            <a:off x="75" y="-14111"/>
            <a:ext cx="1944291" cy="1296219"/>
            <a:chOff x="0" y="-3"/>
            <a:chExt cx="1944291" cy="1296219"/>
          </a:xfrm>
        </p:grpSpPr>
        <p:sp>
          <p:nvSpPr>
            <p:cNvPr id="12" name="淚滴形 11"/>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grpSp>
        <p:nvGrpSpPr>
          <p:cNvPr id="13" name="群組 12"/>
          <p:cNvGrpSpPr/>
          <p:nvPr/>
        </p:nvGrpSpPr>
        <p:grpSpPr>
          <a:xfrm>
            <a:off x="-11166" y="13375"/>
            <a:ext cx="1836204" cy="1296219"/>
            <a:chOff x="-4482574" y="-2765838"/>
            <a:chExt cx="1836204" cy="1296219"/>
          </a:xfrm>
          <a:solidFill>
            <a:srgbClr val="0070C0"/>
          </a:solidFill>
        </p:grpSpPr>
        <p:sp>
          <p:nvSpPr>
            <p:cNvPr id="14" name="淚滴形 13"/>
            <p:cNvSpPr/>
            <p:nvPr/>
          </p:nvSpPr>
          <p:spPr>
            <a:xfrm rot="16200000">
              <a:off x="-4468220" y="-2765838"/>
              <a:ext cx="1296219" cy="1296219"/>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solidFill>
                  <a:schemeClr val="bg1"/>
                </a:solidFill>
              </a:endParaRPr>
            </a:p>
          </p:txBody>
        </p:sp>
        <p:sp>
          <p:nvSpPr>
            <p:cNvPr id="15" name="文字方塊 26"/>
            <p:cNvSpPr txBox="1"/>
            <p:nvPr/>
          </p:nvSpPr>
          <p:spPr>
            <a:xfrm>
              <a:off x="-4482574" y="-2404282"/>
              <a:ext cx="1836204" cy="538609"/>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1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FOR YOU</a:t>
              </a:r>
              <a:endParaRPr lang="zh-TW" altLang="en-US" sz="11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17557815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1"/>
          <p:cNvSpPr txBox="1"/>
          <p:nvPr/>
        </p:nvSpPr>
        <p:spPr>
          <a:xfrm>
            <a:off x="504131" y="3068960"/>
            <a:ext cx="6408712" cy="3354765"/>
          </a:xfrm>
          <a:prstGeom prst="rect">
            <a:avLst/>
          </a:prstGeom>
          <a:noFill/>
        </p:spPr>
        <p:txBody>
          <a:bodyPr wrap="square" rtlCol="0">
            <a:spAutoFit/>
          </a:bodyPr>
          <a:lstStyle/>
          <a:p>
            <a:r>
              <a:rPr lang="en-US" altLang="zh-TW" sz="3600" b="1" dirty="0" smtClean="0">
                <a:solidFill>
                  <a:srgbClr val="0070C0"/>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How </a:t>
            </a:r>
            <a:r>
              <a:rPr lang="en-US" altLang="zh-TW" sz="3600" b="1" dirty="0">
                <a:solidFill>
                  <a:srgbClr val="0070C0"/>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do you get there?</a:t>
            </a:r>
            <a:r>
              <a:rPr lang="en-US" sz="3600" b="1" dirty="0">
                <a:solidFill>
                  <a:srgbClr val="0070C0"/>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 </a:t>
            </a:r>
          </a:p>
          <a:p>
            <a:pPr lvl="0"/>
            <a:r>
              <a:rPr lang="en-US" altLang="zh-TW" sz="2200" dirty="0"/>
              <a:t>How do you usually get to work/school</a:t>
            </a:r>
            <a:r>
              <a:rPr lang="en-US" altLang="zh-TW" sz="2200" dirty="0" smtClean="0"/>
              <a:t>?</a:t>
            </a:r>
          </a:p>
          <a:p>
            <a:pPr lvl="0"/>
            <a:r>
              <a:rPr lang="en-US" altLang="zh-TW" sz="2200" dirty="0" smtClean="0"/>
              <a:t>(</a:t>
            </a:r>
            <a:r>
              <a:rPr lang="en-US" altLang="zh-TW" sz="2200" dirty="0"/>
              <a:t>ex. Take a bus, cycle, etc.)</a:t>
            </a:r>
            <a:endParaRPr lang="zh-TW" altLang="zh-TW" sz="2200" dirty="0"/>
          </a:p>
          <a:p>
            <a:pPr lvl="0"/>
            <a:r>
              <a:rPr lang="en-US" altLang="zh-TW" sz="2200" dirty="0"/>
              <a:t>Is there a bank near your home? </a:t>
            </a:r>
            <a:endParaRPr lang="en-US" altLang="zh-TW" sz="2200" dirty="0" smtClean="0"/>
          </a:p>
          <a:p>
            <a:pPr lvl="0"/>
            <a:r>
              <a:rPr lang="en-US" altLang="zh-TW" sz="2200" dirty="0" smtClean="0"/>
              <a:t>How </a:t>
            </a:r>
            <a:r>
              <a:rPr lang="en-US" altLang="zh-TW" sz="2200" dirty="0"/>
              <a:t>do you get there? </a:t>
            </a:r>
            <a:endParaRPr lang="zh-TW" altLang="zh-TW" sz="2200" dirty="0"/>
          </a:p>
          <a:p>
            <a:pPr lvl="0"/>
            <a:r>
              <a:rPr lang="en-US" altLang="zh-TW" sz="2200" dirty="0"/>
              <a:t>How do you get to the best café in your town/city?</a:t>
            </a:r>
            <a:endParaRPr lang="zh-TW" altLang="zh-TW" sz="2200" dirty="0"/>
          </a:p>
          <a:p>
            <a:pPr lvl="0"/>
            <a:r>
              <a:rPr lang="en-US" altLang="zh-TW" sz="2200" dirty="0"/>
              <a:t>Are there any cathedrals in your town? </a:t>
            </a:r>
            <a:endParaRPr lang="zh-TW" altLang="zh-TW" sz="2200" dirty="0"/>
          </a:p>
          <a:p>
            <a:pPr lvl="0"/>
            <a:r>
              <a:rPr lang="en-US" altLang="zh-TW" sz="2200" dirty="0"/>
              <a:t>Where’s the train station in your town?</a:t>
            </a:r>
            <a:endParaRPr lang="zh-TW" altLang="zh-TW" sz="2200" dirty="0"/>
          </a:p>
          <a:p>
            <a:r>
              <a:rPr lang="en-US" altLang="zh-TW" sz="2200" dirty="0"/>
              <a:t>Can you walk to your school/workplace? </a:t>
            </a:r>
            <a:endParaRPr lang="zh-TW" altLang="zh-TW" sz="2200" dirty="0"/>
          </a:p>
        </p:txBody>
      </p:sp>
      <p:grpSp>
        <p:nvGrpSpPr>
          <p:cNvPr id="2" name="群組 1"/>
          <p:cNvGrpSpPr/>
          <p:nvPr/>
        </p:nvGrpSpPr>
        <p:grpSpPr>
          <a:xfrm>
            <a:off x="7128867" y="1916832"/>
            <a:ext cx="3806168" cy="3806168"/>
            <a:chOff x="4980645" y="2276872"/>
            <a:chExt cx="1136774" cy="1136774"/>
          </a:xfrm>
        </p:grpSpPr>
        <p:sp>
          <p:nvSpPr>
            <p:cNvPr id="10" name="橢圓 9"/>
            <p:cNvSpPr/>
            <p:nvPr/>
          </p:nvSpPr>
          <p:spPr>
            <a:xfrm>
              <a:off x="4980645" y="2276872"/>
              <a:ext cx="1136774" cy="1136774"/>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9" name="Picture 9" descr="icon-projects.png"/>
            <p:cNvPicPr>
              <a:picLocks noChangeAspect="1"/>
            </p:cNvPicPr>
            <p:nvPr/>
          </p:nvPicPr>
          <p:blipFill>
            <a:blip r:embed="rId2" cstate="print">
              <a:duotone>
                <a:prstClr val="black"/>
                <a:schemeClr val="bg1">
                  <a:tint val="45000"/>
                  <a:satMod val="400000"/>
                </a:schemeClr>
              </a:duotone>
              <a:extLst>
                <a:ext uri="{28A0092B-C50C-407E-A947-70E740481C1C}">
                  <a14:useLocalDpi xmlns:a14="http://schemas.microsoft.com/office/drawing/2010/main" val="0"/>
                </a:ext>
              </a:extLst>
            </a:blip>
            <a:stretch>
              <a:fillRect/>
            </a:stretch>
          </p:blipFill>
          <p:spPr>
            <a:xfrm>
              <a:off x="5175968" y="2518358"/>
              <a:ext cx="728763" cy="728763"/>
            </a:xfrm>
            <a:prstGeom prst="rect">
              <a:avLst/>
            </a:prstGeom>
          </p:spPr>
        </p:pic>
      </p:grpSp>
      <p:grpSp>
        <p:nvGrpSpPr>
          <p:cNvPr id="11" name="群組 10"/>
          <p:cNvGrpSpPr/>
          <p:nvPr/>
        </p:nvGrpSpPr>
        <p:grpSpPr>
          <a:xfrm>
            <a:off x="75" y="-14111"/>
            <a:ext cx="1944291" cy="1296219"/>
            <a:chOff x="0" y="-3"/>
            <a:chExt cx="1944291" cy="1296219"/>
          </a:xfrm>
        </p:grpSpPr>
        <p:sp>
          <p:nvSpPr>
            <p:cNvPr id="12" name="淚滴形 11"/>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grpSp>
        <p:nvGrpSpPr>
          <p:cNvPr id="14" name="群組 13"/>
          <p:cNvGrpSpPr/>
          <p:nvPr/>
        </p:nvGrpSpPr>
        <p:grpSpPr>
          <a:xfrm>
            <a:off x="-11166" y="13375"/>
            <a:ext cx="1836204" cy="1296219"/>
            <a:chOff x="-4482574" y="-2765838"/>
            <a:chExt cx="1836204" cy="1296219"/>
          </a:xfrm>
          <a:solidFill>
            <a:srgbClr val="0070C0"/>
          </a:solidFill>
        </p:grpSpPr>
        <p:sp>
          <p:nvSpPr>
            <p:cNvPr id="15" name="淚滴形 14"/>
            <p:cNvSpPr/>
            <p:nvPr/>
          </p:nvSpPr>
          <p:spPr>
            <a:xfrm rot="16200000">
              <a:off x="-4468220" y="-2765838"/>
              <a:ext cx="1296219" cy="1296219"/>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solidFill>
                  <a:schemeClr val="bg1"/>
                </a:solidFill>
              </a:endParaRPr>
            </a:p>
          </p:txBody>
        </p:sp>
        <p:sp>
          <p:nvSpPr>
            <p:cNvPr id="16" name="文字方塊 26"/>
            <p:cNvSpPr txBox="1"/>
            <p:nvPr/>
          </p:nvSpPr>
          <p:spPr>
            <a:xfrm>
              <a:off x="-4482574" y="-2404282"/>
              <a:ext cx="1836204" cy="538609"/>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1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FOR YOU</a:t>
              </a:r>
              <a:endParaRPr lang="zh-TW" altLang="en-US" sz="11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27858545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53911" y="3789040"/>
            <a:ext cx="3907004" cy="646331"/>
          </a:xfrm>
          <a:prstGeom prst="rect">
            <a:avLst/>
          </a:prstGeom>
          <a:noFill/>
        </p:spPr>
        <p:txBody>
          <a:bodyPr wrap="square" rtlCol="0">
            <a:spAutoFit/>
          </a:bodyPr>
          <a:lstStyle/>
          <a:p>
            <a:pPr algn="ctr"/>
            <a:r>
              <a:rPr lang="en-US" sz="3600" dirty="0" smtClean="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INTRODUCTION </a:t>
            </a:r>
            <a:endParaRPr lang="en-US" sz="3600" dirty="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grpSp>
        <p:nvGrpSpPr>
          <p:cNvPr id="13" name="群組 12"/>
          <p:cNvGrpSpPr/>
          <p:nvPr/>
        </p:nvGrpSpPr>
        <p:grpSpPr>
          <a:xfrm>
            <a:off x="2842726" y="1561681"/>
            <a:ext cx="5669752" cy="2252210"/>
            <a:chOff x="2842726" y="1561681"/>
            <a:chExt cx="5669752" cy="2252210"/>
          </a:xfrm>
        </p:grpSpPr>
        <p:pic>
          <p:nvPicPr>
            <p:cNvPr id="19" name="Picture 3" descr="D:\WH\lesson_ppt\template\ICON\WH_lesson_icon-04.png"/>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b="24384"/>
            <a:stretch/>
          </p:blipFill>
          <p:spPr bwMode="auto">
            <a:xfrm>
              <a:off x="2842726" y="1561681"/>
              <a:ext cx="5669752" cy="2252210"/>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群組 19"/>
            <p:cNvGrpSpPr/>
            <p:nvPr/>
          </p:nvGrpSpPr>
          <p:grpSpPr>
            <a:xfrm>
              <a:off x="5310096" y="2837250"/>
              <a:ext cx="432048" cy="586978"/>
              <a:chOff x="4427984" y="2625998"/>
              <a:chExt cx="432048" cy="586978"/>
            </a:xfrm>
          </p:grpSpPr>
          <p:sp>
            <p:nvSpPr>
              <p:cNvPr id="21" name="橢圓 20"/>
              <p:cNvSpPr/>
              <p:nvPr/>
            </p:nvSpPr>
            <p:spPr>
              <a:xfrm>
                <a:off x="4496544" y="2625998"/>
                <a:ext cx="298946" cy="2989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橢圓 21"/>
              <p:cNvSpPr/>
              <p:nvPr/>
            </p:nvSpPr>
            <p:spPr>
              <a:xfrm>
                <a:off x="4427984" y="2924944"/>
                <a:ext cx="432048" cy="28803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9" name="TextBox 7"/>
          <p:cNvSpPr txBox="1"/>
          <p:nvPr/>
        </p:nvSpPr>
        <p:spPr>
          <a:xfrm>
            <a:off x="1457705" y="4691114"/>
            <a:ext cx="8136829" cy="738664"/>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100" u="sng" dirty="0" smtClean="0">
                <a:solidFill>
                  <a:schemeClr val="tx1">
                    <a:lumMod val="75000"/>
                    <a:lumOff val="25000"/>
                  </a:schemeClr>
                </a:solidFill>
              </a:rPr>
              <a:t>CEF Learning Goal:  </a:t>
            </a:r>
            <a:br>
              <a:rPr lang="en-US" sz="2100" u="sng" dirty="0" smtClean="0">
                <a:solidFill>
                  <a:schemeClr val="tx1">
                    <a:lumMod val="75000"/>
                    <a:lumOff val="25000"/>
                  </a:schemeClr>
                </a:solidFill>
              </a:rPr>
            </a:br>
            <a:r>
              <a:rPr lang="en-US" altLang="zh-TW" sz="2100" dirty="0" smtClean="0">
                <a:solidFill>
                  <a:schemeClr val="tx1">
                    <a:lumMod val="75000"/>
                    <a:lumOff val="25000"/>
                  </a:schemeClr>
                </a:solidFill>
              </a:rPr>
              <a:t>Being able to ask </a:t>
            </a:r>
            <a:r>
              <a:rPr lang="en-US" altLang="zh-TW" sz="2100" dirty="0">
                <a:solidFill>
                  <a:schemeClr val="tx1">
                    <a:lumMod val="75000"/>
                    <a:lumOff val="25000"/>
                  </a:schemeClr>
                </a:solidFill>
              </a:rPr>
              <a:t>others for directions</a:t>
            </a:r>
            <a:endParaRPr lang="en-US" sz="2100" dirty="0">
              <a:solidFill>
                <a:schemeClr val="tx1">
                  <a:lumMod val="75000"/>
                  <a:lumOff val="25000"/>
                </a:schemeClr>
              </a:solidFill>
            </a:endParaRPr>
          </a:p>
        </p:txBody>
      </p:sp>
      <p:grpSp>
        <p:nvGrpSpPr>
          <p:cNvPr id="12" name="群組 11"/>
          <p:cNvGrpSpPr/>
          <p:nvPr/>
        </p:nvGrpSpPr>
        <p:grpSpPr>
          <a:xfrm>
            <a:off x="75" y="-14111"/>
            <a:ext cx="1944291" cy="1296219"/>
            <a:chOff x="0" y="-3"/>
            <a:chExt cx="1944291" cy="1296219"/>
          </a:xfrm>
        </p:grpSpPr>
        <p:sp>
          <p:nvSpPr>
            <p:cNvPr id="14" name="淚滴形 13"/>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grpSp>
        <p:nvGrpSpPr>
          <p:cNvPr id="15" name="群組 14"/>
          <p:cNvGrpSpPr/>
          <p:nvPr/>
        </p:nvGrpSpPr>
        <p:grpSpPr>
          <a:xfrm>
            <a:off x="-11166" y="13375"/>
            <a:ext cx="1836204" cy="1296219"/>
            <a:chOff x="-4482574" y="-2765838"/>
            <a:chExt cx="1836204" cy="1296219"/>
          </a:xfrm>
          <a:solidFill>
            <a:srgbClr val="0070C0"/>
          </a:solidFill>
        </p:grpSpPr>
        <p:sp>
          <p:nvSpPr>
            <p:cNvPr id="17" name="淚滴形 16"/>
            <p:cNvSpPr/>
            <p:nvPr/>
          </p:nvSpPr>
          <p:spPr>
            <a:xfrm rot="16200000">
              <a:off x="-4468220" y="-2765838"/>
              <a:ext cx="1296219" cy="1296219"/>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solidFill>
                  <a:schemeClr val="bg1"/>
                </a:solidFill>
              </a:endParaRPr>
            </a:p>
          </p:txBody>
        </p:sp>
        <p:sp>
          <p:nvSpPr>
            <p:cNvPr id="18" name="文字方塊 26"/>
            <p:cNvSpPr txBox="1"/>
            <p:nvPr/>
          </p:nvSpPr>
          <p:spPr>
            <a:xfrm>
              <a:off x="-4482574" y="-2404282"/>
              <a:ext cx="1836204" cy="538609"/>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1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FOR YOU</a:t>
              </a:r>
              <a:endParaRPr lang="zh-TW" altLang="en-US" sz="11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27783101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26396" y="3705669"/>
            <a:ext cx="3490503" cy="646331"/>
          </a:xfrm>
          <a:prstGeom prst="rect">
            <a:avLst/>
          </a:prstGeom>
          <a:noFill/>
        </p:spPr>
        <p:txBody>
          <a:bodyPr wrap="square" rtlCol="0">
            <a:spAutoFit/>
          </a:bodyPr>
          <a:lstStyle/>
          <a:p>
            <a:pPr algn="ctr"/>
            <a:r>
              <a:rPr lang="en-US" sz="3600" dirty="0" smtClean="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ASSESSMENT</a:t>
            </a:r>
            <a:endParaRPr lang="en-US" sz="3600" dirty="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sp>
        <p:nvSpPr>
          <p:cNvPr id="7" name="TextBox 7"/>
          <p:cNvSpPr txBox="1"/>
          <p:nvPr/>
        </p:nvSpPr>
        <p:spPr>
          <a:xfrm>
            <a:off x="2592363" y="4273351"/>
            <a:ext cx="6192688" cy="738664"/>
          </a:xfrm>
          <a:prstGeom prst="rect">
            <a:avLst/>
          </a:prstGeom>
          <a:noFill/>
        </p:spPr>
        <p:txBody>
          <a:bodyPr wrap="square" rtlCol="0">
            <a:spAutoFit/>
          </a:bodyPr>
          <a:lstStyle/>
          <a:p>
            <a:pPr algn="ctr"/>
            <a:r>
              <a:rPr lang="en-US" altLang="zh-TW" sz="2100" dirty="0" smtClean="0"/>
              <a:t>Try to answer the following questions based on the information given during this lesson.</a:t>
            </a:r>
            <a:endParaRPr lang="en-US" sz="2100" dirty="0"/>
          </a:p>
        </p:txBody>
      </p:sp>
      <p:pic>
        <p:nvPicPr>
          <p:cNvPr id="2050" name="Picture 2" descr="D:\WH\lesson_ppt\template\ICON\WH_lesson_icon-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4571" y="2187334"/>
            <a:ext cx="2044701" cy="184150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群組 7"/>
          <p:cNvGrpSpPr/>
          <p:nvPr/>
        </p:nvGrpSpPr>
        <p:grpSpPr>
          <a:xfrm>
            <a:off x="75" y="-14111"/>
            <a:ext cx="1944291" cy="1296219"/>
            <a:chOff x="0" y="-3"/>
            <a:chExt cx="1944291" cy="1296219"/>
          </a:xfrm>
        </p:grpSpPr>
        <p:sp>
          <p:nvSpPr>
            <p:cNvPr id="9" name="淚滴形 8"/>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grpSp>
        <p:nvGrpSpPr>
          <p:cNvPr id="11" name="群組 10"/>
          <p:cNvGrpSpPr/>
          <p:nvPr/>
        </p:nvGrpSpPr>
        <p:grpSpPr>
          <a:xfrm>
            <a:off x="-11166" y="13375"/>
            <a:ext cx="1836204" cy="1296219"/>
            <a:chOff x="-4482574" y="-2765838"/>
            <a:chExt cx="1836204" cy="1296219"/>
          </a:xfrm>
          <a:solidFill>
            <a:srgbClr val="0070C0"/>
          </a:solidFill>
        </p:grpSpPr>
        <p:sp>
          <p:nvSpPr>
            <p:cNvPr id="12" name="淚滴形 11"/>
            <p:cNvSpPr/>
            <p:nvPr/>
          </p:nvSpPr>
          <p:spPr>
            <a:xfrm rot="16200000">
              <a:off x="-4468220" y="-2765838"/>
              <a:ext cx="1296219" cy="1296219"/>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solidFill>
                  <a:schemeClr val="bg1"/>
                </a:solidFill>
              </a:endParaRPr>
            </a:p>
          </p:txBody>
        </p:sp>
        <p:sp>
          <p:nvSpPr>
            <p:cNvPr id="13" name="文字方塊 26"/>
            <p:cNvSpPr txBox="1"/>
            <p:nvPr/>
          </p:nvSpPr>
          <p:spPr>
            <a:xfrm>
              <a:off x="-4482574" y="-2404282"/>
              <a:ext cx="1836204" cy="538609"/>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1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FOR YOU</a:t>
              </a:r>
              <a:endParaRPr lang="zh-TW" altLang="en-US" sz="11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1517132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p:nvPr/>
        </p:nvSpPr>
        <p:spPr>
          <a:xfrm>
            <a:off x="5400675" y="5993412"/>
            <a:ext cx="8064896" cy="1107996"/>
          </a:xfrm>
          <a:prstGeom prst="rect">
            <a:avLst/>
          </a:prstGeom>
          <a:noFill/>
        </p:spPr>
        <p:txBody>
          <a:bodyPr wrap="square" rtlCol="0">
            <a:spAutoFit/>
          </a:bodyPr>
          <a:lstStyle/>
          <a:p>
            <a:r>
              <a:rPr lang="en-US" sz="6600" b="1" dirty="0" smtClean="0">
                <a:solidFill>
                  <a:schemeClr val="bg1">
                    <a:lumMod val="7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ASSESSMENT</a:t>
            </a:r>
            <a:endParaRPr lang="en-US" sz="6600" b="1" dirty="0">
              <a:solidFill>
                <a:schemeClr val="bg1">
                  <a:lumMod val="7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pic>
        <p:nvPicPr>
          <p:cNvPr id="3074" name="Picture 2" descr="D:\WH\lesson_ppt\template\ICON\WH_lesson_icon-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8104" y="2924944"/>
            <a:ext cx="2337963" cy="224663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1"/>
          <p:cNvSpPr/>
          <p:nvPr/>
        </p:nvSpPr>
        <p:spPr>
          <a:xfrm>
            <a:off x="238572" y="1556792"/>
            <a:ext cx="9361040" cy="1446550"/>
          </a:xfrm>
          <a:prstGeom prst="rect">
            <a:avLst/>
          </a:prstGeom>
        </p:spPr>
        <p:txBody>
          <a:bodyPr wrap="square">
            <a:spAutoFit/>
          </a:bodyPr>
          <a:lstStyle/>
          <a:p>
            <a:pPr marL="457200" lvl="0" indent="-457200">
              <a:buFont typeface="+mj-lt"/>
              <a:buAutoNum type="arabicPeriod"/>
            </a:pPr>
            <a:r>
              <a:rPr lang="en-US" altLang="zh-TW" sz="2200" dirty="0"/>
              <a:t>Is there a cash machine near the hotel? </a:t>
            </a:r>
            <a:endParaRPr lang="zh-TW" altLang="zh-TW" sz="2200" dirty="0"/>
          </a:p>
          <a:p>
            <a:pPr marL="457200" lvl="0" indent="-457200">
              <a:buFont typeface="+mj-lt"/>
              <a:buAutoNum type="arabicPeriod"/>
            </a:pPr>
            <a:r>
              <a:rPr lang="en-US" altLang="zh-TW" sz="2200" dirty="0"/>
              <a:t>How long does it take to get to the Bank of England? </a:t>
            </a:r>
            <a:endParaRPr lang="zh-TW" altLang="zh-TW" sz="2200" dirty="0"/>
          </a:p>
          <a:p>
            <a:pPr marL="457200" lvl="0" indent="-457200">
              <a:buFont typeface="+mj-lt"/>
              <a:buAutoNum type="arabicPeriod"/>
            </a:pPr>
            <a:r>
              <a:rPr lang="en-US" altLang="zh-TW" sz="2200" dirty="0"/>
              <a:t>What’s the best way to get to the city </a:t>
            </a:r>
            <a:r>
              <a:rPr lang="en-US" altLang="zh-TW" sz="2200" dirty="0" err="1"/>
              <a:t>centre</a:t>
            </a:r>
            <a:r>
              <a:rPr lang="en-US" altLang="zh-TW" sz="2200" dirty="0"/>
              <a:t>?</a:t>
            </a:r>
            <a:endParaRPr lang="zh-TW" altLang="zh-TW" sz="2200" dirty="0"/>
          </a:p>
          <a:p>
            <a:pPr marL="457200" lvl="0" indent="-457200">
              <a:buFont typeface="+mj-lt"/>
              <a:buAutoNum type="arabicPeriod"/>
            </a:pPr>
            <a:r>
              <a:rPr lang="en-US" altLang="zh-TW" sz="2200" dirty="0"/>
              <a:t>Where’s St. Paul’s Cathedral? </a:t>
            </a:r>
            <a:endParaRPr lang="zh-TW" altLang="zh-TW" sz="2200" dirty="0"/>
          </a:p>
        </p:txBody>
      </p:sp>
      <p:grpSp>
        <p:nvGrpSpPr>
          <p:cNvPr id="8" name="群組 7"/>
          <p:cNvGrpSpPr/>
          <p:nvPr/>
        </p:nvGrpSpPr>
        <p:grpSpPr>
          <a:xfrm>
            <a:off x="75" y="-14111"/>
            <a:ext cx="1944291" cy="1296219"/>
            <a:chOff x="0" y="-3"/>
            <a:chExt cx="1944291" cy="1296219"/>
          </a:xfrm>
        </p:grpSpPr>
        <p:sp>
          <p:nvSpPr>
            <p:cNvPr id="10" name="淚滴形 9"/>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2" name="文字方塊 1"/>
          <p:cNvSpPr txBox="1"/>
          <p:nvPr/>
        </p:nvSpPr>
        <p:spPr>
          <a:xfrm>
            <a:off x="238572" y="3705027"/>
            <a:ext cx="7488795" cy="2462213"/>
          </a:xfrm>
          <a:prstGeom prst="rect">
            <a:avLst/>
          </a:prstGeom>
        </p:spPr>
        <p:txBody>
          <a:bodyPr wrap="square">
            <a:spAutoFit/>
          </a:bodyPr>
          <a:lstStyle>
            <a:defPPr>
              <a:defRPr lang="zh-TW"/>
            </a:defPPr>
            <a:lvl1pPr marL="457200" lvl="0" indent="-457200">
              <a:buFont typeface="+mj-lt"/>
              <a:buAutoNum type="arabicPeriod"/>
              <a:defRPr sz="2200"/>
            </a:lvl1pPr>
          </a:lstStyle>
          <a:p>
            <a:pPr marL="0" indent="0">
              <a:buNone/>
            </a:pPr>
            <a:r>
              <a:rPr lang="en-US" altLang="zh-TW" dirty="0"/>
              <a:t>Answers: </a:t>
            </a:r>
            <a:endParaRPr lang="zh-TW" altLang="zh-TW" dirty="0"/>
          </a:p>
          <a:p>
            <a:endParaRPr lang="en-US" altLang="zh-TW" dirty="0"/>
          </a:p>
          <a:p>
            <a:r>
              <a:rPr lang="en-US" altLang="zh-TW" dirty="0"/>
              <a:t>It’s about a 45-minute bus ride. </a:t>
            </a:r>
            <a:endParaRPr lang="zh-TW" altLang="zh-TW" dirty="0"/>
          </a:p>
          <a:p>
            <a:r>
              <a:rPr lang="en-US" altLang="zh-TW" dirty="0"/>
              <a:t>It’s near Buckingham Palace. </a:t>
            </a:r>
            <a:endParaRPr lang="zh-TW" altLang="zh-TW" dirty="0"/>
          </a:p>
          <a:p>
            <a:r>
              <a:rPr lang="en-US" altLang="zh-TW" dirty="0"/>
              <a:t>There isn’t one near the hotel, but you can try to go to the bank instead. </a:t>
            </a:r>
            <a:endParaRPr lang="zh-TW" altLang="zh-TW" dirty="0"/>
          </a:p>
          <a:p>
            <a:r>
              <a:rPr lang="en-US" altLang="zh-TW" dirty="0"/>
              <a:t>The underground is the fastest and easiest way to get there. </a:t>
            </a:r>
            <a:endParaRPr lang="zh-TW" altLang="en-US" dirty="0"/>
          </a:p>
        </p:txBody>
      </p:sp>
      <p:grpSp>
        <p:nvGrpSpPr>
          <p:cNvPr id="12" name="群組 11"/>
          <p:cNvGrpSpPr/>
          <p:nvPr/>
        </p:nvGrpSpPr>
        <p:grpSpPr>
          <a:xfrm>
            <a:off x="-11166" y="13375"/>
            <a:ext cx="1836204" cy="1296219"/>
            <a:chOff x="-4482574" y="-2765838"/>
            <a:chExt cx="1836204" cy="1296219"/>
          </a:xfrm>
          <a:solidFill>
            <a:srgbClr val="0070C0"/>
          </a:solidFill>
        </p:grpSpPr>
        <p:sp>
          <p:nvSpPr>
            <p:cNvPr id="13" name="淚滴形 12"/>
            <p:cNvSpPr/>
            <p:nvPr/>
          </p:nvSpPr>
          <p:spPr>
            <a:xfrm rot="16200000">
              <a:off x="-4468220" y="-2765838"/>
              <a:ext cx="1296219" cy="1296219"/>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solidFill>
                  <a:schemeClr val="bg1"/>
                </a:solidFill>
              </a:endParaRPr>
            </a:p>
          </p:txBody>
        </p:sp>
        <p:sp>
          <p:nvSpPr>
            <p:cNvPr id="14" name="文字方塊 26"/>
            <p:cNvSpPr txBox="1"/>
            <p:nvPr/>
          </p:nvSpPr>
          <p:spPr>
            <a:xfrm>
              <a:off x="-4482574" y="-2404282"/>
              <a:ext cx="1836204" cy="538609"/>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1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FOR YOU</a:t>
              </a:r>
              <a:endParaRPr lang="zh-TW" altLang="en-US" sz="11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32239694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s1.it.atcdn.net/wp-content/uploads/2015/08/2-London.jpg"/>
          <p:cNvPicPr>
            <a:picLocks noChangeAspect="1" noChangeArrowheads="1"/>
          </p:cNvPicPr>
          <p:nvPr/>
        </p:nvPicPr>
        <p:blipFill rotWithShape="1">
          <a:blip r:embed="rId2">
            <a:extLst>
              <a:ext uri="{28A0092B-C50C-407E-A947-70E740481C1C}">
                <a14:useLocalDpi xmlns:a14="http://schemas.microsoft.com/office/drawing/2010/main" val="0"/>
              </a:ext>
            </a:extLst>
          </a:blip>
          <a:srcRect l="9030" r="23748"/>
          <a:stretch/>
        </p:blipFill>
        <p:spPr bwMode="auto">
          <a:xfrm>
            <a:off x="5179113" y="784691"/>
            <a:ext cx="5395968" cy="542102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5"/>
          <p:cNvSpPr txBox="1"/>
          <p:nvPr/>
        </p:nvSpPr>
        <p:spPr>
          <a:xfrm>
            <a:off x="488472" y="1988840"/>
            <a:ext cx="4532211" cy="2215991"/>
          </a:xfrm>
          <a:prstGeom prst="rect">
            <a:avLst/>
          </a:prstGeom>
          <a:noFill/>
        </p:spPr>
        <p:txBody>
          <a:bodyPr wrap="square" rtlCol="0">
            <a:spAutoFit/>
          </a:bodyPr>
          <a:lstStyle/>
          <a:p>
            <a:r>
              <a:rPr lang="en-US" altLang="zh-TW" sz="2300" dirty="0" smtClean="0">
                <a:solidFill>
                  <a:schemeClr val="tx1">
                    <a:lumMod val="50000"/>
                    <a:lumOff val="50000"/>
                  </a:schemeClr>
                </a:solidFill>
              </a:rPr>
              <a:t>Traveling </a:t>
            </a:r>
            <a:r>
              <a:rPr lang="en-US" altLang="zh-TW" sz="2300" dirty="0">
                <a:solidFill>
                  <a:schemeClr val="tx1">
                    <a:lumMod val="50000"/>
                    <a:lumOff val="50000"/>
                  </a:schemeClr>
                </a:solidFill>
              </a:rPr>
              <a:t>to a new place can be a very stressful experience. There are new sounds, new people and new places to explore. One way to keep the stress level low and enjoy your trip is to ask locals for help.</a:t>
            </a:r>
            <a:endParaRPr lang="zh-TW" altLang="zh-TW" sz="2300" dirty="0">
              <a:solidFill>
                <a:schemeClr val="tx1">
                  <a:lumMod val="50000"/>
                  <a:lumOff val="50000"/>
                </a:schemeClr>
              </a:solidFill>
            </a:endParaRPr>
          </a:p>
        </p:txBody>
      </p:sp>
      <p:grpSp>
        <p:nvGrpSpPr>
          <p:cNvPr id="13" name="群組 12"/>
          <p:cNvGrpSpPr/>
          <p:nvPr/>
        </p:nvGrpSpPr>
        <p:grpSpPr>
          <a:xfrm>
            <a:off x="612725" y="5934313"/>
            <a:ext cx="1152127" cy="331799"/>
            <a:chOff x="4860034" y="4725149"/>
            <a:chExt cx="1152127" cy="331799"/>
          </a:xfrm>
        </p:grpSpPr>
        <p:sp>
          <p:nvSpPr>
            <p:cNvPr id="11" name="矩形 10"/>
            <p:cNvSpPr/>
            <p:nvPr/>
          </p:nvSpPr>
          <p:spPr>
            <a:xfrm>
              <a:off x="4860034" y="4725149"/>
              <a:ext cx="1152127" cy="331799"/>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5112643" y="4741403"/>
              <a:ext cx="864096" cy="307777"/>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rPr>
                <a:t>START</a:t>
              </a:r>
              <a:endParaRPr lang="zh-TW" altLang="en-US" sz="1400" dirty="0">
                <a:solidFill>
                  <a:schemeClr val="bg1"/>
                </a:solidFill>
                <a:latin typeface="Century Gothic" panose="020B0502020202020204" pitchFamily="34" charset="0"/>
              </a:endParaRPr>
            </a:p>
          </p:txBody>
        </p:sp>
      </p:grpSp>
      <p:grpSp>
        <p:nvGrpSpPr>
          <p:cNvPr id="23" name="群組 22"/>
          <p:cNvGrpSpPr/>
          <p:nvPr/>
        </p:nvGrpSpPr>
        <p:grpSpPr>
          <a:xfrm>
            <a:off x="5040560" y="533143"/>
            <a:ext cx="5904731" cy="6036108"/>
            <a:chOff x="4896619" y="533143"/>
            <a:chExt cx="5904731" cy="6036108"/>
          </a:xfrm>
        </p:grpSpPr>
        <p:grpSp>
          <p:nvGrpSpPr>
            <p:cNvPr id="6" name="群組 5"/>
            <p:cNvGrpSpPr/>
            <p:nvPr/>
          </p:nvGrpSpPr>
          <p:grpSpPr>
            <a:xfrm>
              <a:off x="4896619" y="635888"/>
              <a:ext cx="5735297" cy="5745437"/>
              <a:chOff x="5448057" y="1222769"/>
              <a:chExt cx="4548780" cy="4556822"/>
            </a:xfrm>
          </p:grpSpPr>
          <p:sp>
            <p:nvSpPr>
              <p:cNvPr id="4" name="橢圓 3"/>
              <p:cNvSpPr/>
              <p:nvPr/>
            </p:nvSpPr>
            <p:spPr>
              <a:xfrm>
                <a:off x="5448057" y="1256799"/>
                <a:ext cx="4476457" cy="4476457"/>
              </a:xfrm>
              <a:prstGeom prst="ellipse">
                <a:avLst/>
              </a:prstGeom>
              <a:noFill/>
              <a:ln w="2413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直角三角形 4"/>
              <p:cNvSpPr/>
              <p:nvPr/>
            </p:nvSpPr>
            <p:spPr>
              <a:xfrm>
                <a:off x="5448057" y="4321337"/>
                <a:ext cx="1464786" cy="1411919"/>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直角三角形 18"/>
              <p:cNvSpPr/>
              <p:nvPr/>
            </p:nvSpPr>
            <p:spPr>
              <a:xfrm rot="5400000">
                <a:off x="5438666" y="1244922"/>
                <a:ext cx="1498859" cy="145455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直角三角形 19"/>
              <p:cNvSpPr/>
              <p:nvPr/>
            </p:nvSpPr>
            <p:spPr>
              <a:xfrm rot="10800000">
                <a:off x="8532051" y="1340788"/>
                <a:ext cx="1464786" cy="1411919"/>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直角三角形 20"/>
              <p:cNvSpPr/>
              <p:nvPr/>
            </p:nvSpPr>
            <p:spPr>
              <a:xfrm rot="16200000">
                <a:off x="8448566" y="4341238"/>
                <a:ext cx="1464786" cy="1411919"/>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cxnSp>
          <p:nvCxnSpPr>
            <p:cNvPr id="10" name="直線接點 9"/>
            <p:cNvCxnSpPr/>
            <p:nvPr/>
          </p:nvCxnSpPr>
          <p:spPr>
            <a:xfrm>
              <a:off x="5035171" y="2420888"/>
              <a:ext cx="576617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p:nvPr/>
          </p:nvCxnSpPr>
          <p:spPr>
            <a:xfrm>
              <a:off x="5035171" y="4581128"/>
              <a:ext cx="576617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a:off x="6743484" y="678796"/>
              <a:ext cx="0" cy="589045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p:nvPr/>
          </p:nvCxnSpPr>
          <p:spPr>
            <a:xfrm>
              <a:off x="8785051" y="533143"/>
              <a:ext cx="0" cy="589045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2" name="文字方塊 21"/>
          <p:cNvSpPr txBox="1"/>
          <p:nvPr/>
        </p:nvSpPr>
        <p:spPr>
          <a:xfrm>
            <a:off x="6494424" y="6404155"/>
            <a:ext cx="3946811" cy="338554"/>
          </a:xfrm>
          <a:prstGeom prst="rect">
            <a:avLst/>
          </a:prstGeom>
          <a:noFill/>
        </p:spPr>
        <p:txBody>
          <a:bodyPr wrap="square" rtlCol="0">
            <a:spAutoFit/>
          </a:bodyPr>
          <a:lstStyle/>
          <a:p>
            <a:r>
              <a:rPr lang="en-US" altLang="zh-TW" sz="800" dirty="0">
                <a:solidFill>
                  <a:schemeClr val="bg1">
                    <a:lumMod val="75000"/>
                  </a:schemeClr>
                </a:solidFill>
                <a:latin typeface="Century Gothic" panose="020B0502020202020204" pitchFamily="34" charset="0"/>
              </a:rPr>
              <a:t>Image </a:t>
            </a:r>
            <a:r>
              <a:rPr lang="en-US" altLang="zh-TW" sz="800" dirty="0" smtClean="0">
                <a:solidFill>
                  <a:schemeClr val="bg1">
                    <a:lumMod val="75000"/>
                  </a:schemeClr>
                </a:solidFill>
                <a:latin typeface="Century Gothic" panose="020B0502020202020204" pitchFamily="34" charset="0"/>
              </a:rPr>
              <a:t>from : </a:t>
            </a:r>
            <a:r>
              <a:rPr lang="en-US" altLang="zh-TW" sz="800" dirty="0">
                <a:solidFill>
                  <a:schemeClr val="bg1">
                    <a:lumMod val="75000"/>
                  </a:schemeClr>
                </a:solidFill>
                <a:latin typeface="Century Gothic" panose="020B0502020202020204" pitchFamily="34" charset="0"/>
              </a:rPr>
              <a:t>http://www.internationaltravellermag.com/europe/united-kingdom/england/london/</a:t>
            </a:r>
            <a:endParaRPr lang="zh-TW" altLang="en-US" sz="800" dirty="0">
              <a:solidFill>
                <a:schemeClr val="bg1">
                  <a:lumMod val="75000"/>
                </a:schemeClr>
              </a:solidFill>
              <a:latin typeface="Century Gothic" panose="020B0502020202020204" pitchFamily="34" charset="0"/>
            </a:endParaRPr>
          </a:p>
        </p:txBody>
      </p:sp>
      <p:grpSp>
        <p:nvGrpSpPr>
          <p:cNvPr id="30" name="群組 29"/>
          <p:cNvGrpSpPr/>
          <p:nvPr/>
        </p:nvGrpSpPr>
        <p:grpSpPr>
          <a:xfrm>
            <a:off x="75" y="-14111"/>
            <a:ext cx="1944291" cy="1296219"/>
            <a:chOff x="0" y="-3"/>
            <a:chExt cx="1944291" cy="1296219"/>
          </a:xfrm>
        </p:grpSpPr>
        <p:sp>
          <p:nvSpPr>
            <p:cNvPr id="31" name="淚滴形 30"/>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文字方塊 31"/>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grpSp>
        <p:nvGrpSpPr>
          <p:cNvPr id="24" name="群組 23"/>
          <p:cNvGrpSpPr/>
          <p:nvPr/>
        </p:nvGrpSpPr>
        <p:grpSpPr>
          <a:xfrm>
            <a:off x="-11166" y="13375"/>
            <a:ext cx="1836204" cy="1296219"/>
            <a:chOff x="-4482574" y="-2765838"/>
            <a:chExt cx="1836204" cy="1296219"/>
          </a:xfrm>
          <a:solidFill>
            <a:srgbClr val="0070C0"/>
          </a:solidFill>
        </p:grpSpPr>
        <p:sp>
          <p:nvSpPr>
            <p:cNvPr id="27" name="淚滴形 26"/>
            <p:cNvSpPr/>
            <p:nvPr/>
          </p:nvSpPr>
          <p:spPr>
            <a:xfrm rot="16200000">
              <a:off x="-4468220" y="-2765838"/>
              <a:ext cx="1296219" cy="1296219"/>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solidFill>
                  <a:schemeClr val="bg1"/>
                </a:solidFill>
              </a:endParaRPr>
            </a:p>
          </p:txBody>
        </p:sp>
        <p:sp>
          <p:nvSpPr>
            <p:cNvPr id="29" name="文字方塊 26"/>
            <p:cNvSpPr txBox="1"/>
            <p:nvPr/>
          </p:nvSpPr>
          <p:spPr>
            <a:xfrm>
              <a:off x="-4482574" y="-2404282"/>
              <a:ext cx="1836204" cy="538609"/>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1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FOR YOU</a:t>
              </a:r>
              <a:endParaRPr lang="zh-TW" altLang="en-US" sz="11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42824911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104533" y="3645024"/>
            <a:ext cx="4176462" cy="646331"/>
          </a:xfrm>
          <a:prstGeom prst="rect">
            <a:avLst/>
          </a:prstGeom>
          <a:noFill/>
        </p:spPr>
        <p:txBody>
          <a:bodyPr wrap="square" rtlCol="0">
            <a:spAutoFit/>
          </a:bodyPr>
          <a:lstStyle/>
          <a:p>
            <a:r>
              <a:rPr lang="en-US" sz="3600" spc="600" dirty="0" smtClean="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WARM-UP </a:t>
            </a:r>
            <a:endParaRPr lang="en-US" sz="3600" spc="600" dirty="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sp>
        <p:nvSpPr>
          <p:cNvPr id="7" name="TextBox 7"/>
          <p:cNvSpPr txBox="1"/>
          <p:nvPr/>
        </p:nvSpPr>
        <p:spPr>
          <a:xfrm>
            <a:off x="1584251" y="4219092"/>
            <a:ext cx="8064896" cy="1708160"/>
          </a:xfrm>
          <a:prstGeom prst="rect">
            <a:avLst/>
          </a:prstGeom>
          <a:noFill/>
        </p:spPr>
        <p:txBody>
          <a:bodyPr wrap="square" rtlCol="0">
            <a:spAutoFit/>
          </a:bodyPr>
          <a:lstStyle/>
          <a:p>
            <a:pPr lvl="0" algn="ctr"/>
            <a:r>
              <a:rPr lang="en-US" altLang="zh-TW" sz="2100" dirty="0"/>
              <a:t>Do you like to travel? Why or why not? </a:t>
            </a:r>
            <a:endParaRPr lang="zh-TW" altLang="zh-TW" sz="2100" dirty="0"/>
          </a:p>
          <a:p>
            <a:pPr lvl="0" algn="ctr"/>
            <a:r>
              <a:rPr lang="en-US" altLang="zh-TW" sz="2100" dirty="0"/>
              <a:t>What is the hardest part about traveling in a new place? </a:t>
            </a:r>
            <a:endParaRPr lang="zh-TW" altLang="zh-TW" sz="2100" dirty="0"/>
          </a:p>
          <a:p>
            <a:pPr lvl="0" algn="ctr"/>
            <a:r>
              <a:rPr lang="en-US" altLang="zh-TW" sz="2100" dirty="0"/>
              <a:t>Where did you go for your last vacation?</a:t>
            </a:r>
            <a:endParaRPr lang="zh-TW" altLang="zh-TW" sz="2100" dirty="0"/>
          </a:p>
          <a:p>
            <a:pPr lvl="0" algn="ctr"/>
            <a:r>
              <a:rPr lang="en-US" altLang="zh-TW" sz="2100" dirty="0"/>
              <a:t>How did you get around on your last vacation?</a:t>
            </a:r>
            <a:endParaRPr lang="zh-TW" altLang="zh-TW" sz="2100" dirty="0"/>
          </a:p>
          <a:p>
            <a:pPr lvl="0" algn="ctr"/>
            <a:r>
              <a:rPr lang="en-US" altLang="zh-TW" sz="2100" dirty="0"/>
              <a:t>Did you get lost on your vacation? Explain. </a:t>
            </a:r>
            <a:endParaRPr lang="zh-TW" altLang="zh-TW" sz="2100" dirty="0"/>
          </a:p>
        </p:txBody>
      </p:sp>
      <p:pic>
        <p:nvPicPr>
          <p:cNvPr id="1026" name="Picture 2" descr="D:\WH\lesson_ppt\template\ICON\WH_lesson_icon-0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0948" y="2322722"/>
            <a:ext cx="1429807" cy="132230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群組 7"/>
          <p:cNvGrpSpPr/>
          <p:nvPr/>
        </p:nvGrpSpPr>
        <p:grpSpPr>
          <a:xfrm>
            <a:off x="75" y="-14111"/>
            <a:ext cx="1944291" cy="1296219"/>
            <a:chOff x="0" y="-3"/>
            <a:chExt cx="1944291" cy="1296219"/>
          </a:xfrm>
        </p:grpSpPr>
        <p:sp>
          <p:nvSpPr>
            <p:cNvPr id="9" name="淚滴形 8"/>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grpSp>
        <p:nvGrpSpPr>
          <p:cNvPr id="11" name="群組 10"/>
          <p:cNvGrpSpPr/>
          <p:nvPr/>
        </p:nvGrpSpPr>
        <p:grpSpPr>
          <a:xfrm>
            <a:off x="-11166" y="13375"/>
            <a:ext cx="1836204" cy="1296219"/>
            <a:chOff x="-4482574" y="-2765838"/>
            <a:chExt cx="1836204" cy="1296219"/>
          </a:xfrm>
          <a:solidFill>
            <a:srgbClr val="0070C0"/>
          </a:solidFill>
        </p:grpSpPr>
        <p:sp>
          <p:nvSpPr>
            <p:cNvPr id="12" name="淚滴形 11"/>
            <p:cNvSpPr/>
            <p:nvPr/>
          </p:nvSpPr>
          <p:spPr>
            <a:xfrm rot="16200000">
              <a:off x="-4468220" y="-2765838"/>
              <a:ext cx="1296219" cy="1296219"/>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solidFill>
                  <a:schemeClr val="bg1"/>
                </a:solidFill>
              </a:endParaRPr>
            </a:p>
          </p:txBody>
        </p:sp>
        <p:sp>
          <p:nvSpPr>
            <p:cNvPr id="13" name="文字方塊 26"/>
            <p:cNvSpPr txBox="1"/>
            <p:nvPr/>
          </p:nvSpPr>
          <p:spPr>
            <a:xfrm>
              <a:off x="-4482574" y="-2404282"/>
              <a:ext cx="1836204" cy="538609"/>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1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FOR YOU</a:t>
              </a:r>
              <a:endParaRPr lang="zh-TW" altLang="en-US" sz="11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2059962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28468" y="3522409"/>
            <a:ext cx="4536502" cy="646331"/>
          </a:xfrm>
          <a:prstGeom prst="rect">
            <a:avLst/>
          </a:prstGeom>
          <a:noFill/>
        </p:spPr>
        <p:txBody>
          <a:bodyPr wrap="square" rtlCol="0">
            <a:spAutoFit/>
          </a:bodyPr>
          <a:lstStyle/>
          <a:p>
            <a:r>
              <a:rPr lang="en-US" sz="3600" dirty="0" smtClean="0">
                <a:solidFill>
                  <a:schemeClr val="tx1">
                    <a:lumMod val="75000"/>
                    <a:lumOff val="2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GETTING STARTED </a:t>
            </a:r>
            <a:endParaRPr lang="en-US" sz="3600" dirty="0">
              <a:solidFill>
                <a:schemeClr val="tx1">
                  <a:lumMod val="75000"/>
                  <a:lumOff val="2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grpSp>
        <p:nvGrpSpPr>
          <p:cNvPr id="6" name="群組 5"/>
          <p:cNvGrpSpPr/>
          <p:nvPr/>
        </p:nvGrpSpPr>
        <p:grpSpPr>
          <a:xfrm>
            <a:off x="4983981" y="2276872"/>
            <a:ext cx="1136774" cy="1136774"/>
            <a:chOff x="4017718" y="2237616"/>
            <a:chExt cx="1407408" cy="1407408"/>
          </a:xfrm>
        </p:grpSpPr>
        <p:sp>
          <p:nvSpPr>
            <p:cNvPr id="7" name="橢圓 6"/>
            <p:cNvSpPr/>
            <p:nvPr/>
          </p:nvSpPr>
          <p:spPr>
            <a:xfrm>
              <a:off x="4017718" y="2237616"/>
              <a:ext cx="1407408" cy="140740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8" name="Picture 8" descr="start-icon.png"/>
            <p:cNvPicPr>
              <a:picLocks noChangeAspect="1"/>
            </p:cNvPicPr>
            <p:nvPr/>
          </p:nvPicPr>
          <p:blipFill rotWithShape="1">
            <a:blip r:embed="rId2" cstate="print">
              <a:extLst>
                <a:ext uri="{28A0092B-C50C-407E-A947-70E740481C1C}">
                  <a14:useLocalDpi xmlns:a14="http://schemas.microsoft.com/office/drawing/2010/main" val="0"/>
                </a:ext>
              </a:extLst>
            </a:blip>
            <a:srcRect b="18461"/>
            <a:stretch/>
          </p:blipFill>
          <p:spPr>
            <a:xfrm>
              <a:off x="4108523" y="2390014"/>
              <a:ext cx="1225798" cy="999506"/>
            </a:xfrm>
            <a:prstGeom prst="rect">
              <a:avLst/>
            </a:prstGeom>
          </p:spPr>
        </p:pic>
      </p:grpSp>
      <p:sp>
        <p:nvSpPr>
          <p:cNvPr id="9" name="Rectangle 6"/>
          <p:cNvSpPr/>
          <p:nvPr/>
        </p:nvSpPr>
        <p:spPr>
          <a:xfrm>
            <a:off x="1026263" y="4110171"/>
            <a:ext cx="8982923" cy="2031325"/>
          </a:xfrm>
          <a:prstGeom prst="rect">
            <a:avLst/>
          </a:prstGeom>
        </p:spPr>
        <p:txBody>
          <a:bodyPr wrap="square">
            <a:spAutoFit/>
          </a:bodyPr>
          <a:lstStyle/>
          <a:p>
            <a:pPr algn="ctr"/>
            <a:r>
              <a:rPr lang="en-US" altLang="zh-TW" sz="2100" dirty="0" smtClean="0">
                <a:solidFill>
                  <a:schemeClr val="tx1">
                    <a:lumMod val="75000"/>
                    <a:lumOff val="25000"/>
                  </a:schemeClr>
                </a:solidFill>
              </a:rPr>
              <a:t>Name </a:t>
            </a:r>
            <a:r>
              <a:rPr lang="en-US" altLang="zh-TW" sz="2100" dirty="0">
                <a:solidFill>
                  <a:schemeClr val="tx1">
                    <a:lumMod val="75000"/>
                    <a:lumOff val="25000"/>
                  </a:schemeClr>
                </a:solidFill>
              </a:rPr>
              <a:t>some places that tourists usually need to visit when traveling to a new city: </a:t>
            </a:r>
            <a:endParaRPr lang="zh-TW" altLang="zh-TW" sz="2100" dirty="0">
              <a:solidFill>
                <a:schemeClr val="tx1">
                  <a:lumMod val="75000"/>
                  <a:lumOff val="25000"/>
                </a:schemeClr>
              </a:solidFill>
            </a:endParaRPr>
          </a:p>
          <a:p>
            <a:pPr lvl="0" algn="ctr"/>
            <a:r>
              <a:rPr lang="en-US" altLang="zh-TW" sz="2100" dirty="0" smtClean="0">
                <a:solidFill>
                  <a:schemeClr val="tx1">
                    <a:lumMod val="75000"/>
                    <a:lumOff val="25000"/>
                  </a:schemeClr>
                </a:solidFill>
              </a:rPr>
              <a:t>(</a:t>
            </a:r>
            <a:r>
              <a:rPr lang="en-US" altLang="zh-TW" sz="2100" i="1" dirty="0" smtClean="0">
                <a:solidFill>
                  <a:schemeClr val="tx1">
                    <a:lumMod val="75000"/>
                    <a:lumOff val="25000"/>
                  </a:schemeClr>
                </a:solidFill>
              </a:rPr>
              <a:t>Example: </a:t>
            </a:r>
            <a:r>
              <a:rPr lang="en-US" altLang="zh-TW" sz="2100" i="1" dirty="0" smtClean="0">
                <a:solidFill>
                  <a:schemeClr val="tx1">
                    <a:lumMod val="75000"/>
                    <a:lumOff val="25000"/>
                  </a:schemeClr>
                </a:solidFill>
              </a:rPr>
              <a:t>m</a:t>
            </a:r>
            <a:r>
              <a:rPr lang="en-US" altLang="zh-TW" sz="2100" i="1" dirty="0" smtClean="0">
                <a:solidFill>
                  <a:schemeClr val="tx1">
                    <a:lumMod val="75000"/>
                    <a:lumOff val="25000"/>
                  </a:schemeClr>
                </a:solidFill>
              </a:rPr>
              <a:t>useums</a:t>
            </a:r>
            <a:r>
              <a:rPr lang="en-US" altLang="zh-TW" sz="2100" dirty="0" smtClean="0">
                <a:solidFill>
                  <a:schemeClr val="tx1">
                    <a:lumMod val="75000"/>
                    <a:lumOff val="25000"/>
                  </a:schemeClr>
                </a:solidFill>
              </a:rPr>
              <a:t>)</a:t>
            </a:r>
            <a:endParaRPr lang="zh-TW" altLang="zh-TW" sz="2100" dirty="0">
              <a:solidFill>
                <a:schemeClr val="tx1">
                  <a:lumMod val="75000"/>
                  <a:lumOff val="25000"/>
                </a:schemeClr>
              </a:solidFill>
            </a:endParaRPr>
          </a:p>
          <a:p>
            <a:pPr lvl="0" algn="ctr"/>
            <a:r>
              <a:rPr lang="en-US" altLang="zh-TW" sz="2100" dirty="0">
                <a:solidFill>
                  <a:schemeClr val="tx1">
                    <a:lumMod val="75000"/>
                    <a:lumOff val="25000"/>
                  </a:schemeClr>
                </a:solidFill>
              </a:rPr>
              <a:t>__________</a:t>
            </a:r>
            <a:endParaRPr lang="zh-TW" altLang="zh-TW" sz="2100" dirty="0">
              <a:solidFill>
                <a:schemeClr val="tx1">
                  <a:lumMod val="75000"/>
                  <a:lumOff val="25000"/>
                </a:schemeClr>
              </a:solidFill>
            </a:endParaRPr>
          </a:p>
          <a:p>
            <a:pPr lvl="0" algn="ctr"/>
            <a:r>
              <a:rPr lang="en-US" altLang="zh-TW" sz="2100" dirty="0">
                <a:solidFill>
                  <a:schemeClr val="tx1">
                    <a:lumMod val="75000"/>
                    <a:lumOff val="25000"/>
                  </a:schemeClr>
                </a:solidFill>
              </a:rPr>
              <a:t>__________</a:t>
            </a:r>
            <a:endParaRPr lang="zh-TW" altLang="zh-TW" sz="2100" dirty="0">
              <a:solidFill>
                <a:schemeClr val="tx1">
                  <a:lumMod val="75000"/>
                  <a:lumOff val="25000"/>
                </a:schemeClr>
              </a:solidFill>
            </a:endParaRPr>
          </a:p>
          <a:p>
            <a:pPr lvl="0" algn="ctr"/>
            <a:r>
              <a:rPr lang="en-US" altLang="zh-TW" sz="2100" dirty="0">
                <a:solidFill>
                  <a:schemeClr val="tx1">
                    <a:lumMod val="75000"/>
                    <a:lumOff val="25000"/>
                  </a:schemeClr>
                </a:solidFill>
              </a:rPr>
              <a:t>__________</a:t>
            </a:r>
            <a:endParaRPr lang="zh-TW" altLang="zh-TW" sz="2100" dirty="0">
              <a:solidFill>
                <a:schemeClr val="tx1">
                  <a:lumMod val="75000"/>
                  <a:lumOff val="25000"/>
                </a:schemeClr>
              </a:solidFill>
            </a:endParaRPr>
          </a:p>
          <a:p>
            <a:pPr lvl="0" algn="ctr"/>
            <a:r>
              <a:rPr lang="en-US" altLang="zh-TW" sz="2100" dirty="0">
                <a:solidFill>
                  <a:schemeClr val="tx1">
                    <a:lumMod val="75000"/>
                    <a:lumOff val="25000"/>
                  </a:schemeClr>
                </a:solidFill>
              </a:rPr>
              <a:t>__________</a:t>
            </a:r>
            <a:endParaRPr lang="zh-TW" altLang="zh-TW" sz="2100" dirty="0">
              <a:solidFill>
                <a:schemeClr val="tx1">
                  <a:lumMod val="75000"/>
                  <a:lumOff val="25000"/>
                </a:schemeClr>
              </a:solidFill>
            </a:endParaRPr>
          </a:p>
        </p:txBody>
      </p:sp>
      <p:grpSp>
        <p:nvGrpSpPr>
          <p:cNvPr id="10" name="群組 9"/>
          <p:cNvGrpSpPr/>
          <p:nvPr/>
        </p:nvGrpSpPr>
        <p:grpSpPr>
          <a:xfrm>
            <a:off x="75" y="-14111"/>
            <a:ext cx="1944291" cy="1296219"/>
            <a:chOff x="0" y="-3"/>
            <a:chExt cx="1944291" cy="1296219"/>
          </a:xfrm>
        </p:grpSpPr>
        <p:sp>
          <p:nvSpPr>
            <p:cNvPr id="11" name="淚滴形 10"/>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grpSp>
        <p:nvGrpSpPr>
          <p:cNvPr id="13" name="群組 12"/>
          <p:cNvGrpSpPr/>
          <p:nvPr/>
        </p:nvGrpSpPr>
        <p:grpSpPr>
          <a:xfrm>
            <a:off x="-11166" y="13375"/>
            <a:ext cx="1836204" cy="1296219"/>
            <a:chOff x="-4482574" y="-2765838"/>
            <a:chExt cx="1836204" cy="1296219"/>
          </a:xfrm>
          <a:solidFill>
            <a:srgbClr val="0070C0"/>
          </a:solidFill>
        </p:grpSpPr>
        <p:sp>
          <p:nvSpPr>
            <p:cNvPr id="14" name="淚滴形 13"/>
            <p:cNvSpPr/>
            <p:nvPr/>
          </p:nvSpPr>
          <p:spPr>
            <a:xfrm rot="16200000">
              <a:off x="-4468220" y="-2765838"/>
              <a:ext cx="1296219" cy="1296219"/>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solidFill>
                  <a:schemeClr val="bg1"/>
                </a:solidFill>
              </a:endParaRPr>
            </a:p>
          </p:txBody>
        </p:sp>
        <p:sp>
          <p:nvSpPr>
            <p:cNvPr id="15" name="文字方塊 26"/>
            <p:cNvSpPr txBox="1"/>
            <p:nvPr/>
          </p:nvSpPr>
          <p:spPr>
            <a:xfrm>
              <a:off x="-4482574" y="-2404282"/>
              <a:ext cx="1836204" cy="538609"/>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1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FOR YOU</a:t>
              </a:r>
              <a:endParaRPr lang="zh-TW" altLang="en-US" sz="11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872499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4.bp.blogspot.com/-pk7WXmSlXqw/URdYm332f5I/AAAAAAAAAMk/AWtUZUKWzPE/s1600/London+2012+1.jpeg"/>
          <p:cNvPicPr>
            <a:picLocks noChangeAspect="1" noChangeArrowheads="1"/>
          </p:cNvPicPr>
          <p:nvPr/>
        </p:nvPicPr>
        <p:blipFill rotWithShape="1">
          <a:blip r:embed="rId2">
            <a:extLst>
              <a:ext uri="{28A0092B-C50C-407E-A947-70E740481C1C}">
                <a14:useLocalDpi xmlns:a14="http://schemas.microsoft.com/office/drawing/2010/main" val="0"/>
              </a:ext>
            </a:extLst>
          </a:blip>
          <a:srcRect l="20767" r="30837"/>
          <a:stretch/>
        </p:blipFill>
        <p:spPr bwMode="auto">
          <a:xfrm>
            <a:off x="73" y="-52836"/>
            <a:ext cx="5034085" cy="6910836"/>
          </a:xfrm>
          <a:prstGeom prst="rect">
            <a:avLst/>
          </a:prstGeom>
          <a:noFill/>
          <a:extLst>
            <a:ext uri="{909E8E84-426E-40DD-AFC4-6F175D3DCCD1}">
              <a14:hiddenFill xmlns:a14="http://schemas.microsoft.com/office/drawing/2010/main">
                <a:solidFill>
                  <a:srgbClr val="FFFFFF"/>
                </a:solidFill>
              </a14:hiddenFill>
            </a:ext>
          </a:extLst>
        </p:spPr>
      </p:pic>
      <p:sp>
        <p:nvSpPr>
          <p:cNvPr id="6" name="直角三角形 5"/>
          <p:cNvSpPr/>
          <p:nvPr/>
        </p:nvSpPr>
        <p:spPr>
          <a:xfrm flipH="1">
            <a:off x="3312442" y="0"/>
            <a:ext cx="1728192" cy="3429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直角三角形 6"/>
          <p:cNvSpPr/>
          <p:nvPr/>
        </p:nvSpPr>
        <p:spPr>
          <a:xfrm flipH="1" flipV="1">
            <a:off x="3312442" y="3427040"/>
            <a:ext cx="1728192" cy="343096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TextBox 5"/>
          <p:cNvSpPr txBox="1"/>
          <p:nvPr/>
        </p:nvSpPr>
        <p:spPr>
          <a:xfrm>
            <a:off x="4827791" y="660654"/>
            <a:ext cx="5973559" cy="2677656"/>
          </a:xfrm>
          <a:prstGeom prst="rect">
            <a:avLst/>
          </a:prstGeom>
          <a:noFill/>
        </p:spPr>
        <p:txBody>
          <a:bodyPr wrap="square" rtlCol="0">
            <a:spAutoFit/>
          </a:bodyPr>
          <a:lstStyle/>
          <a:p>
            <a:pPr>
              <a:lnSpc>
                <a:spcPct val="200000"/>
              </a:lnSpc>
            </a:pPr>
            <a:r>
              <a:rPr lang="en-US" altLang="zh-TW" sz="2100" dirty="0" smtClean="0"/>
              <a:t>Marie </a:t>
            </a:r>
            <a:r>
              <a:rPr lang="en-US" altLang="zh-TW" sz="2100" dirty="0"/>
              <a:t>has just arrived in London for her week-long vacation. Her English is not great and she has never traveled alone so she is a bit nervous about asking others for help. </a:t>
            </a:r>
            <a:endParaRPr lang="zh-TW" altLang="zh-TW" sz="2100" dirty="0"/>
          </a:p>
        </p:txBody>
      </p:sp>
      <p:sp>
        <p:nvSpPr>
          <p:cNvPr id="9" name="文字方塊 8"/>
          <p:cNvSpPr txBox="1"/>
          <p:nvPr/>
        </p:nvSpPr>
        <p:spPr>
          <a:xfrm>
            <a:off x="5472683" y="72899"/>
            <a:ext cx="4824536" cy="523220"/>
          </a:xfrm>
          <a:prstGeom prst="rect">
            <a:avLst/>
          </a:prstGeom>
          <a:noFill/>
        </p:spPr>
        <p:txBody>
          <a:bodyPr wrap="square" rtlCol="0">
            <a:spAutoFit/>
          </a:bodyPr>
          <a:lstStyle/>
          <a:p>
            <a:r>
              <a:rPr lang="en-US" altLang="zh-TW" sz="2800" dirty="0" smtClean="0">
                <a:solidFill>
                  <a:srgbClr val="0070C0"/>
                </a:solidFill>
                <a:latin typeface="Century Gothic" panose="020B0502020202020204" pitchFamily="34" charset="0"/>
              </a:rPr>
              <a:t>01</a:t>
            </a:r>
            <a:r>
              <a:rPr lang="en-US" altLang="zh-TW" sz="2800" dirty="0" smtClean="0">
                <a:solidFill>
                  <a:srgbClr val="9AF802"/>
                </a:solidFill>
                <a:latin typeface="Century Gothic" panose="020B0502020202020204" pitchFamily="34" charset="0"/>
              </a:rPr>
              <a:t> </a:t>
            </a:r>
            <a:r>
              <a:rPr lang="en-US" altLang="zh-TW" sz="2800" dirty="0" smtClean="0">
                <a:solidFill>
                  <a:srgbClr val="0070C0"/>
                </a:solidFill>
                <a:latin typeface="Century Gothic" panose="020B0502020202020204" pitchFamily="34" charset="0"/>
              </a:rPr>
              <a:t>Marie </a:t>
            </a:r>
            <a:r>
              <a:rPr lang="en-US" altLang="zh-TW" sz="2800" dirty="0">
                <a:solidFill>
                  <a:srgbClr val="0070C0"/>
                </a:solidFill>
                <a:latin typeface="Century Gothic" panose="020B0502020202020204" pitchFamily="34" charset="0"/>
              </a:rPr>
              <a:t>goes to London</a:t>
            </a:r>
            <a:endParaRPr lang="zh-TW" altLang="zh-TW" sz="2800" dirty="0">
              <a:solidFill>
                <a:srgbClr val="0070C0"/>
              </a:solidFill>
              <a:latin typeface="Century Gothic" panose="020B0502020202020204" pitchFamily="34" charset="0"/>
            </a:endParaRPr>
          </a:p>
        </p:txBody>
      </p:sp>
      <p:cxnSp>
        <p:nvCxnSpPr>
          <p:cNvPr id="10" name="直線接點 9"/>
          <p:cNvCxnSpPr/>
          <p:nvPr/>
        </p:nvCxnSpPr>
        <p:spPr>
          <a:xfrm flipH="1">
            <a:off x="1512245" y="3356992"/>
            <a:ext cx="1872206" cy="367240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TextBox 13"/>
          <p:cNvSpPr txBox="1"/>
          <p:nvPr/>
        </p:nvSpPr>
        <p:spPr>
          <a:xfrm>
            <a:off x="4827791" y="4134922"/>
            <a:ext cx="6027910" cy="2516073"/>
          </a:xfrm>
          <a:prstGeom prst="rect">
            <a:avLst/>
          </a:prstGeom>
          <a:noFill/>
        </p:spPr>
        <p:txBody>
          <a:bodyPr wrap="square" rtlCol="0">
            <a:spAutoFit/>
          </a:bodyPr>
          <a:lstStyle/>
          <a:p>
            <a:pPr>
              <a:lnSpc>
                <a:spcPct val="150000"/>
              </a:lnSpc>
            </a:pPr>
            <a:r>
              <a:rPr lang="en-US" altLang="zh-TW" sz="2100" b="1" dirty="0">
                <a:solidFill>
                  <a:srgbClr val="0070C0"/>
                </a:solidFill>
              </a:rPr>
              <a:t>The city </a:t>
            </a:r>
            <a:r>
              <a:rPr lang="en-US" altLang="zh-TW" sz="2100" b="1" dirty="0" err="1" smtClean="0">
                <a:solidFill>
                  <a:srgbClr val="0070C0"/>
                </a:solidFill>
              </a:rPr>
              <a:t>centre</a:t>
            </a:r>
            <a:r>
              <a:rPr lang="en-US" altLang="zh-TW" sz="2100" b="1" dirty="0" smtClean="0">
                <a:solidFill>
                  <a:srgbClr val="0070C0"/>
                </a:solidFill>
              </a:rPr>
              <a:t> </a:t>
            </a:r>
            <a:r>
              <a:rPr lang="en-US" altLang="zh-TW" sz="2100" b="1" dirty="0" smtClean="0"/>
              <a:t>(</a:t>
            </a:r>
            <a:r>
              <a:rPr lang="en-US" altLang="zh-TW" sz="2100" b="1" dirty="0"/>
              <a:t>noun):</a:t>
            </a:r>
            <a:r>
              <a:rPr lang="en-US" altLang="zh-TW" sz="2100" dirty="0"/>
              <a:t> </a:t>
            </a:r>
            <a:r>
              <a:rPr lang="en-US" altLang="zh-TW" sz="2100" dirty="0" smtClean="0"/>
              <a:t>The </a:t>
            </a:r>
            <a:r>
              <a:rPr lang="en-US" altLang="zh-TW" sz="2100" dirty="0"/>
              <a:t>central part of a city; usually contains the most popular attractions in a </a:t>
            </a:r>
            <a:r>
              <a:rPr lang="en-US" altLang="zh-TW" sz="2100" dirty="0" smtClean="0"/>
              <a:t>city.</a:t>
            </a:r>
            <a:endParaRPr lang="zh-TW" altLang="zh-TW" sz="2100" dirty="0"/>
          </a:p>
          <a:p>
            <a:pPr>
              <a:lnSpc>
                <a:spcPct val="150000"/>
              </a:lnSpc>
            </a:pPr>
            <a:r>
              <a:rPr lang="en-US" altLang="zh-TW" sz="2100" b="1" dirty="0">
                <a:solidFill>
                  <a:srgbClr val="0070C0"/>
                </a:solidFill>
              </a:rPr>
              <a:t>The </a:t>
            </a:r>
            <a:r>
              <a:rPr lang="en-US" altLang="zh-TW" sz="2100" b="1" dirty="0" smtClean="0">
                <a:solidFill>
                  <a:srgbClr val="0070C0"/>
                </a:solidFill>
              </a:rPr>
              <a:t>underground </a:t>
            </a:r>
            <a:r>
              <a:rPr lang="en-US" altLang="zh-TW" sz="2100" b="1" dirty="0" smtClean="0"/>
              <a:t>(</a:t>
            </a:r>
            <a:r>
              <a:rPr lang="en-US" altLang="zh-TW" sz="2100" b="1" dirty="0"/>
              <a:t>noun):</a:t>
            </a:r>
            <a:r>
              <a:rPr lang="en-US" altLang="zh-TW" sz="2100" dirty="0"/>
              <a:t> </a:t>
            </a:r>
            <a:r>
              <a:rPr lang="en-US" altLang="zh-TW" sz="2100" dirty="0" smtClean="0"/>
              <a:t>The </a:t>
            </a:r>
            <a:r>
              <a:rPr lang="en-US" altLang="zh-TW" sz="2100" dirty="0"/>
              <a:t>subway or metro system of a </a:t>
            </a:r>
            <a:r>
              <a:rPr lang="en-US" altLang="zh-TW" sz="2100" dirty="0" smtClean="0"/>
              <a:t>city.</a:t>
            </a:r>
            <a:endParaRPr lang="zh-TW" altLang="zh-TW" sz="2100" dirty="0"/>
          </a:p>
          <a:p>
            <a:pPr>
              <a:lnSpc>
                <a:spcPct val="150000"/>
              </a:lnSpc>
            </a:pPr>
            <a:r>
              <a:rPr lang="en-US" altLang="zh-TW" sz="2100" b="1" dirty="0">
                <a:solidFill>
                  <a:srgbClr val="0070C0"/>
                </a:solidFill>
              </a:rPr>
              <a:t>To </a:t>
            </a:r>
            <a:r>
              <a:rPr lang="en-US" altLang="zh-TW" sz="2100" b="1" dirty="0" smtClean="0">
                <a:solidFill>
                  <a:srgbClr val="0070C0"/>
                </a:solidFill>
              </a:rPr>
              <a:t>cycle </a:t>
            </a:r>
            <a:r>
              <a:rPr lang="en-US" altLang="zh-TW" sz="2100" b="1" dirty="0" smtClean="0"/>
              <a:t>(verb</a:t>
            </a:r>
            <a:r>
              <a:rPr lang="en-US" altLang="zh-TW" sz="2100" b="1" dirty="0"/>
              <a:t>): </a:t>
            </a:r>
            <a:r>
              <a:rPr lang="en-US" altLang="zh-TW" sz="2100" dirty="0"/>
              <a:t>T</a:t>
            </a:r>
            <a:r>
              <a:rPr lang="en-US" altLang="zh-TW" sz="2100" dirty="0" smtClean="0"/>
              <a:t>o </a:t>
            </a:r>
            <a:r>
              <a:rPr lang="en-US" altLang="zh-TW" sz="2100" dirty="0"/>
              <a:t>ride a bike or </a:t>
            </a:r>
            <a:r>
              <a:rPr lang="en-US" altLang="zh-TW" sz="2100" dirty="0" smtClean="0"/>
              <a:t>motorcycle.</a:t>
            </a:r>
            <a:endParaRPr lang="zh-TW" altLang="zh-TW" sz="2100" dirty="0"/>
          </a:p>
        </p:txBody>
      </p:sp>
      <p:grpSp>
        <p:nvGrpSpPr>
          <p:cNvPr id="24" name="群組 23"/>
          <p:cNvGrpSpPr/>
          <p:nvPr/>
        </p:nvGrpSpPr>
        <p:grpSpPr>
          <a:xfrm>
            <a:off x="4536291" y="3745352"/>
            <a:ext cx="4368626" cy="497867"/>
            <a:chOff x="311969" y="4941168"/>
            <a:chExt cx="4368626" cy="497867"/>
          </a:xfrm>
        </p:grpSpPr>
        <p:grpSp>
          <p:nvGrpSpPr>
            <p:cNvPr id="25" name="群組 24"/>
            <p:cNvGrpSpPr/>
            <p:nvPr/>
          </p:nvGrpSpPr>
          <p:grpSpPr>
            <a:xfrm>
              <a:off x="311969" y="4941168"/>
              <a:ext cx="4080594" cy="497867"/>
              <a:chOff x="383977" y="5445223"/>
              <a:chExt cx="4080594" cy="497867"/>
            </a:xfrm>
          </p:grpSpPr>
          <p:grpSp>
            <p:nvGrpSpPr>
              <p:cNvPr id="27" name="群組 26"/>
              <p:cNvGrpSpPr/>
              <p:nvPr/>
            </p:nvGrpSpPr>
            <p:grpSpPr>
              <a:xfrm>
                <a:off x="383977" y="5445223"/>
                <a:ext cx="497867" cy="497867"/>
                <a:chOff x="383977" y="5163383"/>
                <a:chExt cx="779708" cy="779708"/>
              </a:xfrm>
            </p:grpSpPr>
            <p:sp>
              <p:nvSpPr>
                <p:cNvPr id="29" name="橢圓 28"/>
                <p:cNvSpPr/>
                <p:nvPr/>
              </p:nvSpPr>
              <p:spPr>
                <a:xfrm>
                  <a:off x="383977" y="5163383"/>
                  <a:ext cx="779708" cy="779708"/>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0" name="Picture 8" descr="dictionary.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803" y="5301209"/>
                  <a:ext cx="504056" cy="504056"/>
                </a:xfrm>
                <a:prstGeom prst="rect">
                  <a:avLst/>
                </a:prstGeom>
              </p:spPr>
            </p:pic>
          </p:grpSp>
          <p:cxnSp>
            <p:nvCxnSpPr>
              <p:cNvPr id="28" name="直線接點 27"/>
              <p:cNvCxnSpPr>
                <a:stCxn id="29" idx="6"/>
              </p:cNvCxnSpPr>
              <p:nvPr/>
            </p:nvCxnSpPr>
            <p:spPr>
              <a:xfrm>
                <a:off x="881844" y="5694157"/>
                <a:ext cx="3582727"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26" name="圓角矩形 25"/>
            <p:cNvSpPr/>
            <p:nvPr/>
          </p:nvSpPr>
          <p:spPr>
            <a:xfrm>
              <a:off x="4320555" y="5158156"/>
              <a:ext cx="360040" cy="63889"/>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31" name="文字方塊 30"/>
          <p:cNvSpPr txBox="1"/>
          <p:nvPr/>
        </p:nvSpPr>
        <p:spPr>
          <a:xfrm>
            <a:off x="432123" y="6400418"/>
            <a:ext cx="3456384" cy="215444"/>
          </a:xfrm>
          <a:prstGeom prst="rect">
            <a:avLst/>
          </a:prstGeom>
          <a:noFill/>
        </p:spPr>
        <p:txBody>
          <a:bodyPr wrap="square" rtlCol="0">
            <a:spAutoFit/>
          </a:bodyPr>
          <a:lstStyle/>
          <a:p>
            <a:r>
              <a:rPr lang="en-US" altLang="zh-TW" sz="800" dirty="0">
                <a:solidFill>
                  <a:schemeClr val="bg1"/>
                </a:solidFill>
                <a:latin typeface="Century Gothic" panose="020B0502020202020204" pitchFamily="34" charset="0"/>
              </a:rPr>
              <a:t>Image </a:t>
            </a:r>
            <a:r>
              <a:rPr lang="en-US" altLang="zh-TW" sz="800" dirty="0" smtClean="0">
                <a:solidFill>
                  <a:schemeClr val="bg1"/>
                </a:solidFill>
                <a:latin typeface="Century Gothic" panose="020B0502020202020204" pitchFamily="34" charset="0"/>
              </a:rPr>
              <a:t>from : </a:t>
            </a:r>
            <a:r>
              <a:rPr lang="en-US" altLang="zh-TW" sz="800" dirty="0">
                <a:solidFill>
                  <a:schemeClr val="bg1"/>
                </a:solidFill>
                <a:latin typeface="Century Gothic" panose="020B0502020202020204" pitchFamily="34" charset="0"/>
              </a:rPr>
              <a:t>http://kimboltonfireworks.blogspot.tw/</a:t>
            </a:r>
            <a:endParaRPr lang="zh-TW" altLang="en-US" sz="800" dirty="0">
              <a:solidFill>
                <a:schemeClr val="bg1"/>
              </a:solidFill>
              <a:latin typeface="Century Gothic" panose="020B0502020202020204" pitchFamily="34" charset="0"/>
            </a:endParaRPr>
          </a:p>
        </p:txBody>
      </p:sp>
      <p:grpSp>
        <p:nvGrpSpPr>
          <p:cNvPr id="32" name="群組 31"/>
          <p:cNvGrpSpPr/>
          <p:nvPr/>
        </p:nvGrpSpPr>
        <p:grpSpPr>
          <a:xfrm>
            <a:off x="75" y="-14111"/>
            <a:ext cx="1944291" cy="1296219"/>
            <a:chOff x="0" y="-3"/>
            <a:chExt cx="1944291" cy="1296219"/>
          </a:xfrm>
        </p:grpSpPr>
        <p:sp>
          <p:nvSpPr>
            <p:cNvPr id="33" name="淚滴形 32"/>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文字方塊 33"/>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grpSp>
        <p:nvGrpSpPr>
          <p:cNvPr id="20" name="群組 19"/>
          <p:cNvGrpSpPr/>
          <p:nvPr/>
        </p:nvGrpSpPr>
        <p:grpSpPr>
          <a:xfrm>
            <a:off x="-11166" y="13375"/>
            <a:ext cx="1836204" cy="1296219"/>
            <a:chOff x="-4482574" y="-2765838"/>
            <a:chExt cx="1836204" cy="1296219"/>
          </a:xfrm>
          <a:solidFill>
            <a:srgbClr val="0070C0"/>
          </a:solidFill>
        </p:grpSpPr>
        <p:sp>
          <p:nvSpPr>
            <p:cNvPr id="21" name="淚滴形 20"/>
            <p:cNvSpPr/>
            <p:nvPr/>
          </p:nvSpPr>
          <p:spPr>
            <a:xfrm rot="16200000">
              <a:off x="-4468220" y="-2765838"/>
              <a:ext cx="1296219" cy="1296219"/>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solidFill>
                  <a:schemeClr val="bg1"/>
                </a:solidFill>
              </a:endParaRPr>
            </a:p>
          </p:txBody>
        </p:sp>
        <p:sp>
          <p:nvSpPr>
            <p:cNvPr id="23" name="文字方塊 26"/>
            <p:cNvSpPr txBox="1"/>
            <p:nvPr/>
          </p:nvSpPr>
          <p:spPr>
            <a:xfrm>
              <a:off x="-4482574" y="-2404282"/>
              <a:ext cx="1836204" cy="538609"/>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1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FOR YOU</a:t>
              </a:r>
              <a:endParaRPr lang="zh-TW" altLang="en-US" sz="11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28485369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4.bp.blogspot.com/-pk7WXmSlXqw/URdYm332f5I/AAAAAAAAAMk/AWtUZUKWzPE/s1600/London+2012+1.jpeg"/>
          <p:cNvPicPr>
            <a:picLocks noChangeAspect="1" noChangeArrowheads="1"/>
          </p:cNvPicPr>
          <p:nvPr/>
        </p:nvPicPr>
        <p:blipFill rotWithShape="1">
          <a:blip r:embed="rId2">
            <a:extLst>
              <a:ext uri="{28A0092B-C50C-407E-A947-70E740481C1C}">
                <a14:useLocalDpi xmlns:a14="http://schemas.microsoft.com/office/drawing/2010/main" val="0"/>
              </a:ext>
            </a:extLst>
          </a:blip>
          <a:srcRect l="20767" r="30837"/>
          <a:stretch/>
        </p:blipFill>
        <p:spPr bwMode="auto">
          <a:xfrm>
            <a:off x="73" y="-52836"/>
            <a:ext cx="5034085" cy="6910836"/>
          </a:xfrm>
          <a:prstGeom prst="rect">
            <a:avLst/>
          </a:prstGeom>
          <a:noFill/>
          <a:extLst>
            <a:ext uri="{909E8E84-426E-40DD-AFC4-6F175D3DCCD1}">
              <a14:hiddenFill xmlns:a14="http://schemas.microsoft.com/office/drawing/2010/main">
                <a:solidFill>
                  <a:srgbClr val="FFFFFF"/>
                </a:solidFill>
              </a14:hiddenFill>
            </a:ext>
          </a:extLst>
        </p:spPr>
      </p:pic>
      <p:sp>
        <p:nvSpPr>
          <p:cNvPr id="6" name="直角三角形 5"/>
          <p:cNvSpPr/>
          <p:nvPr/>
        </p:nvSpPr>
        <p:spPr>
          <a:xfrm flipH="1">
            <a:off x="3312442" y="0"/>
            <a:ext cx="1728192" cy="3429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直角三角形 6"/>
          <p:cNvSpPr/>
          <p:nvPr/>
        </p:nvSpPr>
        <p:spPr>
          <a:xfrm flipH="1" flipV="1">
            <a:off x="3312442" y="3427040"/>
            <a:ext cx="1728192" cy="343096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TextBox 5"/>
          <p:cNvSpPr txBox="1"/>
          <p:nvPr/>
        </p:nvSpPr>
        <p:spPr>
          <a:xfrm>
            <a:off x="4827791" y="660654"/>
            <a:ext cx="5973559" cy="2677656"/>
          </a:xfrm>
          <a:prstGeom prst="rect">
            <a:avLst/>
          </a:prstGeom>
          <a:noFill/>
        </p:spPr>
        <p:txBody>
          <a:bodyPr wrap="square" rtlCol="0">
            <a:spAutoFit/>
          </a:bodyPr>
          <a:lstStyle/>
          <a:p>
            <a:pPr>
              <a:lnSpc>
                <a:spcPct val="200000"/>
              </a:lnSpc>
            </a:pPr>
            <a:r>
              <a:rPr lang="en-US" altLang="zh-TW" sz="2100" dirty="0" smtClean="0"/>
              <a:t>She </a:t>
            </a:r>
            <a:r>
              <a:rPr lang="en-US" altLang="zh-TW" sz="2100" dirty="0"/>
              <a:t>was told by her friends that the best way to travel around the city was to take</a:t>
            </a:r>
            <a:r>
              <a:rPr lang="en-US" altLang="zh-TW" sz="2100" dirty="0">
                <a:solidFill>
                  <a:srgbClr val="0070C0"/>
                </a:solidFill>
              </a:rPr>
              <a:t> </a:t>
            </a:r>
            <a:r>
              <a:rPr lang="en-US" altLang="zh-TW" sz="2100" b="1" dirty="0">
                <a:solidFill>
                  <a:srgbClr val="0070C0"/>
                </a:solidFill>
              </a:rPr>
              <a:t>the underground</a:t>
            </a:r>
            <a:r>
              <a:rPr lang="en-US" altLang="zh-TW" sz="2100" dirty="0"/>
              <a:t> or subway, but she is thinking about renting a bike and </a:t>
            </a:r>
            <a:r>
              <a:rPr lang="en-US" altLang="zh-TW" sz="2100" b="1" dirty="0">
                <a:solidFill>
                  <a:srgbClr val="0070C0"/>
                </a:solidFill>
              </a:rPr>
              <a:t>cycling</a:t>
            </a:r>
            <a:r>
              <a:rPr lang="en-US" altLang="zh-TW" sz="2100" dirty="0">
                <a:solidFill>
                  <a:srgbClr val="0070C0"/>
                </a:solidFill>
              </a:rPr>
              <a:t> </a:t>
            </a:r>
            <a:r>
              <a:rPr lang="en-US" altLang="zh-TW" sz="2100" dirty="0"/>
              <a:t>to </a:t>
            </a:r>
            <a:r>
              <a:rPr lang="en-US" altLang="zh-TW" sz="2100" b="1" dirty="0">
                <a:solidFill>
                  <a:srgbClr val="0070C0"/>
                </a:solidFill>
              </a:rPr>
              <a:t>the city </a:t>
            </a:r>
            <a:r>
              <a:rPr lang="en-US" altLang="zh-TW" sz="2100" b="1" dirty="0" err="1" smtClean="0">
                <a:solidFill>
                  <a:srgbClr val="0070C0"/>
                </a:solidFill>
              </a:rPr>
              <a:t>centre</a:t>
            </a:r>
            <a:r>
              <a:rPr lang="en-US" altLang="zh-TW" sz="2100" b="1" dirty="0" smtClean="0">
                <a:solidFill>
                  <a:srgbClr val="0070C0"/>
                </a:solidFill>
              </a:rPr>
              <a:t> </a:t>
            </a:r>
            <a:r>
              <a:rPr lang="en-US" altLang="zh-TW" sz="2100" dirty="0" smtClean="0">
                <a:solidFill>
                  <a:srgbClr val="0070C0"/>
                </a:solidFill>
              </a:rPr>
              <a:t> </a:t>
            </a:r>
            <a:r>
              <a:rPr lang="en-US" altLang="zh-TW" sz="2100" dirty="0"/>
              <a:t>instead. </a:t>
            </a:r>
            <a:endParaRPr lang="zh-TW" altLang="zh-TW" sz="2100" dirty="0"/>
          </a:p>
        </p:txBody>
      </p:sp>
      <p:sp>
        <p:nvSpPr>
          <p:cNvPr id="9" name="文字方塊 8"/>
          <p:cNvSpPr txBox="1"/>
          <p:nvPr/>
        </p:nvSpPr>
        <p:spPr>
          <a:xfrm>
            <a:off x="5472683" y="72899"/>
            <a:ext cx="4824536" cy="523220"/>
          </a:xfrm>
          <a:prstGeom prst="rect">
            <a:avLst/>
          </a:prstGeom>
          <a:noFill/>
        </p:spPr>
        <p:txBody>
          <a:bodyPr wrap="square" rtlCol="0">
            <a:spAutoFit/>
          </a:bodyPr>
          <a:lstStyle/>
          <a:p>
            <a:r>
              <a:rPr lang="en-US" altLang="zh-TW" sz="2800" dirty="0" smtClean="0">
                <a:solidFill>
                  <a:srgbClr val="0070C0"/>
                </a:solidFill>
                <a:latin typeface="Century Gothic" panose="020B0502020202020204" pitchFamily="34" charset="0"/>
              </a:rPr>
              <a:t>01</a:t>
            </a:r>
            <a:r>
              <a:rPr lang="en-US" altLang="zh-TW" sz="2800" dirty="0" smtClean="0">
                <a:solidFill>
                  <a:srgbClr val="9AF802"/>
                </a:solidFill>
                <a:latin typeface="Century Gothic" panose="020B0502020202020204" pitchFamily="34" charset="0"/>
              </a:rPr>
              <a:t> </a:t>
            </a:r>
            <a:r>
              <a:rPr lang="en-US" altLang="zh-TW" sz="2800" dirty="0" smtClean="0">
                <a:solidFill>
                  <a:srgbClr val="0070C0"/>
                </a:solidFill>
                <a:latin typeface="Century Gothic" panose="020B0502020202020204" pitchFamily="34" charset="0"/>
              </a:rPr>
              <a:t>Marie </a:t>
            </a:r>
            <a:r>
              <a:rPr lang="en-US" altLang="zh-TW" sz="2800" dirty="0">
                <a:solidFill>
                  <a:srgbClr val="0070C0"/>
                </a:solidFill>
                <a:latin typeface="Century Gothic" panose="020B0502020202020204" pitchFamily="34" charset="0"/>
              </a:rPr>
              <a:t>goes to London</a:t>
            </a:r>
            <a:endParaRPr lang="zh-TW" altLang="zh-TW" sz="2800" dirty="0">
              <a:solidFill>
                <a:srgbClr val="0070C0"/>
              </a:solidFill>
              <a:latin typeface="Century Gothic" panose="020B0502020202020204" pitchFamily="34" charset="0"/>
            </a:endParaRPr>
          </a:p>
        </p:txBody>
      </p:sp>
      <p:cxnSp>
        <p:nvCxnSpPr>
          <p:cNvPr id="10" name="直線接點 9"/>
          <p:cNvCxnSpPr/>
          <p:nvPr/>
        </p:nvCxnSpPr>
        <p:spPr>
          <a:xfrm flipH="1">
            <a:off x="1512245" y="3356992"/>
            <a:ext cx="1872206" cy="367240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文字方塊 30"/>
          <p:cNvSpPr txBox="1"/>
          <p:nvPr/>
        </p:nvSpPr>
        <p:spPr>
          <a:xfrm>
            <a:off x="432123" y="6400418"/>
            <a:ext cx="3456384" cy="215444"/>
          </a:xfrm>
          <a:prstGeom prst="rect">
            <a:avLst/>
          </a:prstGeom>
          <a:noFill/>
        </p:spPr>
        <p:txBody>
          <a:bodyPr wrap="square" rtlCol="0">
            <a:spAutoFit/>
          </a:bodyPr>
          <a:lstStyle/>
          <a:p>
            <a:r>
              <a:rPr lang="en-US" altLang="zh-TW" sz="800" dirty="0">
                <a:solidFill>
                  <a:schemeClr val="bg1"/>
                </a:solidFill>
                <a:latin typeface="Century Gothic" panose="020B0502020202020204" pitchFamily="34" charset="0"/>
              </a:rPr>
              <a:t>Image </a:t>
            </a:r>
            <a:r>
              <a:rPr lang="en-US" altLang="zh-TW" sz="800" dirty="0" smtClean="0">
                <a:solidFill>
                  <a:schemeClr val="bg1"/>
                </a:solidFill>
                <a:latin typeface="Century Gothic" panose="020B0502020202020204" pitchFamily="34" charset="0"/>
              </a:rPr>
              <a:t>from : </a:t>
            </a:r>
            <a:r>
              <a:rPr lang="en-US" altLang="zh-TW" sz="800" dirty="0">
                <a:solidFill>
                  <a:schemeClr val="bg1"/>
                </a:solidFill>
                <a:latin typeface="Century Gothic" panose="020B0502020202020204" pitchFamily="34" charset="0"/>
              </a:rPr>
              <a:t>http://kimboltonfireworks.blogspot.tw/</a:t>
            </a:r>
            <a:endParaRPr lang="zh-TW" altLang="en-US" sz="800" dirty="0">
              <a:solidFill>
                <a:schemeClr val="bg1"/>
              </a:solidFill>
              <a:latin typeface="Century Gothic" panose="020B0502020202020204" pitchFamily="34" charset="0"/>
            </a:endParaRPr>
          </a:p>
        </p:txBody>
      </p:sp>
      <p:grpSp>
        <p:nvGrpSpPr>
          <p:cNvPr id="32" name="群組 31"/>
          <p:cNvGrpSpPr/>
          <p:nvPr/>
        </p:nvGrpSpPr>
        <p:grpSpPr>
          <a:xfrm>
            <a:off x="75" y="-14111"/>
            <a:ext cx="1944291" cy="1296219"/>
            <a:chOff x="0" y="-3"/>
            <a:chExt cx="1944291" cy="1296219"/>
          </a:xfrm>
        </p:grpSpPr>
        <p:sp>
          <p:nvSpPr>
            <p:cNvPr id="33" name="淚滴形 32"/>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文字方塊 33"/>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20" name="TextBox 13"/>
          <p:cNvSpPr txBox="1"/>
          <p:nvPr/>
        </p:nvSpPr>
        <p:spPr>
          <a:xfrm>
            <a:off x="4827791" y="4134922"/>
            <a:ext cx="6027910" cy="2516073"/>
          </a:xfrm>
          <a:prstGeom prst="rect">
            <a:avLst/>
          </a:prstGeom>
          <a:noFill/>
        </p:spPr>
        <p:txBody>
          <a:bodyPr wrap="square" rtlCol="0">
            <a:spAutoFit/>
          </a:bodyPr>
          <a:lstStyle/>
          <a:p>
            <a:pPr>
              <a:lnSpc>
                <a:spcPct val="150000"/>
              </a:lnSpc>
            </a:pPr>
            <a:r>
              <a:rPr lang="en-US" altLang="zh-TW" sz="2100" b="1" dirty="0">
                <a:solidFill>
                  <a:srgbClr val="0070C0"/>
                </a:solidFill>
              </a:rPr>
              <a:t>The city </a:t>
            </a:r>
            <a:r>
              <a:rPr lang="en-US" altLang="zh-TW" sz="2100" b="1" dirty="0" err="1">
                <a:solidFill>
                  <a:srgbClr val="0070C0"/>
                </a:solidFill>
              </a:rPr>
              <a:t>centre</a:t>
            </a:r>
            <a:r>
              <a:rPr lang="en-US" altLang="zh-TW" sz="2100" b="1" dirty="0">
                <a:solidFill>
                  <a:srgbClr val="0070C0"/>
                </a:solidFill>
              </a:rPr>
              <a:t> </a:t>
            </a:r>
            <a:r>
              <a:rPr lang="en-US" altLang="zh-TW" sz="2100" b="1" dirty="0"/>
              <a:t>(noun):</a:t>
            </a:r>
            <a:r>
              <a:rPr lang="en-US" altLang="zh-TW" sz="2100" dirty="0"/>
              <a:t> The central part of a city; usually contains the most popular attractions in a city.</a:t>
            </a:r>
            <a:endParaRPr lang="zh-TW" altLang="zh-TW" sz="2100" dirty="0"/>
          </a:p>
          <a:p>
            <a:pPr>
              <a:lnSpc>
                <a:spcPct val="150000"/>
              </a:lnSpc>
            </a:pPr>
            <a:r>
              <a:rPr lang="en-US" altLang="zh-TW" sz="2100" b="1" dirty="0">
                <a:solidFill>
                  <a:srgbClr val="0070C0"/>
                </a:solidFill>
              </a:rPr>
              <a:t>The underground </a:t>
            </a:r>
            <a:r>
              <a:rPr lang="en-US" altLang="zh-TW" sz="2100" b="1" dirty="0"/>
              <a:t>(noun):</a:t>
            </a:r>
            <a:r>
              <a:rPr lang="en-US" altLang="zh-TW" sz="2100" dirty="0"/>
              <a:t> The subway or metro system of a city.</a:t>
            </a:r>
            <a:endParaRPr lang="zh-TW" altLang="zh-TW" sz="2100" dirty="0"/>
          </a:p>
          <a:p>
            <a:pPr>
              <a:lnSpc>
                <a:spcPct val="150000"/>
              </a:lnSpc>
            </a:pPr>
            <a:r>
              <a:rPr lang="en-US" altLang="zh-TW" sz="2100" b="1" dirty="0">
                <a:solidFill>
                  <a:srgbClr val="0070C0"/>
                </a:solidFill>
              </a:rPr>
              <a:t>To cycle </a:t>
            </a:r>
            <a:r>
              <a:rPr lang="en-US" altLang="zh-TW" sz="2100" b="1" dirty="0"/>
              <a:t>(verb): </a:t>
            </a:r>
            <a:r>
              <a:rPr lang="en-US" altLang="zh-TW" sz="2100" dirty="0"/>
              <a:t>To ride a bike or motorcycle.</a:t>
            </a:r>
            <a:endParaRPr lang="zh-TW" altLang="zh-TW" sz="2100" dirty="0"/>
          </a:p>
        </p:txBody>
      </p:sp>
      <p:grpSp>
        <p:nvGrpSpPr>
          <p:cNvPr id="21" name="群組 20"/>
          <p:cNvGrpSpPr/>
          <p:nvPr/>
        </p:nvGrpSpPr>
        <p:grpSpPr>
          <a:xfrm>
            <a:off x="4536291" y="3745352"/>
            <a:ext cx="4368626" cy="497867"/>
            <a:chOff x="311969" y="4941168"/>
            <a:chExt cx="4368626" cy="497867"/>
          </a:xfrm>
        </p:grpSpPr>
        <p:grpSp>
          <p:nvGrpSpPr>
            <p:cNvPr id="23" name="群組 22"/>
            <p:cNvGrpSpPr/>
            <p:nvPr/>
          </p:nvGrpSpPr>
          <p:grpSpPr>
            <a:xfrm>
              <a:off x="311969" y="4941168"/>
              <a:ext cx="4080594" cy="497867"/>
              <a:chOff x="383977" y="5445223"/>
              <a:chExt cx="4080594" cy="497867"/>
            </a:xfrm>
          </p:grpSpPr>
          <p:grpSp>
            <p:nvGrpSpPr>
              <p:cNvPr id="36" name="群組 35"/>
              <p:cNvGrpSpPr/>
              <p:nvPr/>
            </p:nvGrpSpPr>
            <p:grpSpPr>
              <a:xfrm>
                <a:off x="383977" y="5445223"/>
                <a:ext cx="497867" cy="497867"/>
                <a:chOff x="383977" y="5163383"/>
                <a:chExt cx="779708" cy="779708"/>
              </a:xfrm>
            </p:grpSpPr>
            <p:sp>
              <p:nvSpPr>
                <p:cNvPr id="38" name="橢圓 37"/>
                <p:cNvSpPr/>
                <p:nvPr/>
              </p:nvSpPr>
              <p:spPr>
                <a:xfrm>
                  <a:off x="383977" y="5163383"/>
                  <a:ext cx="779708" cy="779708"/>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9" name="Picture 8" descr="dictionary.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803" y="5301209"/>
                  <a:ext cx="504056" cy="504056"/>
                </a:xfrm>
                <a:prstGeom prst="rect">
                  <a:avLst/>
                </a:prstGeom>
              </p:spPr>
            </p:pic>
          </p:grpSp>
          <p:cxnSp>
            <p:nvCxnSpPr>
              <p:cNvPr id="37" name="直線接點 36"/>
              <p:cNvCxnSpPr>
                <a:stCxn id="38" idx="6"/>
              </p:cNvCxnSpPr>
              <p:nvPr/>
            </p:nvCxnSpPr>
            <p:spPr>
              <a:xfrm>
                <a:off x="881844" y="5694157"/>
                <a:ext cx="3582727"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35" name="圓角矩形 34"/>
            <p:cNvSpPr/>
            <p:nvPr/>
          </p:nvSpPr>
          <p:spPr>
            <a:xfrm>
              <a:off x="4320555" y="5158156"/>
              <a:ext cx="360040" cy="63889"/>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22" name="群組 21"/>
          <p:cNvGrpSpPr/>
          <p:nvPr/>
        </p:nvGrpSpPr>
        <p:grpSpPr>
          <a:xfrm>
            <a:off x="-11166" y="13375"/>
            <a:ext cx="1836204" cy="1296219"/>
            <a:chOff x="-4482574" y="-2765838"/>
            <a:chExt cx="1836204" cy="1296219"/>
          </a:xfrm>
          <a:solidFill>
            <a:srgbClr val="0070C0"/>
          </a:solidFill>
        </p:grpSpPr>
        <p:sp>
          <p:nvSpPr>
            <p:cNvPr id="24" name="淚滴形 23"/>
            <p:cNvSpPr/>
            <p:nvPr/>
          </p:nvSpPr>
          <p:spPr>
            <a:xfrm rot="16200000">
              <a:off x="-4468220" y="-2765838"/>
              <a:ext cx="1296219" cy="1296219"/>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solidFill>
                  <a:schemeClr val="bg1"/>
                </a:solidFill>
              </a:endParaRPr>
            </a:p>
          </p:txBody>
        </p:sp>
        <p:sp>
          <p:nvSpPr>
            <p:cNvPr id="25" name="文字方塊 26"/>
            <p:cNvSpPr txBox="1"/>
            <p:nvPr/>
          </p:nvSpPr>
          <p:spPr>
            <a:xfrm>
              <a:off x="-4482574" y="-2404282"/>
              <a:ext cx="1836204" cy="538609"/>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1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FOR YOU</a:t>
              </a:r>
              <a:endParaRPr lang="zh-TW" altLang="en-US" sz="11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12031937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橢圓 9"/>
          <p:cNvSpPr/>
          <p:nvPr/>
        </p:nvSpPr>
        <p:spPr>
          <a:xfrm>
            <a:off x="4980645" y="1950977"/>
            <a:ext cx="1136774" cy="113677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TextBox 11"/>
          <p:cNvSpPr txBox="1"/>
          <p:nvPr/>
        </p:nvSpPr>
        <p:spPr>
          <a:xfrm>
            <a:off x="1800275" y="3247121"/>
            <a:ext cx="7560840" cy="2262158"/>
          </a:xfrm>
          <a:prstGeom prst="rect">
            <a:avLst/>
          </a:prstGeom>
          <a:noFill/>
        </p:spPr>
        <p:txBody>
          <a:bodyPr wrap="square" rtlCol="0">
            <a:spAutoFit/>
          </a:bodyPr>
          <a:lstStyle/>
          <a:p>
            <a:pPr algn="ctr"/>
            <a:r>
              <a:rPr lang="en-US" sz="3600" dirty="0">
                <a:solidFill>
                  <a:schemeClr val="tx1">
                    <a:lumMod val="75000"/>
                    <a:lumOff val="2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DISCUSSION</a:t>
            </a:r>
            <a:r>
              <a:rPr lang="en-US" sz="3600" dirty="0">
                <a:solidFill>
                  <a:schemeClr val="tx1">
                    <a:lumMod val="75000"/>
                    <a:lumOff val="25000"/>
                  </a:schemeClr>
                </a:solidFill>
                <a:latin typeface="Century Gothic" panose="020B0502020202020204" pitchFamily="34" charset="0"/>
                <a:ea typeface="Malgun Gothic Semilight" panose="020B0502040204020203" pitchFamily="34" charset="-120"/>
                <a:cs typeface="Malgun Gothic Semilight" panose="020B0502040204020203" pitchFamily="34" charset="-120"/>
              </a:rPr>
              <a:t> </a:t>
            </a:r>
          </a:p>
          <a:p>
            <a:pPr lvl="0" algn="ctr"/>
            <a:r>
              <a:rPr lang="en-US" altLang="zh-TW" sz="2100" b="1" dirty="0"/>
              <a:t>How long does</a:t>
            </a:r>
            <a:r>
              <a:rPr lang="en-US" altLang="zh-TW" sz="2100" dirty="0"/>
              <a:t> </a:t>
            </a:r>
            <a:r>
              <a:rPr lang="en-US" altLang="zh-TW" sz="2100" dirty="0" smtClean="0"/>
              <a:t>Marie </a:t>
            </a:r>
            <a:r>
              <a:rPr lang="en-US" altLang="zh-TW" sz="2100" dirty="0"/>
              <a:t>plan to stay in London? </a:t>
            </a:r>
            <a:endParaRPr lang="zh-TW" altLang="zh-TW" sz="2100" dirty="0"/>
          </a:p>
          <a:p>
            <a:pPr lvl="0" algn="ctr"/>
            <a:r>
              <a:rPr lang="en-US" altLang="zh-TW" sz="2100" dirty="0"/>
              <a:t>Why is she nervous about traveling?</a:t>
            </a:r>
            <a:endParaRPr lang="zh-TW" altLang="zh-TW" sz="2100" dirty="0"/>
          </a:p>
          <a:p>
            <a:pPr lvl="0" algn="ctr"/>
            <a:r>
              <a:rPr lang="en-US" altLang="zh-TW" sz="2100" dirty="0"/>
              <a:t>Who told her that she should use the</a:t>
            </a:r>
            <a:r>
              <a:rPr lang="en-US" altLang="zh-TW" sz="2100" b="1" dirty="0"/>
              <a:t> underground?</a:t>
            </a:r>
            <a:endParaRPr lang="zh-TW" altLang="zh-TW" sz="2100" dirty="0"/>
          </a:p>
          <a:p>
            <a:pPr lvl="0" algn="ctr"/>
            <a:r>
              <a:rPr lang="en-US" altLang="zh-TW" sz="2100" dirty="0"/>
              <a:t>Does </a:t>
            </a:r>
            <a:r>
              <a:rPr lang="en-US" altLang="zh-TW" sz="2100" dirty="0" smtClean="0"/>
              <a:t>Marie </a:t>
            </a:r>
            <a:r>
              <a:rPr lang="en-US" altLang="zh-TW" sz="2100" dirty="0"/>
              <a:t>listen to her friends and ride the subway?</a:t>
            </a:r>
            <a:endParaRPr lang="zh-TW" altLang="zh-TW" sz="2100" dirty="0"/>
          </a:p>
          <a:p>
            <a:pPr algn="ctr"/>
            <a:r>
              <a:rPr lang="en-US" altLang="zh-TW" sz="2100" dirty="0"/>
              <a:t>How does she plan on reaching</a:t>
            </a:r>
            <a:r>
              <a:rPr lang="en-US" altLang="zh-TW" sz="2100" b="1" dirty="0"/>
              <a:t> the city </a:t>
            </a:r>
            <a:r>
              <a:rPr lang="en-US" altLang="zh-TW" sz="2100" b="1" dirty="0" err="1"/>
              <a:t>centre</a:t>
            </a:r>
            <a:r>
              <a:rPr lang="en-US" altLang="zh-TW" sz="2100" b="1" dirty="0"/>
              <a:t>?</a:t>
            </a:r>
            <a:endParaRPr lang="zh-TW" altLang="zh-TW" sz="2100" dirty="0"/>
          </a:p>
        </p:txBody>
      </p:sp>
      <p:pic>
        <p:nvPicPr>
          <p:cNvPr id="9" name="Picture 9" descr="icon-project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5968" y="2192463"/>
            <a:ext cx="728763" cy="728763"/>
          </a:xfrm>
          <a:prstGeom prst="rect">
            <a:avLst/>
          </a:prstGeom>
        </p:spPr>
      </p:pic>
      <p:sp>
        <p:nvSpPr>
          <p:cNvPr id="2" name="文字方塊 1"/>
          <p:cNvSpPr txBox="1"/>
          <p:nvPr/>
        </p:nvSpPr>
        <p:spPr>
          <a:xfrm>
            <a:off x="4536504" y="4988783"/>
            <a:ext cx="3960515" cy="2400657"/>
          </a:xfrm>
          <a:prstGeom prst="rect">
            <a:avLst/>
          </a:prstGeom>
          <a:noFill/>
        </p:spPr>
        <p:txBody>
          <a:bodyPr wrap="square" rtlCol="0">
            <a:spAutoFit/>
          </a:bodyPr>
          <a:lstStyle/>
          <a:p>
            <a:r>
              <a:rPr lang="en-US" altLang="zh-TW" sz="15000" dirty="0" smtClean="0">
                <a:solidFill>
                  <a:schemeClr val="bg1">
                    <a:lumMod val="65000"/>
                  </a:schemeClr>
                </a:solidFill>
                <a:latin typeface="Century Gothic" panose="020B0502020202020204" pitchFamily="34" charset="0"/>
              </a:rPr>
              <a:t>01</a:t>
            </a:r>
            <a:endParaRPr lang="zh-TW" altLang="en-US" sz="15000" dirty="0">
              <a:solidFill>
                <a:schemeClr val="bg1">
                  <a:lumMod val="65000"/>
                </a:schemeClr>
              </a:solidFill>
              <a:latin typeface="Century Gothic" panose="020B0502020202020204" pitchFamily="34" charset="0"/>
            </a:endParaRPr>
          </a:p>
        </p:txBody>
      </p:sp>
      <p:grpSp>
        <p:nvGrpSpPr>
          <p:cNvPr id="11" name="群組 10"/>
          <p:cNvGrpSpPr/>
          <p:nvPr/>
        </p:nvGrpSpPr>
        <p:grpSpPr>
          <a:xfrm>
            <a:off x="75" y="-14111"/>
            <a:ext cx="1944291" cy="1296219"/>
            <a:chOff x="0" y="-3"/>
            <a:chExt cx="1944291" cy="1296219"/>
          </a:xfrm>
        </p:grpSpPr>
        <p:sp>
          <p:nvSpPr>
            <p:cNvPr id="12" name="淚滴形 11"/>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grpSp>
        <p:nvGrpSpPr>
          <p:cNvPr id="13" name="群組 12"/>
          <p:cNvGrpSpPr/>
          <p:nvPr/>
        </p:nvGrpSpPr>
        <p:grpSpPr>
          <a:xfrm>
            <a:off x="-11166" y="13375"/>
            <a:ext cx="1836204" cy="1296219"/>
            <a:chOff x="-4482574" y="-2765838"/>
            <a:chExt cx="1836204" cy="1296219"/>
          </a:xfrm>
          <a:solidFill>
            <a:srgbClr val="0070C0"/>
          </a:solidFill>
        </p:grpSpPr>
        <p:sp>
          <p:nvSpPr>
            <p:cNvPr id="14" name="淚滴形 13"/>
            <p:cNvSpPr/>
            <p:nvPr/>
          </p:nvSpPr>
          <p:spPr>
            <a:xfrm rot="16200000">
              <a:off x="-4468220" y="-2765838"/>
              <a:ext cx="1296219" cy="1296219"/>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solidFill>
                  <a:schemeClr val="bg1"/>
                </a:solidFill>
              </a:endParaRPr>
            </a:p>
          </p:txBody>
        </p:sp>
        <p:sp>
          <p:nvSpPr>
            <p:cNvPr id="15" name="文字方塊 26"/>
            <p:cNvSpPr txBox="1"/>
            <p:nvPr/>
          </p:nvSpPr>
          <p:spPr>
            <a:xfrm>
              <a:off x="-4482574" y="-2404282"/>
              <a:ext cx="1836204" cy="538609"/>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1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FOR YOU</a:t>
              </a:r>
              <a:endParaRPr lang="zh-TW" altLang="en-US" sz="11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15244961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cache1.asset-cache.net/gc/497339681-bike-rental-and-sex-shop-in-central-gettyimages.jpg?v=1&amp;c=IWSAsset&amp;k=2&amp;d=X7WJLa88Cweo9HktRLaNXlMzPEfut08WFdgymNW7x8Yscf3mPz39OScIjTLM00Wct8YXVjsFPBl5t1nSofeh0A%3D%3D"/>
          <p:cNvPicPr>
            <a:picLocks noChangeAspect="1" noChangeArrowheads="1"/>
          </p:cNvPicPr>
          <p:nvPr/>
        </p:nvPicPr>
        <p:blipFill rotWithShape="1">
          <a:blip r:embed="rId2">
            <a:extLst>
              <a:ext uri="{28A0092B-C50C-407E-A947-70E740481C1C}">
                <a14:useLocalDpi xmlns:a14="http://schemas.microsoft.com/office/drawing/2010/main" val="0"/>
              </a:ext>
            </a:extLst>
          </a:blip>
          <a:srcRect l="11878" r="44204"/>
          <a:stretch/>
        </p:blipFill>
        <p:spPr bwMode="auto">
          <a:xfrm>
            <a:off x="0" y="-77516"/>
            <a:ext cx="4569293" cy="69629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rot="2720969">
            <a:off x="1934181" y="938790"/>
            <a:ext cx="3196065" cy="117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p:cNvSpPr/>
          <p:nvPr/>
        </p:nvSpPr>
        <p:spPr>
          <a:xfrm rot="2720969">
            <a:off x="-995791" y="5785847"/>
            <a:ext cx="2672700" cy="1197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rot="2720969">
            <a:off x="3733277" y="-164895"/>
            <a:ext cx="1308589" cy="6894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文字方塊 32"/>
          <p:cNvSpPr txBox="1"/>
          <p:nvPr/>
        </p:nvSpPr>
        <p:spPr>
          <a:xfrm>
            <a:off x="1836545" y="6092403"/>
            <a:ext cx="2543481" cy="584775"/>
          </a:xfrm>
          <a:prstGeom prst="rect">
            <a:avLst/>
          </a:prstGeom>
          <a:noFill/>
        </p:spPr>
        <p:txBody>
          <a:bodyPr wrap="square" rtlCol="0">
            <a:spAutoFit/>
          </a:bodyPr>
          <a:lstStyle/>
          <a:p>
            <a:r>
              <a:rPr lang="en-US" altLang="zh-TW" sz="800" dirty="0">
                <a:solidFill>
                  <a:schemeClr val="bg1">
                    <a:lumMod val="95000"/>
                  </a:schemeClr>
                </a:solidFill>
                <a:latin typeface="Century Gothic" panose="020B0502020202020204" pitchFamily="34" charset="0"/>
              </a:rPr>
              <a:t>Image </a:t>
            </a:r>
            <a:r>
              <a:rPr lang="en-US" altLang="zh-TW" sz="800" dirty="0" smtClean="0">
                <a:solidFill>
                  <a:schemeClr val="bg1">
                    <a:lumMod val="95000"/>
                  </a:schemeClr>
                </a:solidFill>
                <a:latin typeface="Century Gothic" panose="020B0502020202020204" pitchFamily="34" charset="0"/>
              </a:rPr>
              <a:t>from :</a:t>
            </a:r>
            <a:r>
              <a:rPr lang="en-US" altLang="zh-TW" sz="800" dirty="0">
                <a:solidFill>
                  <a:schemeClr val="bg1">
                    <a:lumMod val="95000"/>
                  </a:schemeClr>
                </a:solidFill>
                <a:latin typeface="Century Gothic" panose="020B0502020202020204" pitchFamily="34" charset="0"/>
              </a:rPr>
              <a:t> http://www.gettyimages.com/pictures/bike-rental-and-sex-shop-in-central-amsterdam-news-photo-497339681</a:t>
            </a:r>
            <a:endParaRPr lang="zh-TW" altLang="en-US" sz="800" dirty="0">
              <a:solidFill>
                <a:schemeClr val="bg1">
                  <a:lumMod val="95000"/>
                </a:schemeClr>
              </a:solidFill>
              <a:latin typeface="Century Gothic" panose="020B0502020202020204" pitchFamily="34" charset="0"/>
            </a:endParaRPr>
          </a:p>
        </p:txBody>
      </p:sp>
      <p:grpSp>
        <p:nvGrpSpPr>
          <p:cNvPr id="36" name="群組 35"/>
          <p:cNvGrpSpPr/>
          <p:nvPr/>
        </p:nvGrpSpPr>
        <p:grpSpPr>
          <a:xfrm>
            <a:off x="75" y="-14111"/>
            <a:ext cx="1944291" cy="1296219"/>
            <a:chOff x="0" y="-3"/>
            <a:chExt cx="1944291" cy="1296219"/>
          </a:xfrm>
        </p:grpSpPr>
        <p:sp>
          <p:nvSpPr>
            <p:cNvPr id="37" name="淚滴形 36"/>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文字方塊 37"/>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12" name="TextBox 5"/>
          <p:cNvSpPr txBox="1"/>
          <p:nvPr/>
        </p:nvSpPr>
        <p:spPr>
          <a:xfrm>
            <a:off x="4877345" y="764704"/>
            <a:ext cx="5688707" cy="3323987"/>
          </a:xfrm>
          <a:prstGeom prst="rect">
            <a:avLst/>
          </a:prstGeom>
          <a:noFill/>
        </p:spPr>
        <p:txBody>
          <a:bodyPr wrap="square" rtlCol="0">
            <a:spAutoFit/>
          </a:bodyPr>
          <a:lstStyle/>
          <a:p>
            <a:pPr>
              <a:lnSpc>
                <a:spcPct val="200000"/>
              </a:lnSpc>
            </a:pPr>
            <a:r>
              <a:rPr lang="en-US" altLang="zh-TW" sz="2100" dirty="0" smtClean="0"/>
              <a:t>Marie </a:t>
            </a:r>
            <a:r>
              <a:rPr lang="en-US" altLang="zh-TW" sz="2100" dirty="0"/>
              <a:t>is now looking for a bike rental shop and it harder than she thought it would be. Until now, she has not asked anyone for help due because she is nervous but decides that she must get help before it gets too late. </a:t>
            </a:r>
            <a:endParaRPr lang="zh-TW" altLang="zh-TW" sz="2100" dirty="0"/>
          </a:p>
        </p:txBody>
      </p:sp>
      <p:sp>
        <p:nvSpPr>
          <p:cNvPr id="13" name="文字方塊 12"/>
          <p:cNvSpPr txBox="1"/>
          <p:nvPr/>
        </p:nvSpPr>
        <p:spPr>
          <a:xfrm>
            <a:off x="4401916" y="72899"/>
            <a:ext cx="6896301" cy="523220"/>
          </a:xfrm>
          <a:prstGeom prst="rect">
            <a:avLst/>
          </a:prstGeom>
          <a:noFill/>
        </p:spPr>
        <p:txBody>
          <a:bodyPr wrap="square" rtlCol="0">
            <a:spAutoFit/>
          </a:bodyPr>
          <a:lstStyle/>
          <a:p>
            <a:r>
              <a:rPr lang="en-US" altLang="zh-TW" sz="2800" dirty="0">
                <a:solidFill>
                  <a:srgbClr val="0070C0"/>
                </a:solidFill>
                <a:latin typeface="Century Gothic" panose="020B0502020202020204" pitchFamily="34" charset="0"/>
              </a:rPr>
              <a:t>02</a:t>
            </a:r>
            <a:r>
              <a:rPr lang="en-US" altLang="zh-TW" sz="2800" dirty="0">
                <a:solidFill>
                  <a:srgbClr val="9AF802"/>
                </a:solidFill>
                <a:latin typeface="Century Gothic" panose="020B0502020202020204" pitchFamily="34" charset="0"/>
              </a:rPr>
              <a:t> </a:t>
            </a:r>
            <a:r>
              <a:rPr lang="en-US" altLang="zh-TW" sz="2800" dirty="0">
                <a:solidFill>
                  <a:srgbClr val="0070C0"/>
                </a:solidFill>
                <a:latin typeface="Century Gothic" panose="020B0502020202020204" pitchFamily="34" charset="0"/>
              </a:rPr>
              <a:t>Finding the Best Bike Rental Shop</a:t>
            </a:r>
            <a:endParaRPr lang="zh-TW" altLang="zh-TW" sz="2800" dirty="0">
              <a:solidFill>
                <a:srgbClr val="0070C0"/>
              </a:solidFill>
              <a:latin typeface="Century Gothic" panose="020B0502020202020204" pitchFamily="34" charset="0"/>
            </a:endParaRPr>
          </a:p>
        </p:txBody>
      </p:sp>
      <p:grpSp>
        <p:nvGrpSpPr>
          <p:cNvPr id="14" name="群組 13"/>
          <p:cNvGrpSpPr/>
          <p:nvPr/>
        </p:nvGrpSpPr>
        <p:grpSpPr>
          <a:xfrm>
            <a:off x="4823108" y="4403121"/>
            <a:ext cx="4368626" cy="497867"/>
            <a:chOff x="311969" y="4941168"/>
            <a:chExt cx="4368626" cy="497867"/>
          </a:xfrm>
        </p:grpSpPr>
        <p:grpSp>
          <p:nvGrpSpPr>
            <p:cNvPr id="15" name="群組 14"/>
            <p:cNvGrpSpPr/>
            <p:nvPr/>
          </p:nvGrpSpPr>
          <p:grpSpPr>
            <a:xfrm>
              <a:off x="311969" y="4941168"/>
              <a:ext cx="4080594" cy="497867"/>
              <a:chOff x="383977" y="5445223"/>
              <a:chExt cx="4080594" cy="497867"/>
            </a:xfrm>
          </p:grpSpPr>
          <p:grpSp>
            <p:nvGrpSpPr>
              <p:cNvPr id="17" name="群組 16"/>
              <p:cNvGrpSpPr/>
              <p:nvPr/>
            </p:nvGrpSpPr>
            <p:grpSpPr>
              <a:xfrm>
                <a:off x="383977" y="5445223"/>
                <a:ext cx="497867" cy="497867"/>
                <a:chOff x="383977" y="5163383"/>
                <a:chExt cx="779708" cy="779708"/>
              </a:xfrm>
            </p:grpSpPr>
            <p:sp>
              <p:nvSpPr>
                <p:cNvPr id="19" name="橢圓 18"/>
                <p:cNvSpPr/>
                <p:nvPr/>
              </p:nvSpPr>
              <p:spPr>
                <a:xfrm>
                  <a:off x="383977" y="5163383"/>
                  <a:ext cx="779708" cy="779708"/>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0" name="Picture 8" descr="dictionary.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803" y="5301209"/>
                  <a:ext cx="504056" cy="504056"/>
                </a:xfrm>
                <a:prstGeom prst="rect">
                  <a:avLst/>
                </a:prstGeom>
              </p:spPr>
            </p:pic>
          </p:grpSp>
          <p:cxnSp>
            <p:nvCxnSpPr>
              <p:cNvPr id="18" name="直線接點 17"/>
              <p:cNvCxnSpPr>
                <a:stCxn id="19" idx="6"/>
              </p:cNvCxnSpPr>
              <p:nvPr/>
            </p:nvCxnSpPr>
            <p:spPr>
              <a:xfrm>
                <a:off x="881844" y="5694157"/>
                <a:ext cx="3582727"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6" name="圓角矩形 15"/>
            <p:cNvSpPr/>
            <p:nvPr/>
          </p:nvSpPr>
          <p:spPr>
            <a:xfrm>
              <a:off x="4320555" y="5158156"/>
              <a:ext cx="360040" cy="63889"/>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2" name="TextBox 13"/>
          <p:cNvSpPr txBox="1"/>
          <p:nvPr/>
        </p:nvSpPr>
        <p:spPr>
          <a:xfrm>
            <a:off x="5232969" y="4812739"/>
            <a:ext cx="5655917" cy="2031325"/>
          </a:xfrm>
          <a:prstGeom prst="rect">
            <a:avLst/>
          </a:prstGeom>
          <a:noFill/>
        </p:spPr>
        <p:txBody>
          <a:bodyPr wrap="square" rtlCol="0">
            <a:spAutoFit/>
          </a:bodyPr>
          <a:lstStyle/>
          <a:p>
            <a:pPr>
              <a:lnSpc>
                <a:spcPct val="150000"/>
              </a:lnSpc>
            </a:pPr>
            <a:r>
              <a:rPr lang="en-US" altLang="zh-TW" sz="2100" b="1" dirty="0" smtClean="0">
                <a:solidFill>
                  <a:srgbClr val="0070C0"/>
                </a:solidFill>
              </a:rPr>
              <a:t>To k</a:t>
            </a:r>
            <a:r>
              <a:rPr lang="en-US" altLang="zh-TW" sz="2100" b="1" dirty="0" smtClean="0">
                <a:solidFill>
                  <a:srgbClr val="0070C0"/>
                </a:solidFill>
              </a:rPr>
              <a:t>now</a:t>
            </a:r>
            <a:r>
              <a:rPr lang="en-US" altLang="zh-TW" sz="2100" dirty="0" smtClean="0"/>
              <a:t>(verb</a:t>
            </a:r>
            <a:r>
              <a:rPr lang="en-US" altLang="zh-TW" sz="2100" dirty="0"/>
              <a:t>): </a:t>
            </a:r>
            <a:r>
              <a:rPr lang="en-US" altLang="zh-TW" sz="2100" dirty="0" smtClean="0"/>
              <a:t>To </a:t>
            </a:r>
            <a:r>
              <a:rPr lang="en-US" altLang="zh-TW" sz="2100" dirty="0"/>
              <a:t>be aware of something through experience or </a:t>
            </a:r>
            <a:r>
              <a:rPr lang="en-US" altLang="zh-TW" sz="2100" dirty="0" smtClean="0"/>
              <a:t>observation.</a:t>
            </a:r>
            <a:endParaRPr lang="zh-TW" altLang="zh-TW" sz="2100" dirty="0"/>
          </a:p>
          <a:p>
            <a:pPr>
              <a:lnSpc>
                <a:spcPct val="150000"/>
              </a:lnSpc>
            </a:pPr>
            <a:r>
              <a:rPr lang="en-US" altLang="zh-TW" sz="2100" b="1" dirty="0">
                <a:solidFill>
                  <a:srgbClr val="0070C0"/>
                </a:solidFill>
              </a:rPr>
              <a:t>Nearest</a:t>
            </a:r>
            <a:r>
              <a:rPr lang="en-US" altLang="zh-TW" sz="2100" dirty="0"/>
              <a:t>(adjective): </a:t>
            </a:r>
            <a:r>
              <a:rPr lang="en-US" altLang="zh-TW" sz="2100" dirty="0" smtClean="0"/>
              <a:t>Something </a:t>
            </a:r>
            <a:r>
              <a:rPr lang="en-US" altLang="zh-TW" sz="2100" dirty="0"/>
              <a:t>that is located closest to </a:t>
            </a:r>
            <a:r>
              <a:rPr lang="en-US" altLang="zh-TW" sz="2100" dirty="0" smtClean="0"/>
              <a:t>you.</a:t>
            </a:r>
            <a:endParaRPr lang="zh-TW" altLang="zh-TW" sz="2100" dirty="0"/>
          </a:p>
        </p:txBody>
      </p:sp>
      <p:grpSp>
        <p:nvGrpSpPr>
          <p:cNvPr id="24" name="群組 23"/>
          <p:cNvGrpSpPr/>
          <p:nvPr/>
        </p:nvGrpSpPr>
        <p:grpSpPr>
          <a:xfrm>
            <a:off x="-11166" y="13375"/>
            <a:ext cx="1836204" cy="1296219"/>
            <a:chOff x="-4482574" y="-2765838"/>
            <a:chExt cx="1836204" cy="1296219"/>
          </a:xfrm>
          <a:solidFill>
            <a:srgbClr val="0070C0"/>
          </a:solidFill>
        </p:grpSpPr>
        <p:sp>
          <p:nvSpPr>
            <p:cNvPr id="25" name="淚滴形 24"/>
            <p:cNvSpPr/>
            <p:nvPr/>
          </p:nvSpPr>
          <p:spPr>
            <a:xfrm rot="16200000">
              <a:off x="-4468220" y="-2765838"/>
              <a:ext cx="1296219" cy="1296219"/>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solidFill>
                  <a:schemeClr val="bg1"/>
                </a:solidFill>
              </a:endParaRPr>
            </a:p>
          </p:txBody>
        </p:sp>
        <p:sp>
          <p:nvSpPr>
            <p:cNvPr id="26" name="文字方塊 26"/>
            <p:cNvSpPr txBox="1"/>
            <p:nvPr/>
          </p:nvSpPr>
          <p:spPr>
            <a:xfrm>
              <a:off x="-4482574" y="-2404282"/>
              <a:ext cx="1836204" cy="538609"/>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1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FOR YOU</a:t>
              </a:r>
              <a:endParaRPr lang="zh-TW" altLang="en-US" sz="11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19705417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586</TotalTime>
  <Words>1260</Words>
  <Application>Microsoft Office PowerPoint</Application>
  <PresentationFormat>自訂</PresentationFormat>
  <Paragraphs>157</Paragraphs>
  <Slides>21</Slides>
  <Notes>1</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21</vt:i4>
      </vt:variant>
    </vt:vector>
  </HeadingPairs>
  <TitlesOfParts>
    <vt:vector size="27" baseType="lpstr">
      <vt:lpstr>Malgun Gothic Semilight</vt:lpstr>
      <vt:lpstr>新細明體</vt:lpstr>
      <vt:lpstr>Arial</vt:lpstr>
      <vt:lpstr>Calibri</vt:lpstr>
      <vt:lpstr>Century Gothic</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win7</dc:creator>
  <cp:lastModifiedBy>Etalking</cp:lastModifiedBy>
  <cp:revision>87</cp:revision>
  <dcterms:created xsi:type="dcterms:W3CDTF">2016-02-23T07:49:36Z</dcterms:created>
  <dcterms:modified xsi:type="dcterms:W3CDTF">2017-05-22T01:15:30Z</dcterms:modified>
</cp:coreProperties>
</file>