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6" r:id="rId2"/>
    <p:sldId id="283" r:id="rId3"/>
    <p:sldId id="274" r:id="rId4"/>
    <p:sldId id="275" r:id="rId5"/>
    <p:sldId id="287" r:id="rId6"/>
    <p:sldId id="301" r:id="rId7"/>
    <p:sldId id="299" r:id="rId8"/>
    <p:sldId id="302" r:id="rId9"/>
    <p:sldId id="276" r:id="rId10"/>
    <p:sldId id="289" r:id="rId11"/>
    <p:sldId id="303" r:id="rId12"/>
    <p:sldId id="277" r:id="rId13"/>
    <p:sldId id="297" r:id="rId14"/>
    <p:sldId id="279" r:id="rId15"/>
    <p:sldId id="300" r:id="rId16"/>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802"/>
    <a:srgbClr val="8BE0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7" autoAdjust="0"/>
    <p:restoredTop sz="94660"/>
  </p:normalViewPr>
  <p:slideViewPr>
    <p:cSldViewPr>
      <p:cViewPr varScale="1">
        <p:scale>
          <a:sx n="70" d="100"/>
          <a:sy n="70" d="100"/>
        </p:scale>
        <p:origin x="1296" y="78"/>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2017/5/23</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3</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2017/5/23</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英文簡報外包\A2-B1 Aireen Su-1050717-22\圖片集\005\Rosie_heavy_empha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2" y="0"/>
            <a:ext cx="1081563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281" y="2420888"/>
            <a:ext cx="10815631" cy="2304256"/>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6"/>
          <p:cNvSpPr txBox="1"/>
          <p:nvPr/>
        </p:nvSpPr>
        <p:spPr>
          <a:xfrm>
            <a:off x="755339" y="2732147"/>
            <a:ext cx="9469872" cy="984885"/>
          </a:xfrm>
          <a:prstGeom prst="rect">
            <a:avLst/>
          </a:prstGeom>
          <a:noFill/>
        </p:spPr>
        <p:txBody>
          <a:bodyPr wrap="square" rtlCol="0">
            <a:spAutoFit/>
          </a:bodyPr>
          <a:lstStyle/>
          <a:p>
            <a:r>
              <a:rPr lang="en-US" altLang="zh-TW" sz="40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Emphasis </a:t>
            </a:r>
            <a:r>
              <a:rPr lang="en-US" altLang="zh-TW" sz="40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and Audience</a:t>
            </a:r>
          </a:p>
          <a:p>
            <a:r>
              <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How to Correctly Use </a:t>
            </a:r>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the Active </a:t>
            </a:r>
            <a:r>
              <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and </a:t>
            </a:r>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the Passive Voice. </a:t>
            </a:r>
            <a:endPar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882641" y="4063532"/>
            <a:ext cx="989642" cy="301572"/>
            <a:chOff x="882641" y="4063532"/>
            <a:chExt cx="989642" cy="301572"/>
          </a:xfrm>
        </p:grpSpPr>
        <p:sp>
          <p:nvSpPr>
            <p:cNvPr id="7" name="矩形 6"/>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grpSp>
        <p:nvGrpSpPr>
          <p:cNvPr id="13" name="群組 12"/>
          <p:cNvGrpSpPr/>
          <p:nvPr/>
        </p:nvGrpSpPr>
        <p:grpSpPr>
          <a:xfrm>
            <a:off x="75" y="-14111"/>
            <a:ext cx="1944291" cy="1296219"/>
            <a:chOff x="0" y="-3"/>
            <a:chExt cx="1944291"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2" name="文字方塊 11"/>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commons.wikimedia.org</a:t>
            </a:r>
            <a:endParaRPr lang="zh-TW" altLang="en-US" sz="800" dirty="0">
              <a:solidFill>
                <a:schemeClr val="bg1"/>
              </a:solidFill>
              <a:latin typeface="Century Gothic" panose="020B0502020202020204" pitchFamily="34" charset="0"/>
            </a:endParaRPr>
          </a:p>
        </p:txBody>
      </p:sp>
      <p:grpSp>
        <p:nvGrpSpPr>
          <p:cNvPr id="16" name="群組 15"/>
          <p:cNvGrpSpPr/>
          <p:nvPr/>
        </p:nvGrpSpPr>
        <p:grpSpPr>
          <a:xfrm>
            <a:off x="-3838" y="26542"/>
            <a:ext cx="1836204" cy="1296219"/>
            <a:chOff x="-75" y="-3"/>
            <a:chExt cx="1836204" cy="1296219"/>
          </a:xfrm>
        </p:grpSpPr>
        <p:sp>
          <p:nvSpPr>
            <p:cNvPr id="17" name="淚滴形 1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8"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250386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英文簡報外包\A2-B1 Aireen Su-1050717-22\圖片集\005\Sylvia_Lim_at_a_Workers'_Party_general_election_rally,_Bedok_Stadium,_Singapore_-_2011043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1441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群組 23"/>
          <p:cNvGrpSpPr/>
          <p:nvPr/>
        </p:nvGrpSpPr>
        <p:grpSpPr>
          <a:xfrm>
            <a:off x="4904524" y="4149080"/>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TextBox 13"/>
          <p:cNvSpPr txBox="1"/>
          <p:nvPr/>
        </p:nvSpPr>
        <p:spPr>
          <a:xfrm>
            <a:off x="4992530" y="4653136"/>
            <a:ext cx="5760715" cy="1938992"/>
          </a:xfrm>
          <a:prstGeom prst="rect">
            <a:avLst/>
          </a:prstGeom>
          <a:noFill/>
        </p:spPr>
        <p:txBody>
          <a:bodyPr wrap="square" rtlCol="0">
            <a:spAutoFit/>
          </a:bodyPr>
          <a:lstStyle/>
          <a:p>
            <a:pPr>
              <a:lnSpc>
                <a:spcPct val="150000"/>
              </a:lnSpc>
            </a:pPr>
            <a:r>
              <a:rPr lang="en-US" altLang="zh-TW" sz="2000" b="1" dirty="0">
                <a:solidFill>
                  <a:srgbClr val="0070C0"/>
                </a:solidFill>
              </a:rPr>
              <a:t>Description</a:t>
            </a:r>
            <a:r>
              <a:rPr lang="en-US" altLang="zh-TW" sz="2000" b="1" dirty="0"/>
              <a:t> </a:t>
            </a:r>
            <a:r>
              <a:rPr lang="en-US" altLang="zh-TW" sz="2000" dirty="0"/>
              <a:t>(noun) A statement that gives </a:t>
            </a:r>
            <a:r>
              <a:rPr lang="en-US" altLang="zh-TW" sz="2000" dirty="0" smtClean="0"/>
              <a:t>details. </a:t>
            </a:r>
            <a:r>
              <a:rPr lang="en-US" altLang="zh-TW" sz="2000" dirty="0"/>
              <a:t>about someone or something   </a:t>
            </a:r>
            <a:endParaRPr lang="zh-TW" altLang="zh-TW" sz="2000" dirty="0"/>
          </a:p>
          <a:p>
            <a:pPr>
              <a:lnSpc>
                <a:spcPct val="150000"/>
              </a:lnSpc>
            </a:pPr>
            <a:r>
              <a:rPr lang="en-US" altLang="zh-TW" sz="2000" b="1" dirty="0">
                <a:solidFill>
                  <a:srgbClr val="0070C0"/>
                </a:solidFill>
              </a:rPr>
              <a:t>Objective</a:t>
            </a:r>
            <a:r>
              <a:rPr lang="en-US" altLang="zh-TW" sz="2000" b="1" dirty="0"/>
              <a:t> </a:t>
            </a:r>
            <a:r>
              <a:rPr lang="en-US" altLang="zh-TW" sz="2000" dirty="0"/>
              <a:t>(adjective) Without </a:t>
            </a:r>
            <a:r>
              <a:rPr lang="en-US" altLang="zh-TW" sz="2000" dirty="0" smtClean="0"/>
              <a:t>bias.  </a:t>
            </a:r>
            <a:endParaRPr lang="zh-TW" altLang="zh-TW" sz="2000" dirty="0"/>
          </a:p>
          <a:p>
            <a:pPr>
              <a:lnSpc>
                <a:spcPct val="150000"/>
              </a:lnSpc>
            </a:pPr>
            <a:r>
              <a:rPr lang="en-US" altLang="zh-TW" sz="2000" b="1" dirty="0">
                <a:solidFill>
                  <a:srgbClr val="0070C0"/>
                </a:solidFill>
              </a:rPr>
              <a:t>Discourse</a:t>
            </a:r>
            <a:r>
              <a:rPr lang="en-US" altLang="zh-TW" sz="2000" b="1" dirty="0"/>
              <a:t> </a:t>
            </a:r>
            <a:r>
              <a:rPr lang="en-US" altLang="zh-TW" sz="2000" dirty="0"/>
              <a:t>(noun) A discussion about a </a:t>
            </a:r>
            <a:r>
              <a:rPr lang="en-US" altLang="zh-TW" sz="2000" dirty="0" smtClean="0"/>
              <a:t>topic. </a:t>
            </a:r>
            <a:endParaRPr lang="zh-TW" altLang="zh-TW" sz="2000" dirty="0"/>
          </a:p>
        </p:txBody>
      </p:sp>
      <p:sp>
        <p:nvSpPr>
          <p:cNvPr id="33" name="文字方塊 32"/>
          <p:cNvSpPr txBox="1"/>
          <p:nvPr/>
        </p:nvSpPr>
        <p:spPr>
          <a:xfrm>
            <a:off x="2018864" y="6401083"/>
            <a:ext cx="2543481" cy="215444"/>
          </a:xfrm>
          <a:prstGeom prst="rect">
            <a:avLst/>
          </a:prstGeom>
          <a:noFill/>
        </p:spPr>
        <p:txBody>
          <a:bodyPr wrap="square" rtlCol="0">
            <a:spAutoFit/>
          </a:bodyPr>
          <a:lstStyle/>
          <a:p>
            <a:r>
              <a:rPr lang="en-US" altLang="zh-TW" sz="800" dirty="0">
                <a:solidFill>
                  <a:schemeClr val="bg1">
                    <a:lumMod val="75000"/>
                  </a:schemeClr>
                </a:solidFill>
                <a:latin typeface="Century Gothic" panose="020B0502020202020204" pitchFamily="34" charset="0"/>
              </a:rPr>
              <a:t>Image </a:t>
            </a:r>
            <a:r>
              <a:rPr lang="en-US" altLang="zh-TW" sz="800" dirty="0" smtClean="0">
                <a:solidFill>
                  <a:schemeClr val="bg1">
                    <a:lumMod val="75000"/>
                  </a:schemeClr>
                </a:solidFill>
                <a:latin typeface="Century Gothic" panose="020B0502020202020204" pitchFamily="34" charset="0"/>
              </a:rPr>
              <a:t>from </a:t>
            </a:r>
            <a:r>
              <a:rPr lang="en-US" altLang="zh-TW" sz="800" dirty="0">
                <a:solidFill>
                  <a:schemeClr val="bg1">
                    <a:lumMod val="75000"/>
                  </a:schemeClr>
                </a:solidFill>
                <a:latin typeface="Century Gothic" panose="020B0502020202020204" pitchFamily="34" charset="0"/>
              </a:rPr>
              <a:t>:en.wikipedia.org</a:t>
            </a:r>
            <a:endParaRPr lang="zh-TW" altLang="en-US" sz="800" dirty="0">
              <a:solidFill>
                <a:schemeClr val="bg1">
                  <a:lumMod val="75000"/>
                </a:schemeClr>
              </a:solidFill>
              <a:latin typeface="Century Gothic" panose="020B0502020202020204" pitchFamily="34" charset="0"/>
            </a:endParaRPr>
          </a:p>
        </p:txBody>
      </p:sp>
      <p:sp>
        <p:nvSpPr>
          <p:cNvPr id="34" name="TextBox 5"/>
          <p:cNvSpPr txBox="1"/>
          <p:nvPr/>
        </p:nvSpPr>
        <p:spPr>
          <a:xfrm>
            <a:off x="4912561" y="887525"/>
            <a:ext cx="5674747" cy="3083921"/>
          </a:xfrm>
          <a:prstGeom prst="rect">
            <a:avLst/>
          </a:prstGeom>
          <a:noFill/>
        </p:spPr>
        <p:txBody>
          <a:bodyPr wrap="square" rtlCol="0">
            <a:spAutoFit/>
          </a:bodyPr>
          <a:lstStyle/>
          <a:p>
            <a:pPr>
              <a:lnSpc>
                <a:spcPct val="200000"/>
              </a:lnSpc>
            </a:pPr>
            <a:r>
              <a:rPr lang="en-US" altLang="zh-TW" sz="2000" dirty="0" smtClean="0"/>
              <a:t>The </a:t>
            </a:r>
            <a:r>
              <a:rPr lang="en-US" altLang="zh-TW" sz="2000" dirty="0"/>
              <a:t>passive voice is also used in the </a:t>
            </a:r>
            <a:r>
              <a:rPr lang="en-US" altLang="zh-TW" sz="2000" b="1" dirty="0">
                <a:solidFill>
                  <a:srgbClr val="0070C0"/>
                </a:solidFill>
              </a:rPr>
              <a:t>description</a:t>
            </a:r>
            <a:r>
              <a:rPr lang="en-US" altLang="zh-TW" sz="2000" dirty="0">
                <a:solidFill>
                  <a:srgbClr val="0070C0"/>
                </a:solidFill>
              </a:rPr>
              <a:t> </a:t>
            </a:r>
            <a:r>
              <a:rPr lang="en-US" altLang="zh-TW" sz="2000" dirty="0"/>
              <a:t>of the steps in a process. Again, since we are not interested in the doer, the subject can be left out. In addition, when we want to present </a:t>
            </a:r>
            <a:r>
              <a:rPr lang="en-US" altLang="zh-TW" sz="2000" b="1" dirty="0">
                <a:solidFill>
                  <a:srgbClr val="0070C0"/>
                </a:solidFill>
              </a:rPr>
              <a:t>objective</a:t>
            </a:r>
            <a:r>
              <a:rPr lang="en-US" altLang="zh-TW" sz="2000" dirty="0"/>
              <a:t>, fact-based </a:t>
            </a:r>
            <a:r>
              <a:rPr lang="en-US" altLang="zh-TW" sz="2000" b="1" dirty="0">
                <a:solidFill>
                  <a:srgbClr val="0070C0"/>
                </a:solidFill>
              </a:rPr>
              <a:t>discourse</a:t>
            </a:r>
            <a:r>
              <a:rPr lang="en-US" altLang="zh-TW" sz="2000" dirty="0"/>
              <a:t>, </a:t>
            </a:r>
            <a:endParaRPr lang="zh-TW" altLang="zh-TW" sz="2000" dirty="0"/>
          </a:p>
        </p:txBody>
      </p:sp>
      <p:sp>
        <p:nvSpPr>
          <p:cNvPr id="35" name="文字方塊 34"/>
          <p:cNvSpPr txBox="1"/>
          <p:nvPr/>
        </p:nvSpPr>
        <p:spPr>
          <a:xfrm>
            <a:off x="4824336" y="226787"/>
            <a:ext cx="4680520"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Process Descriptions </a:t>
            </a: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2" name="群組 21"/>
          <p:cNvGrpSpPr/>
          <p:nvPr/>
        </p:nvGrpSpPr>
        <p:grpSpPr>
          <a:xfrm>
            <a:off x="-3838" y="26542"/>
            <a:ext cx="1836204" cy="1296219"/>
            <a:chOff x="-75" y="-3"/>
            <a:chExt cx="1836204" cy="1296219"/>
          </a:xfrm>
        </p:grpSpPr>
        <p:sp>
          <p:nvSpPr>
            <p:cNvPr id="31" name="淚滴形 3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2" name="文字方塊 31"/>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31653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英文簡報外包\A2-B1 Aireen Su-1050717-22\圖片集\005\Sylvia_Lim_at_a_Workers'_Party_general_election_rally,_Bedok_Stadium,_Singapore_-_2011043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1441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018864" y="6401083"/>
            <a:ext cx="2543481" cy="215444"/>
          </a:xfrm>
          <a:prstGeom prst="rect">
            <a:avLst/>
          </a:prstGeom>
          <a:noFill/>
        </p:spPr>
        <p:txBody>
          <a:bodyPr wrap="square" rtlCol="0">
            <a:spAutoFit/>
          </a:bodyPr>
          <a:lstStyle/>
          <a:p>
            <a:r>
              <a:rPr lang="en-US" altLang="zh-TW" sz="800" dirty="0">
                <a:solidFill>
                  <a:schemeClr val="bg1">
                    <a:lumMod val="75000"/>
                  </a:schemeClr>
                </a:solidFill>
                <a:latin typeface="Century Gothic" panose="020B0502020202020204" pitchFamily="34" charset="0"/>
              </a:rPr>
              <a:t>Image </a:t>
            </a:r>
            <a:r>
              <a:rPr lang="en-US" altLang="zh-TW" sz="800" dirty="0" smtClean="0">
                <a:solidFill>
                  <a:schemeClr val="bg1">
                    <a:lumMod val="75000"/>
                  </a:schemeClr>
                </a:solidFill>
                <a:latin typeface="Century Gothic" panose="020B0502020202020204" pitchFamily="34" charset="0"/>
              </a:rPr>
              <a:t>from </a:t>
            </a:r>
            <a:r>
              <a:rPr lang="en-US" altLang="zh-TW" sz="800" dirty="0">
                <a:solidFill>
                  <a:schemeClr val="bg1">
                    <a:lumMod val="75000"/>
                  </a:schemeClr>
                </a:solidFill>
                <a:latin typeface="Century Gothic" panose="020B0502020202020204" pitchFamily="34" charset="0"/>
              </a:rPr>
              <a:t>:en.wikipedia.org</a:t>
            </a:r>
            <a:endParaRPr lang="zh-TW" altLang="en-US" sz="800" dirty="0">
              <a:solidFill>
                <a:schemeClr val="bg1">
                  <a:lumMod val="75000"/>
                </a:schemeClr>
              </a:solidFill>
              <a:latin typeface="Century Gothic" panose="020B0502020202020204" pitchFamily="34" charset="0"/>
            </a:endParaRPr>
          </a:p>
        </p:txBody>
      </p:sp>
      <p:sp>
        <p:nvSpPr>
          <p:cNvPr id="34" name="TextBox 5"/>
          <p:cNvSpPr txBox="1"/>
          <p:nvPr/>
        </p:nvSpPr>
        <p:spPr>
          <a:xfrm>
            <a:off x="4824336" y="1282108"/>
            <a:ext cx="5674747" cy="4401205"/>
          </a:xfrm>
          <a:prstGeom prst="rect">
            <a:avLst/>
          </a:prstGeom>
          <a:noFill/>
        </p:spPr>
        <p:txBody>
          <a:bodyPr wrap="square" rtlCol="0">
            <a:spAutoFit/>
          </a:bodyPr>
          <a:lstStyle/>
          <a:p>
            <a:pPr>
              <a:lnSpc>
                <a:spcPct val="200000"/>
              </a:lnSpc>
            </a:pPr>
            <a:r>
              <a:rPr lang="en-US" altLang="zh-TW" sz="2000" dirty="0" smtClean="0"/>
              <a:t>we </a:t>
            </a:r>
            <a:r>
              <a:rPr lang="en-US" altLang="zh-TW" sz="2000" dirty="0"/>
              <a:t>use passive voice so that our presented information does not look or sound limited or biased by individual perspectives</a:t>
            </a:r>
            <a:r>
              <a:rPr lang="en-US" altLang="zh-TW" sz="2000" b="1" dirty="0"/>
              <a:t> </a:t>
            </a:r>
            <a:r>
              <a:rPr lang="en-US" altLang="zh-TW" sz="2000" dirty="0"/>
              <a:t>or personal interests. </a:t>
            </a:r>
            <a:endParaRPr lang="zh-TW" altLang="zh-TW" sz="2000" dirty="0"/>
          </a:p>
          <a:p>
            <a:pPr>
              <a:lnSpc>
                <a:spcPct val="200000"/>
              </a:lnSpc>
            </a:pPr>
            <a:r>
              <a:rPr lang="en-US" altLang="zh-TW" sz="2000" u="sng" dirty="0"/>
              <a:t>Examples</a:t>
            </a:r>
            <a:r>
              <a:rPr lang="en-US" altLang="zh-TW" sz="2000" dirty="0"/>
              <a:t>: </a:t>
            </a:r>
            <a:endParaRPr lang="en-US" altLang="zh-TW" sz="2000" dirty="0" smtClean="0"/>
          </a:p>
          <a:p>
            <a:pPr>
              <a:lnSpc>
                <a:spcPct val="200000"/>
              </a:lnSpc>
            </a:pPr>
            <a:r>
              <a:rPr lang="en-US" altLang="zh-TW" sz="2000" i="1" dirty="0" smtClean="0"/>
              <a:t>First </a:t>
            </a:r>
            <a:r>
              <a:rPr lang="en-US" altLang="zh-TW" sz="2000" i="1" dirty="0"/>
              <a:t>the door is primed, and then rubbed down using sandpaper. </a:t>
            </a:r>
            <a:endParaRPr lang="zh-TW" altLang="zh-TW" sz="2000" i="1" dirty="0"/>
          </a:p>
          <a:p>
            <a:pPr>
              <a:lnSpc>
                <a:spcPct val="200000"/>
              </a:lnSpc>
            </a:pPr>
            <a:r>
              <a:rPr lang="en-US" altLang="zh-TW" sz="2000" i="1" dirty="0" smtClean="0"/>
              <a:t>The </a:t>
            </a:r>
            <a:r>
              <a:rPr lang="en-US" altLang="zh-TW" sz="2000" i="1" dirty="0"/>
              <a:t>analysis was done based on the available data. </a:t>
            </a:r>
            <a:endParaRPr lang="zh-TW" altLang="zh-TW" sz="2000" i="1" dirty="0"/>
          </a:p>
        </p:txBody>
      </p:sp>
      <p:sp>
        <p:nvSpPr>
          <p:cNvPr id="35" name="文字方塊 34"/>
          <p:cNvSpPr txBox="1"/>
          <p:nvPr/>
        </p:nvSpPr>
        <p:spPr>
          <a:xfrm>
            <a:off x="4896619" y="495454"/>
            <a:ext cx="4680520"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Process Descriptions </a:t>
            </a:r>
          </a:p>
        </p:txBody>
      </p:sp>
      <p:grpSp>
        <p:nvGrpSpPr>
          <p:cNvPr id="36" name="群組 35"/>
          <p:cNvGrpSpPr/>
          <p:nvPr/>
        </p:nvGrpSpPr>
        <p:grpSpPr>
          <a:xfrm>
            <a:off x="75" y="-14111"/>
            <a:ext cx="1944291" cy="1296219"/>
            <a:chOff x="0" y="-3"/>
            <a:chExt cx="1944291"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2" name="群組 11"/>
          <p:cNvGrpSpPr/>
          <p:nvPr/>
        </p:nvGrpSpPr>
        <p:grpSpPr>
          <a:xfrm>
            <a:off x="-3838" y="26542"/>
            <a:ext cx="1836204" cy="1296219"/>
            <a:chOff x="-75" y="-3"/>
            <a:chExt cx="1836204" cy="1296219"/>
          </a:xfrm>
        </p:grpSpPr>
        <p:sp>
          <p:nvSpPr>
            <p:cNvPr id="13" name="淚滴形 1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4" name="文字方塊 13"/>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21226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342605"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123199" y="4273351"/>
            <a:ext cx="7096896" cy="1061829"/>
          </a:xfrm>
          <a:prstGeom prst="rect">
            <a:avLst/>
          </a:prstGeom>
          <a:noFill/>
        </p:spPr>
        <p:txBody>
          <a:bodyPr wrap="square" rtlCol="0">
            <a:spAutoFit/>
          </a:bodyPr>
          <a:lstStyle/>
          <a:p>
            <a:pPr algn="ctr"/>
            <a:r>
              <a:rPr lang="en-US" altLang="zh-TW" sz="2100" dirty="0"/>
              <a:t>Introduce a dish that you know how to cook. Describe to the classmates the detailed steps of the cooking process by using the passive voice. </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9" name="群組 8"/>
          <p:cNvGrpSpPr/>
          <p:nvPr/>
        </p:nvGrpSpPr>
        <p:grpSpPr>
          <a:xfrm>
            <a:off x="75" y="-14111"/>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4" name="群組 13"/>
          <p:cNvGrpSpPr/>
          <p:nvPr/>
        </p:nvGrpSpPr>
        <p:grpSpPr>
          <a:xfrm>
            <a:off x="-3838" y="26542"/>
            <a:ext cx="1836204" cy="1296219"/>
            <a:chOff x="-75" y="-3"/>
            <a:chExt cx="1836204"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文字方塊 15"/>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6396" y="3705669"/>
            <a:ext cx="3490503"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738664"/>
          </a:xfrm>
          <a:prstGeom prst="rect">
            <a:avLst/>
          </a:prstGeom>
          <a:noFill/>
        </p:spPr>
        <p:txBody>
          <a:bodyPr wrap="square" rtlCol="0">
            <a:spAutoFit/>
          </a:bodyPr>
          <a:lstStyle/>
          <a:p>
            <a:pPr algn="ctr"/>
            <a:r>
              <a:rPr lang="en-US" altLang="zh-TW" sz="2100" dirty="0"/>
              <a:t>Complete the sentences using the vocabulary words from this lesson:</a:t>
            </a:r>
            <a:endParaRPr lang="en-US" sz="2100" dirty="0"/>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75" y="-14111"/>
            <a:ext cx="1944291" cy="1296219"/>
            <a:chOff x="0" y="-3"/>
            <a:chExt cx="1944291" cy="1296219"/>
          </a:xfrm>
        </p:grpSpPr>
        <p:sp>
          <p:nvSpPr>
            <p:cNvPr id="9" name="淚滴形 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10"/>
          <p:cNvGrpSpPr/>
          <p:nvPr/>
        </p:nvGrpSpPr>
        <p:grpSpPr>
          <a:xfrm>
            <a:off x="-3838" y="26542"/>
            <a:ext cx="1836204" cy="1296219"/>
            <a:chOff x="-75" y="-3"/>
            <a:chExt cx="1836204"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3" name="文字方塊 1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1713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2924944"/>
            <a:ext cx="2337963" cy="22466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p:cNvSpPr/>
          <p:nvPr/>
        </p:nvSpPr>
        <p:spPr>
          <a:xfrm>
            <a:off x="223300" y="1628800"/>
            <a:ext cx="9361040" cy="4093428"/>
          </a:xfrm>
          <a:prstGeom prst="rect">
            <a:avLst/>
          </a:prstGeom>
        </p:spPr>
        <p:txBody>
          <a:bodyPr wrap="square">
            <a:spAutoFit/>
          </a:bodyPr>
          <a:lstStyle/>
          <a:p>
            <a:r>
              <a:rPr lang="en-US" altLang="zh-TW" sz="2000" b="1" dirty="0" smtClean="0"/>
              <a:t>complicated/wordy/perform/emphasis/eliminate/deliver/description/objective/ </a:t>
            </a:r>
            <a:r>
              <a:rPr lang="en-US" altLang="zh-TW" sz="2000" b="1" dirty="0"/>
              <a:t>discourse</a:t>
            </a:r>
            <a:endParaRPr lang="zh-TW" altLang="zh-TW" sz="2000" dirty="0"/>
          </a:p>
          <a:p>
            <a:r>
              <a:rPr lang="en-US" altLang="zh-TW" sz="2000" b="1" dirty="0"/>
              <a:t> </a:t>
            </a:r>
            <a:endParaRPr lang="zh-TW" altLang="zh-TW" sz="2000" dirty="0"/>
          </a:p>
          <a:p>
            <a:pPr marL="457200" lvl="0" indent="-457200">
              <a:buFont typeface="+mj-lt"/>
              <a:buAutoNum type="arabicParenR"/>
            </a:pPr>
            <a:r>
              <a:rPr lang="en-US" altLang="zh-TW" sz="2000" b="1" dirty="0"/>
              <a:t>It seems this ____________ situation will not blow over soon. </a:t>
            </a:r>
            <a:endParaRPr lang="zh-TW" altLang="zh-TW" sz="2000" dirty="0"/>
          </a:p>
          <a:p>
            <a:pPr marL="457200" lvl="0" indent="-457200">
              <a:buFont typeface="+mj-lt"/>
              <a:buAutoNum type="arabicParenR"/>
            </a:pPr>
            <a:r>
              <a:rPr lang="en-US" altLang="zh-TW" sz="2000" b="1" dirty="0"/>
              <a:t>The report was long and very ______________.</a:t>
            </a:r>
            <a:endParaRPr lang="zh-TW" altLang="zh-TW" sz="2000" dirty="0"/>
          </a:p>
          <a:p>
            <a:pPr marL="457200" lvl="0" indent="-457200">
              <a:buFont typeface="+mj-lt"/>
              <a:buAutoNum type="arabicParenR"/>
            </a:pPr>
            <a:r>
              <a:rPr lang="en-US" altLang="zh-TW" sz="2000" b="1" dirty="0"/>
              <a:t>Everyone is asked to ___________ in the show at the year-end party. </a:t>
            </a:r>
            <a:endParaRPr lang="zh-TW" altLang="zh-TW" sz="2000" dirty="0"/>
          </a:p>
          <a:p>
            <a:pPr marL="457200" lvl="0" indent="-457200">
              <a:buFont typeface="+mj-lt"/>
              <a:buAutoNum type="arabicParenR"/>
            </a:pPr>
            <a:r>
              <a:rPr lang="en-US" altLang="zh-TW" sz="2000" b="1" dirty="0"/>
              <a:t>We are required to go through a series of training with ___________ on teamwork skills. </a:t>
            </a:r>
            <a:endParaRPr lang="zh-TW" altLang="zh-TW" sz="2000" dirty="0"/>
          </a:p>
          <a:p>
            <a:pPr marL="457200" lvl="0" indent="-457200">
              <a:buFont typeface="+mj-lt"/>
              <a:buAutoNum type="arabicParenR"/>
            </a:pPr>
            <a:r>
              <a:rPr lang="en-US" altLang="zh-TW" sz="2000" b="1" dirty="0"/>
              <a:t>For now, let’s _____________ from the discussion the possibility of failure. </a:t>
            </a:r>
            <a:endParaRPr lang="zh-TW" altLang="zh-TW" sz="2000" dirty="0"/>
          </a:p>
          <a:p>
            <a:pPr marL="457200" lvl="0" indent="-457200">
              <a:buFont typeface="+mj-lt"/>
              <a:buAutoNum type="arabicParenR"/>
            </a:pPr>
            <a:r>
              <a:rPr lang="en-US" altLang="zh-TW" sz="2000" b="1" dirty="0"/>
              <a:t>He is responsible for _____________ the packages to other branches. </a:t>
            </a:r>
            <a:endParaRPr lang="zh-TW" altLang="zh-TW" sz="2000" dirty="0"/>
          </a:p>
          <a:p>
            <a:pPr marL="457200" lvl="0" indent="-457200">
              <a:buFont typeface="+mj-lt"/>
              <a:buAutoNum type="arabicParenR"/>
            </a:pPr>
            <a:r>
              <a:rPr lang="en-US" altLang="zh-TW" sz="2000" b="1" dirty="0"/>
              <a:t>The email entails a detailed _____________ of the project. </a:t>
            </a:r>
            <a:endParaRPr lang="zh-TW" altLang="zh-TW" sz="2000" dirty="0"/>
          </a:p>
          <a:p>
            <a:pPr marL="457200" lvl="0" indent="-457200">
              <a:buFont typeface="+mj-lt"/>
              <a:buAutoNum type="arabicParenR"/>
            </a:pPr>
            <a:r>
              <a:rPr lang="en-US" altLang="zh-TW" sz="2000" b="1" dirty="0"/>
              <a:t>I try to remain _____________ in all circumstances. </a:t>
            </a:r>
            <a:endParaRPr lang="zh-TW" altLang="zh-TW" sz="2000" dirty="0"/>
          </a:p>
          <a:p>
            <a:pPr marL="457200" lvl="0" indent="-457200">
              <a:buFont typeface="+mj-lt"/>
              <a:buAutoNum type="arabicParenR"/>
            </a:pPr>
            <a:r>
              <a:rPr lang="en-US" altLang="zh-TW" sz="2000" b="1" dirty="0"/>
              <a:t>I listened very carefully to their _____________ on foreign policy. </a:t>
            </a:r>
            <a:endParaRPr lang="zh-TW" altLang="zh-TW" sz="2000" dirty="0"/>
          </a:p>
        </p:txBody>
      </p:sp>
      <p:grpSp>
        <p:nvGrpSpPr>
          <p:cNvPr id="8" name="群組 7"/>
          <p:cNvGrpSpPr/>
          <p:nvPr/>
        </p:nvGrpSpPr>
        <p:grpSpPr>
          <a:xfrm>
            <a:off x="75" y="-14111"/>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2" name="群組 11"/>
          <p:cNvGrpSpPr/>
          <p:nvPr/>
        </p:nvGrpSpPr>
        <p:grpSpPr>
          <a:xfrm>
            <a:off x="-3838" y="26542"/>
            <a:ext cx="1836204" cy="1296219"/>
            <a:chOff x="-75" y="-3"/>
            <a:chExt cx="1836204" cy="1296219"/>
          </a:xfrm>
        </p:grpSpPr>
        <p:sp>
          <p:nvSpPr>
            <p:cNvPr id="13" name="淚滴形 1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4" name="文字方塊 13"/>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grpSp>
        <p:nvGrpSpPr>
          <p:cNvPr id="14" name="群組 13"/>
          <p:cNvGrpSpPr/>
          <p:nvPr/>
        </p:nvGrpSpPr>
        <p:grpSpPr>
          <a:xfrm>
            <a:off x="-3838" y="26542"/>
            <a:ext cx="1836204" cy="1296219"/>
            <a:chOff x="-75" y="-3"/>
            <a:chExt cx="1836204"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文字方塊 15"/>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88270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英文簡報外包\A2-B1 Aireen Su-1050717-22\圖片集\005\FEMA_-_29783_-_Workers_unemployed_by_the_freeze_in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65"/>
            <a:ext cx="10801351" cy="685073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 y="-1"/>
            <a:ext cx="4608587" cy="4306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直角三角形 1"/>
          <p:cNvSpPr/>
          <p:nvPr/>
        </p:nvSpPr>
        <p:spPr>
          <a:xfrm rot="5400000">
            <a:off x="2246597" y="1427052"/>
            <a:ext cx="6956228" cy="410445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直角三角形 17"/>
          <p:cNvSpPr/>
          <p:nvPr/>
        </p:nvSpPr>
        <p:spPr>
          <a:xfrm rot="5400000" flipV="1">
            <a:off x="-2630731" y="654180"/>
            <a:ext cx="3220567" cy="9385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648184" y="1628800"/>
            <a:ext cx="4320477" cy="2862322"/>
          </a:xfrm>
          <a:prstGeom prst="rect">
            <a:avLst/>
          </a:prstGeom>
          <a:noFill/>
        </p:spPr>
        <p:txBody>
          <a:bodyPr wrap="square" rtlCol="0">
            <a:spAutoFit/>
          </a:bodyPr>
          <a:lstStyle/>
          <a:p>
            <a:r>
              <a:rPr lang="en-US" altLang="zh-TW" sz="2000" b="1" dirty="0">
                <a:solidFill>
                  <a:schemeClr val="tx1">
                    <a:lumMod val="50000"/>
                    <a:lumOff val="50000"/>
                  </a:schemeClr>
                </a:solidFill>
              </a:rPr>
              <a:t>Active or Passive Voice? </a:t>
            </a:r>
          </a:p>
          <a:p>
            <a:r>
              <a:rPr lang="en-US" altLang="zh-TW" sz="2000" dirty="0">
                <a:solidFill>
                  <a:schemeClr val="tx1">
                    <a:lumMod val="50000"/>
                    <a:lumOff val="50000"/>
                  </a:schemeClr>
                </a:solidFill>
              </a:rPr>
              <a:t>Generally, we express our ideas through either </a:t>
            </a:r>
            <a:r>
              <a:rPr lang="en-US" altLang="zh-TW" sz="2000" dirty="0" smtClean="0">
                <a:solidFill>
                  <a:schemeClr val="tx1">
                    <a:lumMod val="50000"/>
                    <a:lumOff val="50000"/>
                  </a:schemeClr>
                </a:solidFill>
              </a:rPr>
              <a:t>the active </a:t>
            </a:r>
            <a:r>
              <a:rPr lang="en-US" altLang="zh-TW" sz="2000" dirty="0">
                <a:solidFill>
                  <a:schemeClr val="tx1">
                    <a:lumMod val="50000"/>
                    <a:lumOff val="50000"/>
                  </a:schemeClr>
                </a:solidFill>
              </a:rPr>
              <a:t>or </a:t>
            </a:r>
            <a:r>
              <a:rPr lang="en-US" altLang="zh-TW" sz="2000" dirty="0" smtClean="0">
                <a:solidFill>
                  <a:schemeClr val="tx1">
                    <a:lumMod val="50000"/>
                    <a:lumOff val="50000"/>
                  </a:schemeClr>
                </a:solidFill>
              </a:rPr>
              <a:t>the passive </a:t>
            </a:r>
            <a:r>
              <a:rPr lang="en-US" altLang="zh-TW" sz="2000" dirty="0">
                <a:solidFill>
                  <a:schemeClr val="tx1">
                    <a:lumMod val="50000"/>
                    <a:lumOff val="50000"/>
                  </a:schemeClr>
                </a:solidFill>
              </a:rPr>
              <a:t>voice. They are used in different ways according to the purpose of speech and writing. The active voice tells what a person or thing does, whereas the passive voice tells what is done to someone or something.</a:t>
            </a:r>
          </a:p>
        </p:txBody>
      </p:sp>
      <p:grpSp>
        <p:nvGrpSpPr>
          <p:cNvPr id="13" name="群組 12"/>
          <p:cNvGrpSpPr/>
          <p:nvPr/>
        </p:nvGrpSpPr>
        <p:grpSpPr>
          <a:xfrm>
            <a:off x="1544539" y="4709047"/>
            <a:ext cx="1152127" cy="331799"/>
            <a:chOff x="4860034" y="4725149"/>
            <a:chExt cx="1152127" cy="331799"/>
          </a:xfrm>
        </p:grpSpPr>
        <p:sp>
          <p:nvSpPr>
            <p:cNvPr id="11" name="矩形 10"/>
            <p:cNvSpPr/>
            <p:nvPr/>
          </p:nvSpPr>
          <p:spPr>
            <a:xfrm>
              <a:off x="4860034" y="4725149"/>
              <a:ext cx="1152127" cy="33179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4" name="群組 13"/>
          <p:cNvGrpSpPr/>
          <p:nvPr/>
        </p:nvGrpSpPr>
        <p:grpSpPr>
          <a:xfrm>
            <a:off x="75" y="-14111"/>
            <a:ext cx="1944291" cy="1296219"/>
            <a:chOff x="0" y="-3"/>
            <a:chExt cx="1944291" cy="1296219"/>
          </a:xfrm>
        </p:grpSpPr>
        <p:sp>
          <p:nvSpPr>
            <p:cNvPr id="17" name="淚滴形 1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6" name="文字方塊 15"/>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en.wikipedia.org</a:t>
            </a:r>
            <a:endParaRPr lang="zh-TW" altLang="en-US" sz="800" dirty="0">
              <a:solidFill>
                <a:schemeClr val="bg1"/>
              </a:solidFill>
              <a:latin typeface="Century Gothic" panose="020B0502020202020204" pitchFamily="34" charset="0"/>
            </a:endParaRPr>
          </a:p>
        </p:txBody>
      </p:sp>
      <p:grpSp>
        <p:nvGrpSpPr>
          <p:cNvPr id="15" name="群組 14"/>
          <p:cNvGrpSpPr/>
          <p:nvPr/>
        </p:nvGrpSpPr>
        <p:grpSpPr>
          <a:xfrm>
            <a:off x="-3838" y="26542"/>
            <a:ext cx="1836204" cy="1296219"/>
            <a:chOff x="-75" y="-3"/>
            <a:chExt cx="1836204" cy="1296219"/>
          </a:xfrm>
        </p:grpSpPr>
        <p:sp>
          <p:nvSpPr>
            <p:cNvPr id="20" name="淚滴形 1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1" name="文字方塊 20"/>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8223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4533" y="3645024"/>
            <a:ext cx="417646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584251" y="4219092"/>
            <a:ext cx="8064896" cy="738664"/>
          </a:xfrm>
          <a:prstGeom prst="rect">
            <a:avLst/>
          </a:prstGeom>
          <a:noFill/>
        </p:spPr>
        <p:txBody>
          <a:bodyPr wrap="square" rtlCol="0">
            <a:spAutoFit/>
          </a:bodyPr>
          <a:lstStyle/>
          <a:p>
            <a:pPr algn="ctr"/>
            <a:r>
              <a:rPr lang="en-US" altLang="zh-TW" sz="2100" dirty="0"/>
              <a:t>Which of the </a:t>
            </a:r>
            <a:r>
              <a:rPr lang="en-US" altLang="zh-TW" sz="2100" dirty="0" smtClean="0"/>
              <a:t>two; </a:t>
            </a:r>
            <a:r>
              <a:rPr lang="en-US" altLang="zh-TW" sz="2100" dirty="0"/>
              <a:t>active and passive </a:t>
            </a:r>
            <a:r>
              <a:rPr lang="en-US" altLang="zh-TW" sz="2100" dirty="0" smtClean="0"/>
              <a:t>voice; </a:t>
            </a:r>
            <a:r>
              <a:rPr lang="en-US" altLang="zh-TW" sz="2100" dirty="0"/>
              <a:t>are more frequently used in oral speech? How about in writing? Why do you think so? </a:t>
            </a:r>
            <a:endParaRPr lang="zh-TW" altLang="zh-TW" sz="2100" dirty="0"/>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75" y="-14111"/>
            <a:ext cx="1944291" cy="1296219"/>
            <a:chOff x="0" y="-3"/>
            <a:chExt cx="1944291" cy="1296219"/>
          </a:xfrm>
        </p:grpSpPr>
        <p:sp>
          <p:nvSpPr>
            <p:cNvPr id="9" name="淚滴形 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10"/>
          <p:cNvGrpSpPr/>
          <p:nvPr/>
        </p:nvGrpSpPr>
        <p:grpSpPr>
          <a:xfrm>
            <a:off x="-3838" y="26542"/>
            <a:ext cx="1836204" cy="1296219"/>
            <a:chOff x="-75" y="-3"/>
            <a:chExt cx="1836204"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3" name="文字方塊 1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5996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8468" y="3522409"/>
            <a:ext cx="4536502"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9" name="Rectangle 6"/>
          <p:cNvSpPr/>
          <p:nvPr/>
        </p:nvSpPr>
        <p:spPr>
          <a:xfrm>
            <a:off x="1656260" y="4110171"/>
            <a:ext cx="7920880" cy="1384995"/>
          </a:xfrm>
          <a:prstGeom prst="rect">
            <a:avLst/>
          </a:prstGeom>
        </p:spPr>
        <p:txBody>
          <a:bodyPr wrap="square">
            <a:spAutoFit/>
          </a:bodyPr>
          <a:lstStyle/>
          <a:p>
            <a:pPr algn="ctr"/>
            <a:r>
              <a:rPr lang="en-US" altLang="zh-TW" sz="2100" dirty="0">
                <a:solidFill>
                  <a:schemeClr val="tx1">
                    <a:lumMod val="75000"/>
                    <a:lumOff val="25000"/>
                  </a:schemeClr>
                </a:solidFill>
              </a:rPr>
              <a:t>Compare the following two sentences, which of them sound more personal to you? </a:t>
            </a:r>
          </a:p>
          <a:p>
            <a:pPr algn="ctr"/>
            <a:r>
              <a:rPr lang="en-US" altLang="zh-TW" sz="2100" i="1" dirty="0">
                <a:solidFill>
                  <a:schemeClr val="tx1">
                    <a:lumMod val="75000"/>
                    <a:lumOff val="25000"/>
                  </a:schemeClr>
                </a:solidFill>
              </a:rPr>
              <a:t>Tom will finish his project by tomorrow. </a:t>
            </a:r>
          </a:p>
          <a:p>
            <a:pPr algn="ctr"/>
            <a:r>
              <a:rPr lang="en-US" altLang="zh-TW" sz="2100" i="1" dirty="0" smtClean="0">
                <a:solidFill>
                  <a:schemeClr val="tx1">
                    <a:lumMod val="75000"/>
                    <a:lumOff val="25000"/>
                  </a:schemeClr>
                </a:solidFill>
              </a:rPr>
              <a:t>His </a:t>
            </a:r>
            <a:r>
              <a:rPr lang="en-US" altLang="zh-TW" sz="2100" i="1" dirty="0">
                <a:solidFill>
                  <a:schemeClr val="tx1">
                    <a:lumMod val="75000"/>
                    <a:lumOff val="25000"/>
                  </a:schemeClr>
                </a:solidFill>
              </a:rPr>
              <a:t>project will be finished by Tom tomorrow</a:t>
            </a:r>
            <a:r>
              <a:rPr lang="en-US" altLang="zh-TW" sz="2100" dirty="0">
                <a:solidFill>
                  <a:schemeClr val="tx1">
                    <a:lumMod val="75000"/>
                    <a:lumOff val="25000"/>
                  </a:schemeClr>
                </a:solidFill>
              </a:rPr>
              <a:t>. </a:t>
            </a:r>
          </a:p>
        </p:txBody>
      </p:sp>
      <p:grpSp>
        <p:nvGrpSpPr>
          <p:cNvPr id="10" name="群組 9"/>
          <p:cNvGrpSpPr/>
          <p:nvPr/>
        </p:nvGrpSpPr>
        <p:grpSpPr>
          <a:xfrm>
            <a:off x="75" y="-14111"/>
            <a:ext cx="1944291" cy="1296219"/>
            <a:chOff x="0" y="-3"/>
            <a:chExt cx="1944291" cy="1296219"/>
          </a:xfrm>
        </p:grpSpPr>
        <p:sp>
          <p:nvSpPr>
            <p:cNvPr id="11" name="淚滴形 1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3838" y="26542"/>
            <a:ext cx="1836204" cy="1296219"/>
            <a:chOff x="-75" y="-3"/>
            <a:chExt cx="1836204"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5" name="文字方塊 14"/>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英文簡報外包\A2-B1 Aireen Su-1050717-22\圖片集\005\US_2womenbobsled_victory_2002_Winter_Olympic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6023"/>
            <a:ext cx="5040635" cy="6874023"/>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4611" y="849944"/>
            <a:ext cx="5595342" cy="4315027"/>
          </a:xfrm>
          <a:prstGeom prst="rect">
            <a:avLst/>
          </a:prstGeom>
          <a:noFill/>
        </p:spPr>
        <p:txBody>
          <a:bodyPr wrap="square" rtlCol="0">
            <a:spAutoFit/>
          </a:bodyPr>
          <a:lstStyle/>
          <a:p>
            <a:pPr>
              <a:lnSpc>
                <a:spcPct val="200000"/>
              </a:lnSpc>
            </a:pPr>
            <a:r>
              <a:rPr lang="en-US" altLang="zh-TW" sz="2000" dirty="0" smtClean="0"/>
              <a:t>We </a:t>
            </a:r>
            <a:r>
              <a:rPr lang="en-US" altLang="zh-TW" sz="2000" dirty="0"/>
              <a:t>use the active voice in speech and writing to describe actions and events. In general, the active form is more personal than the passive. Thus, it is commonly used in non-scientific writing. Using active voice makes your meaning clear for readers and keeps the sentences from becoming too </a:t>
            </a:r>
            <a:r>
              <a:rPr lang="en-US" altLang="zh-TW" sz="2000" b="1" dirty="0">
                <a:solidFill>
                  <a:srgbClr val="0070C0"/>
                </a:solidFill>
              </a:rPr>
              <a:t>complicated</a:t>
            </a:r>
            <a:r>
              <a:rPr lang="en-US" altLang="zh-TW" sz="2000" dirty="0">
                <a:solidFill>
                  <a:srgbClr val="0070C0"/>
                </a:solidFill>
              </a:rPr>
              <a:t> </a:t>
            </a:r>
            <a:r>
              <a:rPr lang="en-US" altLang="zh-TW" sz="2000" dirty="0"/>
              <a:t>or </a:t>
            </a:r>
            <a:r>
              <a:rPr lang="en-US" altLang="zh-TW" sz="2000" b="1" dirty="0">
                <a:solidFill>
                  <a:srgbClr val="0070C0"/>
                </a:solidFill>
              </a:rPr>
              <a:t>wordy</a:t>
            </a:r>
            <a:r>
              <a:rPr lang="en-US" altLang="zh-TW" sz="2000" dirty="0"/>
              <a:t>. </a:t>
            </a:r>
            <a:endParaRPr lang="zh-TW" altLang="zh-TW" sz="2000" dirty="0"/>
          </a:p>
        </p:txBody>
      </p:sp>
      <p:sp>
        <p:nvSpPr>
          <p:cNvPr id="9" name="文字方塊 8"/>
          <p:cNvSpPr txBox="1"/>
          <p:nvPr/>
        </p:nvSpPr>
        <p:spPr>
          <a:xfrm>
            <a:off x="4104531" y="226787"/>
            <a:ext cx="5443399" cy="523220"/>
          </a:xfrm>
          <a:prstGeom prst="rect">
            <a:avLst/>
          </a:prstGeom>
          <a:noFill/>
        </p:spPr>
        <p:txBody>
          <a:bodyPr wrap="square" rtlCol="0">
            <a:spAutoFit/>
          </a:bodyPr>
          <a:lstStyle/>
          <a:p>
            <a:pPr algn="ctr"/>
            <a:r>
              <a:rPr lang="en-US" altLang="zh-TW" sz="2800" dirty="0" smtClean="0">
                <a:solidFill>
                  <a:srgbClr val="0070C0"/>
                </a:solidFill>
                <a:latin typeface="Century Gothic" panose="020B0502020202020204" pitchFamily="34" charset="0"/>
              </a:rPr>
              <a:t>01</a:t>
            </a:r>
            <a:r>
              <a:rPr lang="en-US" altLang="zh-TW" sz="2800" dirty="0" smtClean="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How Personal is it? </a:t>
            </a: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3"/>
          <p:cNvSpPr txBox="1"/>
          <p:nvPr/>
        </p:nvSpPr>
        <p:spPr>
          <a:xfrm>
            <a:off x="5051778" y="5619975"/>
            <a:ext cx="5761337" cy="1015663"/>
          </a:xfrm>
          <a:prstGeom prst="rect">
            <a:avLst/>
          </a:prstGeom>
          <a:noFill/>
        </p:spPr>
        <p:txBody>
          <a:bodyPr wrap="square" rtlCol="0">
            <a:spAutoFit/>
          </a:bodyPr>
          <a:lstStyle/>
          <a:p>
            <a:pPr>
              <a:lnSpc>
                <a:spcPct val="150000"/>
              </a:lnSpc>
            </a:pPr>
            <a:r>
              <a:rPr lang="en-US" altLang="zh-TW" sz="2000" b="1" dirty="0">
                <a:solidFill>
                  <a:srgbClr val="0070C0"/>
                </a:solidFill>
              </a:rPr>
              <a:t>Complicated</a:t>
            </a:r>
            <a:r>
              <a:rPr lang="en-US" altLang="zh-TW" sz="2000" b="1" dirty="0"/>
              <a:t> </a:t>
            </a:r>
            <a:r>
              <a:rPr lang="en-US" altLang="zh-TW" sz="2000" dirty="0"/>
              <a:t>(adjective) Hard to </a:t>
            </a:r>
            <a:r>
              <a:rPr lang="en-US" altLang="zh-TW" sz="2000" dirty="0" smtClean="0"/>
              <a:t>understand.  </a:t>
            </a:r>
            <a:endParaRPr lang="zh-TW" altLang="zh-TW" sz="2000" dirty="0"/>
          </a:p>
          <a:p>
            <a:pPr>
              <a:lnSpc>
                <a:spcPct val="150000"/>
              </a:lnSpc>
            </a:pPr>
            <a:r>
              <a:rPr lang="en-US" altLang="zh-TW" sz="2000" b="1" dirty="0">
                <a:solidFill>
                  <a:srgbClr val="0070C0"/>
                </a:solidFill>
              </a:rPr>
              <a:t>Wordy</a:t>
            </a:r>
            <a:r>
              <a:rPr lang="en-US" altLang="zh-TW" sz="2000" b="1" dirty="0"/>
              <a:t> </a:t>
            </a:r>
            <a:r>
              <a:rPr lang="en-US" altLang="zh-TW" sz="2000" dirty="0"/>
              <a:t>(adjective) Using to many </a:t>
            </a:r>
            <a:r>
              <a:rPr lang="en-US" altLang="zh-TW" sz="2000" dirty="0" smtClean="0"/>
              <a:t>words.</a:t>
            </a:r>
            <a:endParaRPr lang="zh-TW" altLang="zh-TW" sz="2000" dirty="0"/>
          </a:p>
        </p:txBody>
      </p:sp>
      <p:grpSp>
        <p:nvGrpSpPr>
          <p:cNvPr id="24" name="群組 23"/>
          <p:cNvGrpSpPr/>
          <p:nvPr/>
        </p:nvGrpSpPr>
        <p:grpSpPr>
          <a:xfrm>
            <a:off x="4641917" y="5210114"/>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commons.wikimedia.org</a:t>
            </a:r>
            <a:endParaRPr lang="zh-TW" altLang="en-US" sz="800" dirty="0">
              <a:solidFill>
                <a:schemeClr val="bg1"/>
              </a:solidFill>
              <a:latin typeface="Century Gothic" panose="020B0502020202020204" pitchFamily="34" charset="0"/>
            </a:endParaRPr>
          </a:p>
        </p:txBody>
      </p:sp>
      <p:grpSp>
        <p:nvGrpSpPr>
          <p:cNvPr id="32" name="群組 31"/>
          <p:cNvGrpSpPr/>
          <p:nvPr/>
        </p:nvGrpSpPr>
        <p:grpSpPr>
          <a:xfrm>
            <a:off x="75" y="-14111"/>
            <a:ext cx="1944291" cy="1296219"/>
            <a:chOff x="0" y="-3"/>
            <a:chExt cx="1944291" cy="1296219"/>
          </a:xfrm>
        </p:grpSpPr>
        <p:sp>
          <p:nvSpPr>
            <p:cNvPr id="33" name="淚滴形 3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0" name="群組 19"/>
          <p:cNvGrpSpPr/>
          <p:nvPr/>
        </p:nvGrpSpPr>
        <p:grpSpPr>
          <a:xfrm>
            <a:off x="-3838" y="26542"/>
            <a:ext cx="1836204" cy="1296219"/>
            <a:chOff x="-75" y="-3"/>
            <a:chExt cx="1836204" cy="1296219"/>
          </a:xfrm>
        </p:grpSpPr>
        <p:sp>
          <p:nvSpPr>
            <p:cNvPr id="21" name="淚滴形 2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3" name="文字方塊 2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4853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英文簡報外包\A2-B1 Aireen Su-1050717-22\圖片集\005\US_2womenbobsled_victory_2002_Winter_Olympic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6023"/>
            <a:ext cx="5040635" cy="6874023"/>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88405" y="1282108"/>
            <a:ext cx="5595342" cy="3170099"/>
          </a:xfrm>
          <a:prstGeom prst="rect">
            <a:avLst/>
          </a:prstGeom>
          <a:noFill/>
        </p:spPr>
        <p:txBody>
          <a:bodyPr wrap="square" rtlCol="0">
            <a:spAutoFit/>
          </a:bodyPr>
          <a:lstStyle/>
          <a:p>
            <a:pPr>
              <a:lnSpc>
                <a:spcPct val="200000"/>
              </a:lnSpc>
            </a:pPr>
            <a:r>
              <a:rPr lang="en-US" altLang="zh-TW" sz="2000" dirty="0" smtClean="0"/>
              <a:t>In </a:t>
            </a:r>
            <a:r>
              <a:rPr lang="en-US" altLang="zh-TW" sz="2000" dirty="0"/>
              <a:t>active voice, the subject </a:t>
            </a:r>
            <a:r>
              <a:rPr lang="en-US" altLang="zh-TW" sz="2000" b="1" dirty="0">
                <a:solidFill>
                  <a:srgbClr val="0070C0"/>
                </a:solidFill>
              </a:rPr>
              <a:t>performs</a:t>
            </a:r>
            <a:r>
              <a:rPr lang="en-US" altLang="zh-TW" sz="2000" dirty="0">
                <a:solidFill>
                  <a:srgbClr val="0070C0"/>
                </a:solidFill>
              </a:rPr>
              <a:t> </a:t>
            </a:r>
            <a:r>
              <a:rPr lang="en-US" altLang="zh-TW" sz="2000" dirty="0"/>
              <a:t>the action and typically comes before the action (verb). </a:t>
            </a:r>
            <a:endParaRPr lang="zh-TW" altLang="zh-TW" sz="2000" dirty="0"/>
          </a:p>
          <a:p>
            <a:pPr>
              <a:lnSpc>
                <a:spcPct val="200000"/>
              </a:lnSpc>
            </a:pPr>
            <a:r>
              <a:rPr lang="en-US" altLang="zh-TW" sz="2000" u="sng" dirty="0"/>
              <a:t>Examples</a:t>
            </a:r>
            <a:r>
              <a:rPr lang="en-US" altLang="zh-TW" sz="2000" dirty="0" smtClean="0"/>
              <a:t>:</a:t>
            </a:r>
          </a:p>
          <a:p>
            <a:pPr>
              <a:lnSpc>
                <a:spcPct val="200000"/>
              </a:lnSpc>
            </a:pPr>
            <a:r>
              <a:rPr lang="en-US" altLang="zh-TW" sz="2000" i="1" dirty="0" smtClean="0"/>
              <a:t> </a:t>
            </a:r>
            <a:r>
              <a:rPr lang="en-US" altLang="zh-TW" sz="2000" i="1" dirty="0"/>
              <a:t>No one responded to my sales ad.</a:t>
            </a:r>
            <a:endParaRPr lang="zh-TW" altLang="zh-TW" sz="2000" i="1" dirty="0"/>
          </a:p>
          <a:p>
            <a:pPr>
              <a:lnSpc>
                <a:spcPct val="200000"/>
              </a:lnSpc>
            </a:pPr>
            <a:r>
              <a:rPr lang="en-US" altLang="zh-TW" sz="2000" i="1" dirty="0"/>
              <a:t> </a:t>
            </a:r>
            <a:r>
              <a:rPr lang="en-US" altLang="zh-TW" sz="2000" i="1" dirty="0" smtClean="0"/>
              <a:t>The </a:t>
            </a:r>
            <a:r>
              <a:rPr lang="en-US" altLang="zh-TW" sz="2000" i="1" dirty="0"/>
              <a:t>team will celebrate their victory tomorrow. </a:t>
            </a:r>
            <a:endParaRPr lang="zh-TW" altLang="zh-TW" sz="2000" i="1" dirty="0"/>
          </a:p>
        </p:txBody>
      </p:sp>
      <p:sp>
        <p:nvSpPr>
          <p:cNvPr id="9" name="文字方塊 8"/>
          <p:cNvSpPr txBox="1"/>
          <p:nvPr/>
        </p:nvSpPr>
        <p:spPr>
          <a:xfrm>
            <a:off x="4176538" y="488397"/>
            <a:ext cx="5443399" cy="523220"/>
          </a:xfrm>
          <a:prstGeom prst="rect">
            <a:avLst/>
          </a:prstGeom>
          <a:noFill/>
        </p:spPr>
        <p:txBody>
          <a:bodyPr wrap="square" rtlCol="0">
            <a:spAutoFit/>
          </a:bodyPr>
          <a:lstStyle/>
          <a:p>
            <a:pPr algn="ctr"/>
            <a:r>
              <a:rPr lang="en-US" altLang="zh-TW" sz="2800" dirty="0" smtClean="0">
                <a:solidFill>
                  <a:srgbClr val="0070C0"/>
                </a:solidFill>
                <a:latin typeface="Century Gothic" panose="020B0502020202020204" pitchFamily="34" charset="0"/>
              </a:rPr>
              <a:t>01</a:t>
            </a:r>
            <a:r>
              <a:rPr lang="en-US" altLang="zh-TW" sz="2800" dirty="0" smtClean="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How Personal is it? </a:t>
            </a: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3"/>
          <p:cNvSpPr txBox="1"/>
          <p:nvPr/>
        </p:nvSpPr>
        <p:spPr>
          <a:xfrm>
            <a:off x="5039938" y="5204425"/>
            <a:ext cx="5761337" cy="400110"/>
          </a:xfrm>
          <a:prstGeom prst="rect">
            <a:avLst/>
          </a:prstGeom>
          <a:noFill/>
        </p:spPr>
        <p:txBody>
          <a:bodyPr wrap="square" rtlCol="0">
            <a:spAutoFit/>
          </a:bodyPr>
          <a:lstStyle/>
          <a:p>
            <a:r>
              <a:rPr lang="en-US" altLang="zh-TW" sz="2000" b="1" dirty="0" smtClean="0">
                <a:solidFill>
                  <a:srgbClr val="0070C0"/>
                </a:solidFill>
              </a:rPr>
              <a:t>Perform</a:t>
            </a:r>
            <a:r>
              <a:rPr lang="en-US" altLang="zh-TW" sz="2000" b="1" dirty="0" smtClean="0"/>
              <a:t> </a:t>
            </a:r>
            <a:r>
              <a:rPr lang="en-US" altLang="zh-TW" sz="2000" dirty="0"/>
              <a:t>(verb) To complete something </a:t>
            </a:r>
            <a:endParaRPr lang="zh-TW" altLang="zh-TW" sz="2000" dirty="0"/>
          </a:p>
        </p:txBody>
      </p:sp>
      <p:grpSp>
        <p:nvGrpSpPr>
          <p:cNvPr id="24" name="群組 23"/>
          <p:cNvGrpSpPr/>
          <p:nvPr/>
        </p:nvGrpSpPr>
        <p:grpSpPr>
          <a:xfrm>
            <a:off x="4600373" y="4587317"/>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p:cNvSpPr txBox="1"/>
          <p:nvPr/>
        </p:nvSpPr>
        <p:spPr>
          <a:xfrm>
            <a:off x="432123" y="6400418"/>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commons.wikimedia.org</a:t>
            </a:r>
            <a:endParaRPr lang="zh-TW" altLang="en-US" sz="800" dirty="0">
              <a:solidFill>
                <a:schemeClr val="bg1"/>
              </a:solidFill>
              <a:latin typeface="Century Gothic" panose="020B0502020202020204" pitchFamily="34" charset="0"/>
            </a:endParaRPr>
          </a:p>
        </p:txBody>
      </p:sp>
      <p:grpSp>
        <p:nvGrpSpPr>
          <p:cNvPr id="32" name="群組 31"/>
          <p:cNvGrpSpPr/>
          <p:nvPr/>
        </p:nvGrpSpPr>
        <p:grpSpPr>
          <a:xfrm>
            <a:off x="75" y="-14111"/>
            <a:ext cx="1944291" cy="1296219"/>
            <a:chOff x="0" y="-3"/>
            <a:chExt cx="1944291" cy="1296219"/>
          </a:xfrm>
        </p:grpSpPr>
        <p:sp>
          <p:nvSpPr>
            <p:cNvPr id="33" name="淚滴形 3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20" name="群組 19"/>
          <p:cNvGrpSpPr/>
          <p:nvPr/>
        </p:nvGrpSpPr>
        <p:grpSpPr>
          <a:xfrm>
            <a:off x="-3838" y="26542"/>
            <a:ext cx="1836204" cy="1296219"/>
            <a:chOff x="-75" y="-3"/>
            <a:chExt cx="1836204" cy="1296219"/>
          </a:xfrm>
        </p:grpSpPr>
        <p:sp>
          <p:nvSpPr>
            <p:cNvPr id="21" name="淚滴形 2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3" name="文字方塊 2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6525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英文簡報外包\A2-B1 Aireen Su-1050717-22\圖片集\005\Six_full_flex-fuel_Brazilian_automobiles_09_20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 y="8309"/>
            <a:ext cx="47625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047397" y="419025"/>
            <a:ext cx="5521259" cy="5016758"/>
          </a:xfrm>
          <a:prstGeom prst="rect">
            <a:avLst/>
          </a:prstGeom>
          <a:noFill/>
        </p:spPr>
        <p:txBody>
          <a:bodyPr wrap="square" rtlCol="0">
            <a:spAutoFit/>
          </a:bodyPr>
          <a:lstStyle/>
          <a:p>
            <a:pPr>
              <a:lnSpc>
                <a:spcPct val="200000"/>
              </a:lnSpc>
            </a:pPr>
            <a:r>
              <a:rPr lang="en-US" altLang="zh-TW" sz="2000" dirty="0" smtClean="0"/>
              <a:t>Compared </a:t>
            </a:r>
            <a:r>
              <a:rPr lang="en-US" altLang="zh-TW" sz="2000" dirty="0"/>
              <a:t>to the active voice, sentences using the passive voice are often hard to understand. Passive sentences usually have more words than active ones, which is one reason the reader or listener has to work harder to get at the meaning. However, since more </a:t>
            </a:r>
            <a:r>
              <a:rPr lang="en-US" altLang="zh-TW" sz="2000" b="1" dirty="0">
                <a:solidFill>
                  <a:srgbClr val="0070C0"/>
                </a:solidFill>
              </a:rPr>
              <a:t>emphasis</a:t>
            </a:r>
            <a:r>
              <a:rPr lang="en-US" altLang="zh-TW" sz="2000" dirty="0">
                <a:solidFill>
                  <a:srgbClr val="0070C0"/>
                </a:solidFill>
              </a:rPr>
              <a:t> </a:t>
            </a:r>
            <a:r>
              <a:rPr lang="en-US" altLang="zh-TW" sz="2000" dirty="0"/>
              <a:t>is placed on the object and action, in some cases the ‘doer’ or subject can be </a:t>
            </a:r>
            <a:r>
              <a:rPr lang="en-US" altLang="zh-TW" sz="2000" b="1" dirty="0">
                <a:solidFill>
                  <a:srgbClr val="0070C0"/>
                </a:solidFill>
              </a:rPr>
              <a:t>eliminated</a:t>
            </a:r>
            <a:r>
              <a:rPr lang="en-US" altLang="zh-TW" sz="2000" dirty="0">
                <a:solidFill>
                  <a:srgbClr val="0070C0"/>
                </a:solidFill>
              </a:rPr>
              <a:t> </a:t>
            </a:r>
            <a:r>
              <a:rPr lang="en-US" altLang="zh-TW" sz="2000" dirty="0"/>
              <a:t>in passive sentences. </a:t>
            </a:r>
            <a:endParaRPr lang="zh-TW" altLang="zh-TW" sz="2000" dirty="0"/>
          </a:p>
        </p:txBody>
      </p:sp>
      <p:sp>
        <p:nvSpPr>
          <p:cNvPr id="9" name="文字方塊 8"/>
          <p:cNvSpPr txBox="1"/>
          <p:nvPr/>
        </p:nvSpPr>
        <p:spPr>
          <a:xfrm>
            <a:off x="5047397" y="116632"/>
            <a:ext cx="5165854" cy="523220"/>
          </a:xfrm>
          <a:prstGeom prst="rect">
            <a:avLst/>
          </a:prstGeom>
          <a:noFill/>
        </p:spPr>
        <p:txBody>
          <a:bodyPr wrap="square" rtlCol="0">
            <a:spAutoFit/>
          </a:bodyPr>
          <a:lstStyle/>
          <a:p>
            <a:r>
              <a:rPr lang="en-US" altLang="zh-TW" sz="2800" dirty="0">
                <a:solidFill>
                  <a:srgbClr val="0070C0"/>
                </a:solidFill>
                <a:latin typeface="Century Gothic" panose="020B0502020202020204" pitchFamily="34" charset="0"/>
              </a:rPr>
              <a:t>02</a:t>
            </a:r>
            <a:r>
              <a:rPr lang="en-US" altLang="zh-TW" sz="2800" dirty="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Not Interested in the </a:t>
            </a:r>
            <a:r>
              <a:rPr lang="en-US" altLang="zh-TW" sz="2800" dirty="0" smtClean="0">
                <a:solidFill>
                  <a:srgbClr val="0070C0"/>
                </a:solidFill>
                <a:latin typeface="Century Gothic" panose="020B0502020202020204" pitchFamily="34" charset="0"/>
              </a:rPr>
              <a:t>Doer</a:t>
            </a:r>
            <a:endParaRPr lang="en-US" altLang="zh-TW" sz="2800" dirty="0">
              <a:solidFill>
                <a:srgbClr val="0070C0"/>
              </a:solidFill>
              <a:latin typeface="Century Gothic" panose="020B0502020202020204" pitchFamily="34" charset="0"/>
            </a:endParaRPr>
          </a:p>
        </p:txBody>
      </p:sp>
      <p:grpSp>
        <p:nvGrpSpPr>
          <p:cNvPr id="24" name="群組 23"/>
          <p:cNvGrpSpPr/>
          <p:nvPr/>
        </p:nvGrpSpPr>
        <p:grpSpPr>
          <a:xfrm>
            <a:off x="4817338" y="5379405"/>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TextBox 13"/>
          <p:cNvSpPr txBox="1"/>
          <p:nvPr/>
        </p:nvSpPr>
        <p:spPr>
          <a:xfrm>
            <a:off x="4905344" y="5889466"/>
            <a:ext cx="6350893" cy="707886"/>
          </a:xfrm>
          <a:prstGeom prst="rect">
            <a:avLst/>
          </a:prstGeom>
          <a:noFill/>
        </p:spPr>
        <p:txBody>
          <a:bodyPr wrap="square" rtlCol="0">
            <a:spAutoFit/>
          </a:bodyPr>
          <a:lstStyle/>
          <a:p>
            <a:r>
              <a:rPr lang="en-US" altLang="zh-TW" sz="2000" b="1" dirty="0">
                <a:solidFill>
                  <a:srgbClr val="0070C0"/>
                </a:solidFill>
              </a:rPr>
              <a:t>Emphasis</a:t>
            </a:r>
            <a:r>
              <a:rPr lang="en-US" altLang="zh-TW" sz="2000" b="1" dirty="0"/>
              <a:t> </a:t>
            </a:r>
            <a:r>
              <a:rPr lang="en-US" altLang="zh-TW" sz="2000" dirty="0"/>
              <a:t>(noun) Special attention given to </a:t>
            </a:r>
            <a:r>
              <a:rPr lang="en-US" altLang="zh-TW" sz="2000" dirty="0" smtClean="0"/>
              <a:t>something.  </a:t>
            </a:r>
            <a:endParaRPr lang="zh-TW" altLang="zh-TW" sz="2000" dirty="0"/>
          </a:p>
          <a:p>
            <a:r>
              <a:rPr lang="en-US" altLang="zh-TW" sz="2000" b="1" dirty="0" smtClean="0">
                <a:solidFill>
                  <a:srgbClr val="0070C0"/>
                </a:solidFill>
              </a:rPr>
              <a:t>To e</a:t>
            </a:r>
            <a:r>
              <a:rPr lang="en-US" altLang="zh-TW" sz="2000" b="1" dirty="0" smtClean="0">
                <a:solidFill>
                  <a:srgbClr val="0070C0"/>
                </a:solidFill>
              </a:rPr>
              <a:t>liminate</a:t>
            </a:r>
            <a:r>
              <a:rPr lang="en-US" altLang="zh-TW" sz="2000" b="1" dirty="0" smtClean="0"/>
              <a:t> </a:t>
            </a:r>
            <a:r>
              <a:rPr lang="en-US" altLang="zh-TW" sz="2000" dirty="0"/>
              <a:t>(verb) To take </a:t>
            </a:r>
            <a:r>
              <a:rPr lang="en-US" altLang="zh-TW" sz="2000" dirty="0" smtClean="0"/>
              <a:t>out.  </a:t>
            </a:r>
            <a:endParaRPr lang="zh-TW" altLang="zh-TW" sz="2000" dirty="0"/>
          </a:p>
        </p:txBody>
      </p:sp>
      <p:sp>
        <p:nvSpPr>
          <p:cNvPr id="2" name="AutoShape 2" descr="https://www.alabamacu.com/var/site/storage/images/acu-home/community/recent-news/using-credit-cards-wisely/61479-1-eng-US/Using-Credit-Cards-Wisely.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36" name="群組 35"/>
          <p:cNvGrpSpPr/>
          <p:nvPr/>
        </p:nvGrpSpPr>
        <p:grpSpPr>
          <a:xfrm>
            <a:off x="75" y="-14111"/>
            <a:ext cx="1944291" cy="1296219"/>
            <a:chOff x="0" y="-3"/>
            <a:chExt cx="1944291" cy="1296219"/>
          </a:xfrm>
        </p:grpSpPr>
        <p:sp>
          <p:nvSpPr>
            <p:cNvPr id="41" name="淚滴形 4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8" name="文字方塊 37"/>
          <p:cNvSpPr txBox="1"/>
          <p:nvPr/>
        </p:nvSpPr>
        <p:spPr>
          <a:xfrm>
            <a:off x="455836" y="6339184"/>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en.wikipedia.org</a:t>
            </a:r>
            <a:endParaRPr lang="zh-TW" altLang="en-US" sz="800" dirty="0">
              <a:solidFill>
                <a:schemeClr val="bg1"/>
              </a:solidFill>
              <a:latin typeface="Century Gothic" panose="020B0502020202020204" pitchFamily="34" charset="0"/>
            </a:endParaRPr>
          </a:p>
        </p:txBody>
      </p:sp>
      <p:grpSp>
        <p:nvGrpSpPr>
          <p:cNvPr id="39" name="群組 38"/>
          <p:cNvGrpSpPr/>
          <p:nvPr/>
        </p:nvGrpSpPr>
        <p:grpSpPr>
          <a:xfrm>
            <a:off x="-3838" y="26542"/>
            <a:ext cx="1836204" cy="1296219"/>
            <a:chOff x="-75" y="-3"/>
            <a:chExt cx="1836204" cy="1296219"/>
          </a:xfrm>
        </p:grpSpPr>
        <p:sp>
          <p:nvSpPr>
            <p:cNvPr id="40" name="淚滴形 3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3" name="文字方塊 4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04424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英文簡報外包\A2-B1 Aireen Su-1050717-22\圖片集\005\Six_full_flex-fuel_Brazilian_automobiles_09_20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 y="8309"/>
            <a:ext cx="47625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群組 2058"/>
          <p:cNvGrpSpPr/>
          <p:nvPr/>
        </p:nvGrpSpPr>
        <p:grpSpPr>
          <a:xfrm>
            <a:off x="75"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5"/>
          <p:cNvSpPr txBox="1"/>
          <p:nvPr/>
        </p:nvSpPr>
        <p:spPr>
          <a:xfrm>
            <a:off x="5146536" y="1522527"/>
            <a:ext cx="5521259" cy="2554545"/>
          </a:xfrm>
          <a:prstGeom prst="rect">
            <a:avLst/>
          </a:prstGeom>
          <a:noFill/>
        </p:spPr>
        <p:txBody>
          <a:bodyPr wrap="square" rtlCol="0">
            <a:spAutoFit/>
          </a:bodyPr>
          <a:lstStyle/>
          <a:p>
            <a:pPr>
              <a:lnSpc>
                <a:spcPct val="200000"/>
              </a:lnSpc>
            </a:pPr>
            <a:r>
              <a:rPr lang="en-US" altLang="zh-TW" sz="2000" dirty="0" smtClean="0"/>
              <a:t>For </a:t>
            </a:r>
            <a:r>
              <a:rPr lang="en-US" altLang="zh-TW" sz="2000" dirty="0"/>
              <a:t>instance, instead of saying ‘The first cars were </a:t>
            </a:r>
            <a:r>
              <a:rPr lang="en-US" altLang="zh-TW" sz="2000" b="1" dirty="0">
                <a:solidFill>
                  <a:srgbClr val="0070C0"/>
                </a:solidFill>
              </a:rPr>
              <a:t>delivered</a:t>
            </a:r>
            <a:r>
              <a:rPr lang="en-US" altLang="zh-TW" sz="2000" dirty="0">
                <a:solidFill>
                  <a:srgbClr val="0070C0"/>
                </a:solidFill>
              </a:rPr>
              <a:t> </a:t>
            </a:r>
            <a:r>
              <a:rPr lang="en-US" altLang="zh-TW" sz="2000" dirty="0"/>
              <a:t>to distributors by delivery men,’ we can simply say ‘The first cars were delivered to </a:t>
            </a:r>
            <a:r>
              <a:rPr lang="en-US" altLang="zh-TW" sz="2000" dirty="0" smtClean="0"/>
              <a:t>the distributors</a:t>
            </a:r>
            <a:r>
              <a:rPr lang="en-US" altLang="zh-TW" sz="2000" dirty="0"/>
              <a:t>.’ </a:t>
            </a:r>
            <a:endParaRPr lang="zh-TW" altLang="zh-TW" sz="2000" dirty="0"/>
          </a:p>
        </p:txBody>
      </p:sp>
      <p:sp>
        <p:nvSpPr>
          <p:cNvPr id="9" name="文字方塊 8"/>
          <p:cNvSpPr txBox="1"/>
          <p:nvPr/>
        </p:nvSpPr>
        <p:spPr>
          <a:xfrm>
            <a:off x="5186460" y="632624"/>
            <a:ext cx="5165854" cy="523220"/>
          </a:xfrm>
          <a:prstGeom prst="rect">
            <a:avLst/>
          </a:prstGeom>
          <a:noFill/>
        </p:spPr>
        <p:txBody>
          <a:bodyPr wrap="square" rtlCol="0">
            <a:spAutoFit/>
          </a:bodyPr>
          <a:lstStyle/>
          <a:p>
            <a:r>
              <a:rPr lang="en-US" altLang="zh-TW" sz="2800" dirty="0">
                <a:solidFill>
                  <a:srgbClr val="0070C0"/>
                </a:solidFill>
                <a:latin typeface="Century Gothic" panose="020B0502020202020204" pitchFamily="34" charset="0"/>
              </a:rPr>
              <a:t>02</a:t>
            </a:r>
            <a:r>
              <a:rPr lang="en-US" altLang="zh-TW" sz="2800" dirty="0">
                <a:solidFill>
                  <a:srgbClr val="9AF802"/>
                </a:solidFill>
                <a:latin typeface="Century Gothic" panose="020B0502020202020204" pitchFamily="34" charset="0"/>
              </a:rPr>
              <a:t> </a:t>
            </a:r>
            <a:r>
              <a:rPr lang="en-US" altLang="zh-TW" sz="2800" dirty="0">
                <a:solidFill>
                  <a:srgbClr val="0070C0"/>
                </a:solidFill>
                <a:latin typeface="Century Gothic" panose="020B0502020202020204" pitchFamily="34" charset="0"/>
              </a:rPr>
              <a:t>Not Interested in the </a:t>
            </a:r>
            <a:r>
              <a:rPr lang="en-US" altLang="zh-TW" sz="2800" dirty="0" smtClean="0">
                <a:solidFill>
                  <a:srgbClr val="0070C0"/>
                </a:solidFill>
                <a:latin typeface="Century Gothic" panose="020B0502020202020204" pitchFamily="34" charset="0"/>
              </a:rPr>
              <a:t>Doer</a:t>
            </a:r>
            <a:endParaRPr lang="en-US" altLang="zh-TW" sz="2800" dirty="0">
              <a:solidFill>
                <a:srgbClr val="0070C0"/>
              </a:solidFill>
              <a:latin typeface="Century Gothic" panose="020B0502020202020204" pitchFamily="34" charset="0"/>
            </a:endParaRPr>
          </a:p>
        </p:txBody>
      </p:sp>
      <p:grpSp>
        <p:nvGrpSpPr>
          <p:cNvPr id="24" name="群組 23"/>
          <p:cNvGrpSpPr/>
          <p:nvPr/>
        </p:nvGrpSpPr>
        <p:grpSpPr>
          <a:xfrm>
            <a:off x="5098454" y="4516429"/>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TextBox 13"/>
          <p:cNvSpPr txBox="1"/>
          <p:nvPr/>
        </p:nvSpPr>
        <p:spPr>
          <a:xfrm>
            <a:off x="5186460" y="5299378"/>
            <a:ext cx="5183406" cy="967957"/>
          </a:xfrm>
          <a:prstGeom prst="rect">
            <a:avLst/>
          </a:prstGeom>
          <a:noFill/>
        </p:spPr>
        <p:txBody>
          <a:bodyPr wrap="square" rtlCol="0">
            <a:spAutoFit/>
          </a:bodyPr>
          <a:lstStyle/>
          <a:p>
            <a:pPr>
              <a:lnSpc>
                <a:spcPct val="150000"/>
              </a:lnSpc>
            </a:pPr>
            <a:r>
              <a:rPr lang="en-US" altLang="zh-TW" sz="2000" b="1" dirty="0" smtClean="0">
                <a:solidFill>
                  <a:srgbClr val="0070C0"/>
                </a:solidFill>
              </a:rPr>
              <a:t>To d</a:t>
            </a:r>
            <a:r>
              <a:rPr lang="en-US" altLang="zh-TW" sz="2000" b="1" dirty="0" smtClean="0">
                <a:solidFill>
                  <a:srgbClr val="0070C0"/>
                </a:solidFill>
              </a:rPr>
              <a:t>eliver</a:t>
            </a:r>
            <a:r>
              <a:rPr lang="en-US" altLang="zh-TW" sz="2000" b="1" dirty="0" smtClean="0"/>
              <a:t> </a:t>
            </a:r>
            <a:r>
              <a:rPr lang="en-US" altLang="zh-TW" sz="2000" dirty="0"/>
              <a:t>(verb) To carry to and leave at the proper place</a:t>
            </a:r>
            <a:endParaRPr lang="zh-TW" altLang="zh-TW" sz="2000" b="1" dirty="0">
              <a:solidFill>
                <a:srgbClr val="0070C0"/>
              </a:solidFill>
            </a:endParaRPr>
          </a:p>
        </p:txBody>
      </p:sp>
      <p:sp>
        <p:nvSpPr>
          <p:cNvPr id="2" name="AutoShape 2" descr="https://www.alabamacu.com/var/site/storage/images/acu-home/community/recent-news/using-credit-cards-wisely/61479-1-eng-US/Using-Credit-Cards-Wisely.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36" name="群組 35"/>
          <p:cNvGrpSpPr/>
          <p:nvPr/>
        </p:nvGrpSpPr>
        <p:grpSpPr>
          <a:xfrm>
            <a:off x="75" y="-14111"/>
            <a:ext cx="1944291" cy="1296219"/>
            <a:chOff x="0" y="-3"/>
            <a:chExt cx="1944291" cy="1296219"/>
          </a:xfrm>
        </p:grpSpPr>
        <p:sp>
          <p:nvSpPr>
            <p:cNvPr id="41" name="淚滴形 4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8" name="文字方塊 37"/>
          <p:cNvSpPr txBox="1"/>
          <p:nvPr/>
        </p:nvSpPr>
        <p:spPr>
          <a:xfrm>
            <a:off x="455836" y="6339184"/>
            <a:ext cx="3456384" cy="215444"/>
          </a:xfrm>
          <a:prstGeom prst="rect">
            <a:avLst/>
          </a:prstGeom>
          <a:noFill/>
        </p:spPr>
        <p:txBody>
          <a:bodyPr wrap="square" rtlCol="0">
            <a:spAutoFit/>
          </a:bodyPr>
          <a:lstStyle/>
          <a:p>
            <a:r>
              <a:rPr lang="en-US" altLang="zh-TW" sz="800" dirty="0">
                <a:solidFill>
                  <a:schemeClr val="bg1"/>
                </a:solidFill>
                <a:latin typeface="Century Gothic" panose="020B0502020202020204" pitchFamily="34" charset="0"/>
              </a:rPr>
              <a:t>Image </a:t>
            </a:r>
            <a:r>
              <a:rPr lang="en-US" altLang="zh-TW" sz="800" dirty="0" smtClean="0">
                <a:solidFill>
                  <a:schemeClr val="bg1"/>
                </a:solidFill>
                <a:latin typeface="Century Gothic" panose="020B0502020202020204" pitchFamily="34" charset="0"/>
              </a:rPr>
              <a:t>from : </a:t>
            </a:r>
            <a:r>
              <a:rPr lang="en-US" altLang="zh-TW" sz="800" dirty="0">
                <a:solidFill>
                  <a:schemeClr val="bg1"/>
                </a:solidFill>
                <a:latin typeface="Century Gothic" panose="020B0502020202020204" pitchFamily="34" charset="0"/>
              </a:rPr>
              <a:t>en.wikipedia.org</a:t>
            </a:r>
            <a:endParaRPr lang="zh-TW" altLang="en-US" sz="800" dirty="0">
              <a:solidFill>
                <a:schemeClr val="bg1"/>
              </a:solidFill>
              <a:latin typeface="Century Gothic" panose="020B0502020202020204" pitchFamily="34" charset="0"/>
            </a:endParaRPr>
          </a:p>
        </p:txBody>
      </p:sp>
      <p:grpSp>
        <p:nvGrpSpPr>
          <p:cNvPr id="39" name="群組 38"/>
          <p:cNvGrpSpPr/>
          <p:nvPr/>
        </p:nvGrpSpPr>
        <p:grpSpPr>
          <a:xfrm>
            <a:off x="-3838" y="26542"/>
            <a:ext cx="1836204" cy="1296219"/>
            <a:chOff x="-75" y="-3"/>
            <a:chExt cx="1836204" cy="1296219"/>
          </a:xfrm>
        </p:grpSpPr>
        <p:sp>
          <p:nvSpPr>
            <p:cNvPr id="40" name="淚滴形 3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3" name="文字方塊 42"/>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702728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1436593"/>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2732737"/>
            <a:ext cx="7560840" cy="2262158"/>
          </a:xfrm>
          <a:prstGeom prst="rect">
            <a:avLst/>
          </a:prstGeom>
          <a:noFill/>
        </p:spPr>
        <p:txBody>
          <a:bodyPr wrap="square" rtlCol="0">
            <a:spAutoFit/>
          </a:bodyPr>
          <a:lstStyle/>
          <a:p>
            <a:pPr algn="ctr"/>
            <a:r>
              <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p>
          <a:p>
            <a:pPr algn="ctr"/>
            <a:r>
              <a:rPr lang="en-US" altLang="zh-TW" sz="2100" u="sng" dirty="0"/>
              <a:t>Discuss with the classmates on how to convert the following active sentences into passive sentences: </a:t>
            </a:r>
          </a:p>
          <a:p>
            <a:pPr algn="ctr"/>
            <a:r>
              <a:rPr lang="en-US" altLang="zh-TW" sz="2100" dirty="0"/>
              <a:t>Mark donated money to the homeless shelter. </a:t>
            </a:r>
          </a:p>
          <a:p>
            <a:pPr algn="ctr"/>
            <a:r>
              <a:rPr lang="en-US" altLang="zh-TW" sz="2100" dirty="0"/>
              <a:t>He faxed his application for a new job. </a:t>
            </a:r>
          </a:p>
          <a:p>
            <a:pPr algn="ctr"/>
            <a:r>
              <a:rPr lang="en-US" altLang="zh-TW" sz="2100" dirty="0"/>
              <a:t>The staff is required to watch a safety video.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1678079"/>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3838" y="26542"/>
            <a:ext cx="1836204" cy="1296219"/>
            <a:chOff x="-75" y="-3"/>
            <a:chExt cx="1836204"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5" name="文字方塊 14"/>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711</Words>
  <Application>Microsoft Office PowerPoint</Application>
  <PresentationFormat>自訂</PresentationFormat>
  <Paragraphs>101</Paragraphs>
  <Slides>15</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Malgun Gothic Semilight</vt:lpstr>
      <vt:lpstr>新細明體</vt:lpstr>
      <vt:lpstr>Arial</vt:lpstr>
      <vt:lpstr>Calibri</vt:lpstr>
      <vt:lpstr>Century Gothic</vt:lpstr>
      <vt:lpstr>Trebuchet MS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119</cp:revision>
  <dcterms:created xsi:type="dcterms:W3CDTF">2016-02-23T07:49:36Z</dcterms:created>
  <dcterms:modified xsi:type="dcterms:W3CDTF">2017-05-24T03:05:23Z</dcterms:modified>
</cp:coreProperties>
</file>