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1" r:id="rId2"/>
    <p:sldId id="273" r:id="rId3"/>
    <p:sldId id="302" r:id="rId4"/>
    <p:sldId id="274" r:id="rId5"/>
    <p:sldId id="275" r:id="rId6"/>
    <p:sldId id="303" r:id="rId7"/>
    <p:sldId id="304" r:id="rId8"/>
    <p:sldId id="276" r:id="rId9"/>
    <p:sldId id="288" r:id="rId10"/>
    <p:sldId id="283" r:id="rId11"/>
    <p:sldId id="289" r:id="rId12"/>
    <p:sldId id="284" r:id="rId13"/>
    <p:sldId id="280" r:id="rId14"/>
    <p:sldId id="277" r:id="rId15"/>
    <p:sldId id="296" r:id="rId16"/>
    <p:sldId id="278" r:id="rId17"/>
    <p:sldId id="279" r:id="rId18"/>
    <p:sldId id="305" r:id="rId19"/>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387" y="21"/>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2016/8/28</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AE992C-6897-442F-8DE2-09D19DD46BE5}" type="slidenum">
              <a:rPr lang="zh-TW" altLang="en-US" smtClean="0"/>
              <a:t>4</a:t>
            </a:fld>
            <a:endParaRPr lang="zh-TW" altLang="en-US"/>
          </a:p>
        </p:txBody>
      </p:sp>
    </p:spTree>
    <p:extLst>
      <p:ext uri="{BB962C8B-B14F-4D97-AF65-F5344CB8AC3E}">
        <p14:creationId xmlns:p14="http://schemas.microsoft.com/office/powerpoint/2010/main" val="377812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2016/8/28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2016/8/28</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80" y="-1"/>
            <a:ext cx="11015836" cy="6884459"/>
          </a:xfrm>
          <a:prstGeom prst="rect">
            <a:avLst/>
          </a:prstGeom>
        </p:spPr>
      </p:pic>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a:off x="-14281" y="2420888"/>
            <a:ext cx="11015836" cy="2304256"/>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TextBox 6"/>
          <p:cNvSpPr txBox="1"/>
          <p:nvPr/>
        </p:nvSpPr>
        <p:spPr>
          <a:xfrm>
            <a:off x="755339" y="2568386"/>
            <a:ext cx="8498582" cy="1323439"/>
          </a:xfrm>
          <a:prstGeom prst="rect">
            <a:avLst/>
          </a:prstGeom>
          <a:noFill/>
        </p:spPr>
        <p:txBody>
          <a:bodyPr wrap="square" rtlCol="0">
            <a:spAutoFit/>
          </a:bodyPr>
          <a:lstStyle/>
          <a:p>
            <a:r>
              <a:rPr lang="en-US" sz="4000" b="1"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Mummy Head Shows Signs </a:t>
            </a:r>
            <a:endParaRPr lang="en-US" sz="4000" b="1"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r>
              <a:rPr lang="en-US" sz="4000" b="1"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of </a:t>
            </a:r>
            <a:r>
              <a:rPr lang="en-US" sz="4000" b="1"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Skin Bleaching</a:t>
            </a:r>
            <a:endParaRPr lang="en-US" sz="40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5" name="群組 4"/>
          <p:cNvGrpSpPr/>
          <p:nvPr/>
        </p:nvGrpSpPr>
        <p:grpSpPr>
          <a:xfrm>
            <a:off x="882641" y="4063532"/>
            <a:ext cx="989642" cy="301572"/>
            <a:chOff x="882641" y="4063532"/>
            <a:chExt cx="989642" cy="301572"/>
          </a:xfrm>
        </p:grpSpPr>
        <p:sp>
          <p:nvSpPr>
            <p:cNvPr id="3" name="矩形 2"/>
            <p:cNvSpPr/>
            <p:nvPr/>
          </p:nvSpPr>
          <p:spPr>
            <a:xfrm>
              <a:off x="882641" y="4063532"/>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105357" y="4075818"/>
              <a:ext cx="544209" cy="276999"/>
            </a:xfrm>
            <a:prstGeom prst="rect">
              <a:avLst/>
            </a:prstGeom>
            <a:noFill/>
          </p:spPr>
          <p:txBody>
            <a:bodyPr wrap="square" rtlCol="0">
              <a:spAutoFit/>
            </a:bodyPr>
            <a:lstStyle/>
            <a:p>
              <a:r>
                <a:rPr lang="en-US" altLang="zh-TW" sz="1200" dirty="0" smtClean="0">
                  <a:solidFill>
                    <a:schemeClr val="bg1"/>
                  </a:solidFill>
                  <a:latin typeface="Century Gothic" panose="020B0502020202020204" pitchFamily="34" charset="0"/>
                </a:rPr>
                <a:t>view</a:t>
              </a:r>
              <a:endParaRPr lang="zh-TW" altLang="en-US" sz="1200"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906942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432123" y="3654261"/>
            <a:ext cx="9793088" cy="6463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02</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20715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3" y="-27390"/>
            <a:ext cx="6290424" cy="6885390"/>
          </a:xfrm>
          <a:prstGeom prst="rect">
            <a:avLst/>
          </a:prstGeom>
        </p:spPr>
      </p:pic>
      <p:sp>
        <p:nvSpPr>
          <p:cNvPr id="6" name="直角三角形 5"/>
          <p:cNvSpPr/>
          <p:nvPr/>
        </p:nvSpPr>
        <p:spPr>
          <a:xfrm flipH="1">
            <a:off x="1800271" y="-27385"/>
            <a:ext cx="4464500" cy="69051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rot="10800000" flipH="1" flipV="1">
            <a:off x="-25651" y="5443809"/>
            <a:ext cx="1825925" cy="143393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5430426" y="1461536"/>
            <a:ext cx="5237855" cy="4889737"/>
          </a:xfrm>
          <a:prstGeom prst="rect">
            <a:avLst/>
          </a:prstGeom>
          <a:noFill/>
        </p:spPr>
        <p:txBody>
          <a:bodyPr wrap="square" rtlCol="0">
            <a:spAutoFit/>
          </a:bodyPr>
          <a:lstStyle/>
          <a:p>
            <a:pPr>
              <a:lnSpc>
                <a:spcPct val="150000"/>
              </a:lnSpc>
            </a:pPr>
            <a:r>
              <a:rPr lang="en-US" altLang="zh-TW" sz="2100" dirty="0"/>
              <a:t>History suggests that whiter skin may have been important in Egyptian </a:t>
            </a:r>
            <a:r>
              <a:rPr lang="en-US" altLang="zh-TW" sz="2100" b="1" dirty="0">
                <a:solidFill>
                  <a:srgbClr val="0070C0"/>
                </a:solidFill>
              </a:rPr>
              <a:t>society</a:t>
            </a:r>
            <a:r>
              <a:rPr lang="en-US" altLang="zh-TW" sz="2100" dirty="0"/>
              <a:t>. Some scientists think that it showed that people were high in society because they did not do hard work outdoors which like people who were in lower parts of society. The same can be seen today in many Eastern societies. </a:t>
            </a:r>
            <a:endParaRPr lang="zh-TW" altLang="zh-TW" sz="2100" dirty="0"/>
          </a:p>
          <a:p>
            <a:pPr>
              <a:lnSpc>
                <a:spcPct val="150000"/>
              </a:lnSpc>
            </a:pPr>
            <a:r>
              <a:rPr lang="en-US" altLang="zh-TW" sz="2100" dirty="0"/>
              <a:t>Egyptians used many cosmetics and many reasons, and unfortunately, many of those cosmetics were bad for their health. </a:t>
            </a:r>
            <a:endParaRPr lang="zh-TW" altLang="zh-TW" sz="2100" dirty="0"/>
          </a:p>
        </p:txBody>
      </p:sp>
      <p:sp>
        <p:nvSpPr>
          <p:cNvPr id="9" name="文字方塊 8"/>
          <p:cNvSpPr txBox="1"/>
          <p:nvPr/>
        </p:nvSpPr>
        <p:spPr>
          <a:xfrm>
            <a:off x="5975493" y="778351"/>
            <a:ext cx="4663037"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 </a:t>
            </a:r>
            <a:r>
              <a:rPr lang="en-US" altLang="zh-TW" sz="2800" dirty="0">
                <a:solidFill>
                  <a:srgbClr val="0070C0"/>
                </a:solidFill>
                <a:latin typeface="Century Gothic" panose="020B0502020202020204" pitchFamily="34" charset="0"/>
              </a:rPr>
              <a:t>Reading time </a:t>
            </a:r>
            <a:r>
              <a:rPr lang="en-US" altLang="zh-TW" sz="2800" dirty="0" err="1">
                <a:solidFill>
                  <a:srgbClr val="0070C0"/>
                </a:solidFill>
                <a:latin typeface="Century Gothic" panose="020B0502020202020204" pitchFamily="34" charset="0"/>
              </a:rPr>
              <a:t>cont</a:t>
            </a:r>
            <a:r>
              <a:rPr lang="en-US" altLang="zh-TW" sz="2800" dirty="0">
                <a:solidFill>
                  <a:srgbClr val="0070C0"/>
                </a:solidFill>
                <a:latin typeface="Century Gothic" panose="020B0502020202020204" pitchFamily="34" charset="0"/>
              </a:rPr>
              <a:t>…</a:t>
            </a:r>
            <a:endParaRPr lang="zh-TW" altLang="en-US" sz="2800" dirty="0">
              <a:solidFill>
                <a:srgbClr val="0070C0"/>
              </a:solidFill>
              <a:latin typeface="Century Gothic" panose="020B0502020202020204" pitchFamily="34" charset="0"/>
            </a:endParaRPr>
          </a:p>
        </p:txBody>
      </p:sp>
      <p:grpSp>
        <p:nvGrpSpPr>
          <p:cNvPr id="14" name="群組 13"/>
          <p:cNvGrpSpPr/>
          <p:nvPr/>
        </p:nvGrpSpPr>
        <p:grpSpPr>
          <a:xfrm>
            <a:off x="-25652" y="-27386"/>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等腰三角形 1"/>
          <p:cNvSpPr/>
          <p:nvPr/>
        </p:nvSpPr>
        <p:spPr>
          <a:xfrm rot="8614005">
            <a:off x="776566" y="3339290"/>
            <a:ext cx="221490" cy="45383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pexels.com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62301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312049" y="3507836"/>
            <a:ext cx="8456599" cy="6463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03</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67019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428564" y="3609119"/>
            <a:ext cx="10353396" cy="2677656"/>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marL="342900" lvl="0" indent="-342900" fontAlgn="base">
              <a:buFont typeface="Wingdings" panose="05000000000000000000" pitchFamily="2" charset="2"/>
              <a:buChar char="Ø"/>
            </a:pPr>
            <a:r>
              <a:rPr lang="en-US" altLang="zh-TW" sz="2100" dirty="0"/>
              <a:t>Based on the article, what interesting fact have </a:t>
            </a:r>
            <a:r>
              <a:rPr lang="en-US" altLang="zh-TW" sz="2100" dirty="0" smtClean="0"/>
              <a:t>scientists</a:t>
            </a:r>
          </a:p>
          <a:p>
            <a:pPr marL="342900" lvl="0" indent="-342900" fontAlgn="base">
              <a:buFont typeface="Wingdings" panose="05000000000000000000" pitchFamily="2" charset="2"/>
              <a:buChar char="Ø"/>
            </a:pPr>
            <a:r>
              <a:rPr lang="en-US" altLang="zh-TW" sz="2100" b="1" dirty="0" smtClean="0">
                <a:solidFill>
                  <a:srgbClr val="0070C0"/>
                </a:solidFill>
              </a:rPr>
              <a:t>discovered</a:t>
            </a:r>
            <a:r>
              <a:rPr lang="en-US" altLang="zh-TW" sz="2100" dirty="0" smtClean="0">
                <a:solidFill>
                  <a:srgbClr val="0070C0"/>
                </a:solidFill>
              </a:rPr>
              <a:t> </a:t>
            </a:r>
            <a:r>
              <a:rPr lang="en-US" altLang="zh-TW" sz="2100" dirty="0"/>
              <a:t>about </a:t>
            </a:r>
            <a:r>
              <a:rPr lang="en-US" altLang="zh-TW" sz="2100" b="1" dirty="0">
                <a:solidFill>
                  <a:srgbClr val="0070C0"/>
                </a:solidFill>
              </a:rPr>
              <a:t>ancient</a:t>
            </a:r>
            <a:r>
              <a:rPr lang="en-US" altLang="zh-TW" sz="2100" dirty="0">
                <a:solidFill>
                  <a:srgbClr val="0070C0"/>
                </a:solidFill>
              </a:rPr>
              <a:t> </a:t>
            </a:r>
            <a:r>
              <a:rPr lang="en-US" altLang="zh-TW" sz="2100" dirty="0"/>
              <a:t>Egyptians? </a:t>
            </a:r>
            <a:endParaRPr lang="zh-TW" altLang="zh-TW" sz="2100" dirty="0"/>
          </a:p>
          <a:p>
            <a:pPr marL="342900" lvl="0" indent="-342900" fontAlgn="base">
              <a:buFont typeface="Wingdings" panose="05000000000000000000" pitchFamily="2" charset="2"/>
              <a:buChar char="Ø"/>
            </a:pPr>
            <a:r>
              <a:rPr lang="en-US" altLang="zh-TW" sz="2100" dirty="0"/>
              <a:t>About how old was the woman to whom the head belonged? </a:t>
            </a:r>
            <a:endParaRPr lang="zh-TW" altLang="zh-TW" sz="2100" dirty="0"/>
          </a:p>
          <a:p>
            <a:pPr marL="342900" lvl="0" indent="-342900" fontAlgn="base">
              <a:buFont typeface="Wingdings" panose="05000000000000000000" pitchFamily="2" charset="2"/>
              <a:buChar char="Ø"/>
            </a:pPr>
            <a:r>
              <a:rPr lang="en-US" altLang="zh-TW" sz="2100" dirty="0"/>
              <a:t>How did scientists know that this woman </a:t>
            </a:r>
            <a:r>
              <a:rPr lang="en-US" altLang="zh-TW" sz="2100" b="1" dirty="0">
                <a:solidFill>
                  <a:srgbClr val="0070C0"/>
                </a:solidFill>
              </a:rPr>
              <a:t>bleached</a:t>
            </a:r>
            <a:r>
              <a:rPr lang="en-US" altLang="zh-TW" sz="2100" dirty="0">
                <a:solidFill>
                  <a:srgbClr val="0070C0"/>
                </a:solidFill>
              </a:rPr>
              <a:t> </a:t>
            </a:r>
            <a:r>
              <a:rPr lang="en-US" altLang="zh-TW" sz="2100" dirty="0"/>
              <a:t>her skin?</a:t>
            </a:r>
            <a:endParaRPr lang="zh-TW" altLang="zh-TW" sz="2100" dirty="0"/>
          </a:p>
          <a:p>
            <a:pPr marL="342900" lvl="0" indent="-342900" fontAlgn="base">
              <a:buFont typeface="Wingdings" panose="05000000000000000000" pitchFamily="2" charset="2"/>
              <a:buChar char="Ø"/>
            </a:pPr>
            <a:r>
              <a:rPr lang="en-US" altLang="zh-TW" sz="2100" dirty="0"/>
              <a:t>Why did many women in high </a:t>
            </a:r>
            <a:r>
              <a:rPr lang="en-US" altLang="zh-TW" sz="2100" b="1" dirty="0">
                <a:solidFill>
                  <a:srgbClr val="0070C0"/>
                </a:solidFill>
              </a:rPr>
              <a:t>society</a:t>
            </a:r>
            <a:r>
              <a:rPr lang="en-US" altLang="zh-TW" sz="2100" dirty="0">
                <a:solidFill>
                  <a:srgbClr val="0070C0"/>
                </a:solidFill>
              </a:rPr>
              <a:t> </a:t>
            </a:r>
            <a:r>
              <a:rPr lang="en-US" altLang="zh-TW" sz="2100" dirty="0"/>
              <a:t>bleach their skin? </a:t>
            </a:r>
            <a:endParaRPr lang="zh-TW" altLang="zh-TW" sz="2100" dirty="0"/>
          </a:p>
          <a:p>
            <a:pPr marL="342900" indent="-342900">
              <a:buFont typeface="Wingdings" panose="05000000000000000000" pitchFamily="2" charset="2"/>
              <a:buChar char="Ø"/>
            </a:pPr>
            <a:r>
              <a:rPr lang="en-US" altLang="zh-TW" sz="2100" dirty="0"/>
              <a:t>Were these bleaching </a:t>
            </a:r>
            <a:r>
              <a:rPr lang="en-US" altLang="zh-TW" sz="2100" b="1" dirty="0">
                <a:solidFill>
                  <a:srgbClr val="0070C0"/>
                </a:solidFill>
              </a:rPr>
              <a:t>cosmetics</a:t>
            </a:r>
            <a:r>
              <a:rPr lang="en-US" altLang="zh-TW" sz="2100" dirty="0">
                <a:solidFill>
                  <a:srgbClr val="0070C0"/>
                </a:solidFill>
              </a:rPr>
              <a:t> </a:t>
            </a:r>
            <a:r>
              <a:rPr lang="en-US" altLang="zh-TW" sz="2100" dirty="0"/>
              <a:t>safe to use? How do you know?</a:t>
            </a:r>
            <a:endParaRPr lang="zh-TW" altLang="zh-TW" sz="2100" dirty="0"/>
          </a:p>
        </p:txBody>
      </p:sp>
      <p:grpSp>
        <p:nvGrpSpPr>
          <p:cNvPr id="2" name="群組 1"/>
          <p:cNvGrpSpPr/>
          <p:nvPr/>
        </p:nvGrpSpPr>
        <p:grpSpPr>
          <a:xfrm>
            <a:off x="7200875" y="240898"/>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1996517"/>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816499" y="3251243"/>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114469"/>
            <a:ext cx="900870" cy="900870"/>
          </a:xfrm>
          <a:prstGeom prst="rect">
            <a:avLst/>
          </a:prstGeom>
        </p:spPr>
      </p:pic>
      <p:sp>
        <p:nvSpPr>
          <p:cNvPr id="2" name="Rectangle 1"/>
          <p:cNvSpPr/>
          <p:nvPr/>
        </p:nvSpPr>
        <p:spPr>
          <a:xfrm>
            <a:off x="1098582" y="4015526"/>
            <a:ext cx="8928992" cy="2465996"/>
          </a:xfrm>
          <a:prstGeom prst="rect">
            <a:avLst/>
          </a:prstGeom>
        </p:spPr>
        <p:txBody>
          <a:bodyPr wrap="square">
            <a:spAutoFit/>
          </a:bodyPr>
          <a:lstStyle/>
          <a:p>
            <a:pPr lvl="0" algn="ctr" fontAlgn="base">
              <a:lnSpc>
                <a:spcPct val="150000"/>
              </a:lnSpc>
            </a:pPr>
            <a:r>
              <a:rPr lang="en-US" altLang="zh-TW" sz="2100" dirty="0"/>
              <a:t>Are you surprised that ancient Egyptians bleached their skin?</a:t>
            </a:r>
            <a:endParaRPr lang="zh-TW" altLang="zh-TW" sz="2100" dirty="0"/>
          </a:p>
          <a:p>
            <a:pPr lvl="0" algn="ctr" fontAlgn="base">
              <a:lnSpc>
                <a:spcPct val="150000"/>
              </a:lnSpc>
            </a:pPr>
            <a:r>
              <a:rPr lang="en-US" altLang="zh-TW" sz="2100" dirty="0"/>
              <a:t>Do people in your society bleach their skin? Why or why not?</a:t>
            </a:r>
            <a:endParaRPr lang="zh-TW" altLang="zh-TW" sz="2100" dirty="0"/>
          </a:p>
          <a:p>
            <a:pPr lvl="0" algn="ctr" fontAlgn="base">
              <a:lnSpc>
                <a:spcPct val="150000"/>
              </a:lnSpc>
            </a:pPr>
            <a:r>
              <a:rPr lang="en-US" altLang="zh-TW" sz="2100" dirty="0"/>
              <a:t>In many cultures, women still use </a:t>
            </a:r>
            <a:r>
              <a:rPr lang="en-US" altLang="zh-TW" sz="2100" b="1" dirty="0">
                <a:solidFill>
                  <a:srgbClr val="0070C0"/>
                </a:solidFill>
              </a:rPr>
              <a:t>deadly</a:t>
            </a:r>
            <a:r>
              <a:rPr lang="en-US" altLang="zh-TW" sz="2100" dirty="0">
                <a:solidFill>
                  <a:srgbClr val="0070C0"/>
                </a:solidFill>
              </a:rPr>
              <a:t> </a:t>
            </a:r>
            <a:r>
              <a:rPr lang="en-US" altLang="zh-TW" sz="2100" dirty="0"/>
              <a:t>skin bleaching cosmetics. </a:t>
            </a:r>
            <a:endParaRPr lang="en-US" altLang="zh-TW" sz="2100" dirty="0" smtClean="0"/>
          </a:p>
          <a:p>
            <a:pPr lvl="0" algn="ctr" fontAlgn="base">
              <a:lnSpc>
                <a:spcPct val="150000"/>
              </a:lnSpc>
            </a:pPr>
            <a:r>
              <a:rPr lang="en-US" altLang="zh-TW" sz="2100" dirty="0" smtClean="0"/>
              <a:t>Why </a:t>
            </a:r>
            <a:r>
              <a:rPr lang="en-US" altLang="zh-TW" sz="2100" dirty="0"/>
              <a:t>do you think that it? </a:t>
            </a:r>
            <a:endParaRPr lang="zh-TW" altLang="zh-TW" sz="2100" dirty="0"/>
          </a:p>
          <a:p>
            <a:pPr algn="ctr">
              <a:lnSpc>
                <a:spcPct val="150000"/>
              </a:lnSpc>
            </a:pPr>
            <a:r>
              <a:rPr lang="en-US" altLang="zh-TW" sz="2100" dirty="0"/>
              <a:t>Have you ever bleached your skin? Why or why not?</a:t>
            </a:r>
            <a:endParaRPr lang="en-US" altLang="zh-TW" sz="2100" dirty="0">
              <a:latin typeface="+mj-lt"/>
              <a:cs typeface="新細明體" panose="02020500000000000000" pitchFamily="18" charset="-120"/>
            </a:endParaRPr>
          </a:p>
        </p:txBody>
      </p:sp>
      <p:grpSp>
        <p:nvGrpSpPr>
          <p:cNvPr id="9" name="群組 10"/>
          <p:cNvGrpSpPr/>
          <p:nvPr/>
        </p:nvGrpSpPr>
        <p:grpSpPr>
          <a:xfrm>
            <a:off x="-14281" y="0"/>
            <a:ext cx="1944291" cy="1296219"/>
            <a:chOff x="0" y="-3"/>
            <a:chExt cx="1944291" cy="1296219"/>
          </a:xfrm>
        </p:grpSpPr>
        <p:sp>
          <p:nvSpPr>
            <p:cNvPr id="13"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0" y="1990210"/>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888507" y="3244936"/>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2" y="2108162"/>
            <a:ext cx="900870" cy="900870"/>
          </a:xfrm>
          <a:prstGeom prst="rect">
            <a:avLst/>
          </a:prstGeom>
        </p:spPr>
      </p:pic>
      <p:sp>
        <p:nvSpPr>
          <p:cNvPr id="2" name="Rectangle 1"/>
          <p:cNvSpPr/>
          <p:nvPr/>
        </p:nvSpPr>
        <p:spPr>
          <a:xfrm>
            <a:off x="1598425" y="3717032"/>
            <a:ext cx="7929303" cy="2587183"/>
          </a:xfrm>
          <a:prstGeom prst="rect">
            <a:avLst/>
          </a:prstGeom>
        </p:spPr>
        <p:txBody>
          <a:bodyPr wrap="square">
            <a:spAutoFit/>
          </a:bodyPr>
          <a:lstStyle/>
          <a:p>
            <a:pPr lvl="0" algn="ctr" fontAlgn="base">
              <a:lnSpc>
                <a:spcPct val="200000"/>
              </a:lnSpc>
              <a:spcAft>
                <a:spcPts val="0"/>
              </a:spcAft>
            </a:pPr>
            <a:r>
              <a:rPr lang="en-US" altLang="zh-TW" sz="2100" dirty="0"/>
              <a:t>Take turns summarizing the passage that we just read. </a:t>
            </a:r>
            <a:endParaRPr lang="en-US" altLang="zh-TW" sz="2100" dirty="0" smtClean="0"/>
          </a:p>
          <a:p>
            <a:pPr lvl="0" algn="ctr" fontAlgn="base">
              <a:lnSpc>
                <a:spcPct val="200000"/>
              </a:lnSpc>
              <a:spcAft>
                <a:spcPts val="0"/>
              </a:spcAft>
            </a:pPr>
            <a:r>
              <a:rPr lang="en-US" altLang="zh-TW" sz="2100" dirty="0" smtClean="0"/>
              <a:t>Who/What </a:t>
            </a:r>
            <a:r>
              <a:rPr lang="en-US" altLang="zh-TW" sz="2100" dirty="0"/>
              <a:t>is the article about</a:t>
            </a:r>
            <a:r>
              <a:rPr lang="en-US" altLang="zh-TW" sz="2100" dirty="0" smtClean="0"/>
              <a:t>?</a:t>
            </a:r>
          </a:p>
          <a:p>
            <a:pPr lvl="0" algn="ctr" fontAlgn="base">
              <a:lnSpc>
                <a:spcPct val="200000"/>
              </a:lnSpc>
              <a:spcAft>
                <a:spcPts val="0"/>
              </a:spcAft>
            </a:pPr>
            <a:r>
              <a:rPr lang="en-US" altLang="zh-TW" sz="2100" dirty="0" smtClean="0"/>
              <a:t> </a:t>
            </a:r>
            <a:r>
              <a:rPr lang="en-US" altLang="zh-TW" sz="2100" dirty="0"/>
              <a:t>What interesting fact is being discussed</a:t>
            </a:r>
            <a:r>
              <a:rPr lang="en-US" altLang="zh-TW" sz="2100" dirty="0" smtClean="0"/>
              <a:t>?</a:t>
            </a:r>
          </a:p>
          <a:p>
            <a:pPr lvl="0" algn="ctr" fontAlgn="base">
              <a:lnSpc>
                <a:spcPct val="200000"/>
              </a:lnSpc>
              <a:spcAft>
                <a:spcPts val="0"/>
              </a:spcAft>
            </a:pPr>
            <a:r>
              <a:rPr lang="en-US" altLang="zh-TW" sz="2100" dirty="0" smtClean="0"/>
              <a:t>Explain </a:t>
            </a:r>
            <a:r>
              <a:rPr lang="en-US" altLang="zh-TW" sz="2100" dirty="0"/>
              <a:t>why you do or do not agree with skin bleaching.</a:t>
            </a:r>
            <a:endParaRPr lang="zh-TW" altLang="en-US" sz="2100" dirty="0">
              <a:latin typeface="+mj-lt"/>
            </a:endParaRPr>
          </a:p>
        </p:txBody>
      </p:sp>
      <p:grpSp>
        <p:nvGrpSpPr>
          <p:cNvPr id="9" name="群組 10"/>
          <p:cNvGrpSpPr/>
          <p:nvPr/>
        </p:nvGrpSpPr>
        <p:grpSpPr>
          <a:xfrm>
            <a:off x="-14281" y="0"/>
            <a:ext cx="1944291" cy="1296219"/>
            <a:chOff x="0" y="-3"/>
            <a:chExt cx="1944291" cy="1296219"/>
          </a:xfrm>
        </p:grpSpPr>
        <p:sp>
          <p:nvSpPr>
            <p:cNvPr id="13"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598076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390577" y="4352000"/>
            <a:ext cx="6192688" cy="415498"/>
          </a:xfrm>
          <a:prstGeom prst="rect">
            <a:avLst/>
          </a:prstGeom>
          <a:noFill/>
        </p:spPr>
        <p:txBody>
          <a:bodyPr wrap="square" rtlCol="0">
            <a:spAutoFit/>
          </a:bodyPr>
          <a:lstStyle/>
          <a:p>
            <a:pPr algn="ctr"/>
            <a:r>
              <a:rPr lang="en-US" altLang="zh-TW" sz="2100" dirty="0"/>
              <a:t>Put it into practice</a:t>
            </a:r>
            <a:endParaRPr lang="zh-TW" altLang="zh-TW" sz="2100" dirty="0"/>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群組 10"/>
          <p:cNvGrpSpPr/>
          <p:nvPr/>
        </p:nvGrpSpPr>
        <p:grpSpPr>
          <a:xfrm>
            <a:off x="-14281" y="0"/>
            <a:ext cx="1944291" cy="1296219"/>
            <a:chOff x="0" y="-3"/>
            <a:chExt cx="1944291" cy="1296219"/>
          </a:xfrm>
        </p:grpSpPr>
        <p:sp>
          <p:nvSpPr>
            <p:cNvPr id="15"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156389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043" y="3789040"/>
            <a:ext cx="2337963" cy="22466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504131" y="1566427"/>
            <a:ext cx="901531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TW" sz="2200" b="1" dirty="0">
                <a:latin typeface="+mj-lt"/>
              </a:rPr>
              <a:t>Mummy</a:t>
            </a:r>
            <a:r>
              <a:rPr lang="en-US" altLang="zh-TW" sz="2200" dirty="0">
                <a:latin typeface="+mj-lt"/>
              </a:rPr>
              <a:t>  </a:t>
            </a:r>
            <a:r>
              <a:rPr lang="en-US" altLang="zh-TW" sz="2200" b="1" dirty="0">
                <a:latin typeface="+mj-lt"/>
              </a:rPr>
              <a:t>Ancient</a:t>
            </a:r>
            <a:r>
              <a:rPr lang="en-US" altLang="zh-TW" sz="2200" dirty="0">
                <a:latin typeface="+mj-lt"/>
              </a:rPr>
              <a:t>  </a:t>
            </a:r>
            <a:r>
              <a:rPr lang="en-US" altLang="zh-TW" sz="2200" b="1" dirty="0">
                <a:latin typeface="+mj-lt"/>
              </a:rPr>
              <a:t>Cosmetics</a:t>
            </a:r>
            <a:r>
              <a:rPr lang="en-US" altLang="zh-TW" sz="2200" dirty="0">
                <a:latin typeface="+mj-lt"/>
              </a:rPr>
              <a:t>  </a:t>
            </a:r>
            <a:r>
              <a:rPr lang="en-US" altLang="zh-TW" sz="2200" b="1" dirty="0">
                <a:latin typeface="+mj-lt"/>
              </a:rPr>
              <a:t>Discover</a:t>
            </a:r>
            <a:r>
              <a:rPr lang="en-US" altLang="zh-TW" sz="2200" dirty="0">
                <a:latin typeface="+mj-lt"/>
              </a:rPr>
              <a:t>  </a:t>
            </a:r>
            <a:r>
              <a:rPr lang="en-US" altLang="zh-TW" sz="2200" b="1" dirty="0">
                <a:latin typeface="+mj-lt"/>
              </a:rPr>
              <a:t>Lump</a:t>
            </a:r>
            <a:r>
              <a:rPr lang="en-US" altLang="zh-TW" sz="2200" dirty="0">
                <a:latin typeface="+mj-lt"/>
              </a:rPr>
              <a:t>  </a:t>
            </a:r>
            <a:r>
              <a:rPr lang="en-US" altLang="zh-TW" sz="2200" b="1" dirty="0">
                <a:latin typeface="+mj-lt"/>
              </a:rPr>
              <a:t>Disor­der</a:t>
            </a:r>
            <a:r>
              <a:rPr lang="en-US" altLang="zh-TW" sz="2200" dirty="0">
                <a:latin typeface="+mj-lt"/>
              </a:rPr>
              <a:t>  </a:t>
            </a:r>
            <a:r>
              <a:rPr lang="en-US" altLang="zh-TW" sz="2200" b="1" dirty="0">
                <a:latin typeface="+mj-lt"/>
              </a:rPr>
              <a:t>Bleach</a:t>
            </a:r>
            <a:r>
              <a:rPr lang="en-US" altLang="zh-TW" sz="2200" dirty="0">
                <a:latin typeface="+mj-lt"/>
              </a:rPr>
              <a:t>  </a:t>
            </a:r>
            <a:r>
              <a:rPr lang="en-US" altLang="zh-TW" sz="2200" b="1" dirty="0">
                <a:latin typeface="+mj-lt"/>
              </a:rPr>
              <a:t>Society</a:t>
            </a:r>
            <a:endParaRPr lang="zh-TW" altLang="zh-TW" sz="2200" dirty="0">
              <a:latin typeface="+mj-lt"/>
            </a:endParaRPr>
          </a:p>
          <a:p>
            <a:r>
              <a:rPr lang="en-US" altLang="zh-TW" sz="2200" b="1" dirty="0">
                <a:latin typeface="+mj-lt"/>
              </a:rPr>
              <a:t> </a:t>
            </a:r>
            <a:endParaRPr lang="zh-TW" altLang="zh-TW" sz="2200" dirty="0">
              <a:latin typeface="+mj-lt"/>
            </a:endParaRPr>
          </a:p>
          <a:p>
            <a:pPr marL="457200" lvl="0" indent="-457200">
              <a:buFont typeface="+mj-lt"/>
              <a:buAutoNum type="arabicPeriod"/>
            </a:pPr>
            <a:r>
              <a:rPr lang="en-US" altLang="zh-TW" sz="2200" dirty="0">
                <a:latin typeface="+mj-lt"/>
              </a:rPr>
              <a:t>Christopher Columbus ___________ America in 1492, however, many people believe that others had discovered it before him .</a:t>
            </a:r>
            <a:endParaRPr lang="zh-TW" altLang="zh-TW" sz="2200" dirty="0">
              <a:latin typeface="+mj-lt"/>
            </a:endParaRPr>
          </a:p>
          <a:p>
            <a:pPr marL="457200" lvl="0" indent="-457200">
              <a:buFont typeface="+mj-lt"/>
              <a:buAutoNum type="arabicPeriod"/>
            </a:pPr>
            <a:r>
              <a:rPr lang="en-US" altLang="zh-TW" sz="2200" dirty="0">
                <a:latin typeface="+mj-lt"/>
              </a:rPr>
              <a:t>Using bleaching cosmetics can result in a __________ that causes lumps to grow on the neck and back.</a:t>
            </a:r>
            <a:endParaRPr lang="zh-TW" altLang="zh-TW" sz="2200" dirty="0">
              <a:latin typeface="+mj-lt"/>
            </a:endParaRPr>
          </a:p>
          <a:p>
            <a:pPr marL="457200" lvl="0" indent="-457200">
              <a:buFont typeface="+mj-lt"/>
              <a:buAutoNum type="arabicPeriod"/>
            </a:pPr>
            <a:r>
              <a:rPr lang="en-US" altLang="zh-TW" sz="2200" dirty="0">
                <a:latin typeface="+mj-lt"/>
              </a:rPr>
              <a:t>Scientists found that the __________ had been buried with its crown on. </a:t>
            </a:r>
            <a:endParaRPr lang="zh-TW" altLang="zh-TW" sz="2200" dirty="0">
              <a:latin typeface="+mj-lt"/>
            </a:endParaRPr>
          </a:p>
          <a:p>
            <a:pPr marL="457200" lvl="0" indent="-457200">
              <a:buFont typeface="+mj-lt"/>
              <a:buAutoNum type="arabicPeriod"/>
            </a:pPr>
            <a:r>
              <a:rPr lang="en-US" altLang="zh-TW" sz="2200" dirty="0">
                <a:latin typeface="+mj-lt"/>
              </a:rPr>
              <a:t>Many Asian women ____________ their skin because they think that white skin is beautiful. </a:t>
            </a:r>
            <a:endParaRPr lang="zh-TW" altLang="zh-TW" sz="2200" dirty="0">
              <a:latin typeface="+mj-lt"/>
            </a:endParaRPr>
          </a:p>
          <a:p>
            <a:pPr marL="457200" lvl="0" indent="-457200">
              <a:buFont typeface="+mj-lt"/>
              <a:buAutoNum type="arabicPeriod"/>
            </a:pPr>
            <a:r>
              <a:rPr lang="en-US" altLang="zh-TW" sz="2200" dirty="0">
                <a:latin typeface="+mj-lt"/>
              </a:rPr>
              <a:t>Many Asian women believe that South Korea has the best ____________ in the world.</a:t>
            </a:r>
            <a:endParaRPr lang="zh-TW" altLang="zh-TW" sz="2200" dirty="0">
              <a:latin typeface="+mj-lt"/>
            </a:endParaRPr>
          </a:p>
          <a:p>
            <a:pPr marL="457200" indent="-457200">
              <a:buFont typeface="+mj-lt"/>
              <a:buAutoNum type="arabicPeriod"/>
            </a:pPr>
            <a:r>
              <a:rPr lang="en-US" altLang="zh-TW" sz="2200" dirty="0">
                <a:latin typeface="+mj-lt"/>
              </a:rPr>
              <a:t>Scientists have found an ________ city buried under the sea!</a:t>
            </a:r>
            <a:endParaRPr lang="zh-TW" altLang="zh-TW" sz="2200" dirty="0">
              <a:latin typeface="+mj-lt"/>
            </a:endParaRPr>
          </a:p>
        </p:txBody>
      </p:sp>
      <p:grpSp>
        <p:nvGrpSpPr>
          <p:cNvPr id="8" name="群組 10"/>
          <p:cNvGrpSpPr/>
          <p:nvPr/>
        </p:nvGrpSpPr>
        <p:grpSpPr>
          <a:xfrm>
            <a:off x="-14281" y="0"/>
            <a:ext cx="1944291" cy="1296219"/>
            <a:chOff x="0" y="-3"/>
            <a:chExt cx="1944291" cy="1296219"/>
          </a:xfrm>
        </p:grpSpPr>
        <p:sp>
          <p:nvSpPr>
            <p:cNvPr id="11"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9526" y="1167"/>
            <a:ext cx="1944291" cy="1296219"/>
            <a:chOff x="0" y="-3"/>
            <a:chExt cx="1944291" cy="1296219"/>
          </a:xfrm>
        </p:grpSpPr>
        <p:sp>
          <p:nvSpPr>
            <p:cNvPr id="6" name="淚滴形 5"/>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22412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82295" y="3039337"/>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80395" y="661883"/>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1902336" y="3685668"/>
            <a:ext cx="7322905" cy="2587183"/>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tx1">
                    <a:lumMod val="75000"/>
                    <a:lumOff val="25000"/>
                  </a:schemeClr>
                </a:solidFill>
              </a:rPr>
              <a:t>CEF Learning Goal:  </a:t>
            </a:r>
            <a:br>
              <a:rPr lang="en-US" sz="2100" dirty="0" smtClean="0">
                <a:solidFill>
                  <a:schemeClr val="tx1">
                    <a:lumMod val="75000"/>
                    <a:lumOff val="25000"/>
                  </a:schemeClr>
                </a:solidFill>
              </a:rPr>
            </a:br>
            <a:r>
              <a:rPr lang="en-US" altLang="zh-TW" sz="2100" dirty="0"/>
              <a:t>Talk about skin bleaching in ancient Egypt. </a:t>
            </a:r>
            <a:endParaRPr lang="en-US" altLang="zh-TW" sz="2100" dirty="0" smtClean="0"/>
          </a:p>
          <a:p>
            <a:pPr algn="ctr">
              <a:lnSpc>
                <a:spcPct val="200000"/>
              </a:lnSpc>
            </a:pPr>
            <a:r>
              <a:rPr lang="en-US" altLang="zh-TW" sz="2100" dirty="0" smtClean="0"/>
              <a:t>Talk </a:t>
            </a:r>
            <a:r>
              <a:rPr lang="en-US" altLang="zh-TW" sz="2100" dirty="0"/>
              <a:t>about your opinions relating to this topic</a:t>
            </a:r>
            <a:r>
              <a:rPr lang="en-US" altLang="zh-TW" sz="2100" dirty="0" smtClean="0"/>
              <a:t>.</a:t>
            </a:r>
          </a:p>
          <a:p>
            <a:pPr algn="ctr">
              <a:lnSpc>
                <a:spcPct val="200000"/>
              </a:lnSpc>
            </a:pPr>
            <a:r>
              <a:rPr lang="en-US" altLang="zh-TW" sz="2100" dirty="0" smtClean="0"/>
              <a:t>Learn </a:t>
            </a:r>
            <a:r>
              <a:rPr lang="en-US" altLang="zh-TW" sz="2100" dirty="0"/>
              <a:t>topic-related vocabulary. </a:t>
            </a:r>
            <a:endParaRPr lang="zh-TW" altLang="zh-TW" sz="2100" dirty="0">
              <a:effectLst/>
            </a:endParaRPr>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WH\lesson_ppt\template\pix\1fbd57b9acef7a5fe2f1d1df482a5c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112" y="785302"/>
            <a:ext cx="5422239" cy="542223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504131" y="4969409"/>
            <a:ext cx="1152127" cy="331799"/>
            <a:chOff x="4860034" y="4725149"/>
            <a:chExt cx="1152127" cy="331799"/>
          </a:xfrm>
          <a:solidFill>
            <a:srgbClr val="0070C0"/>
          </a:solidFill>
        </p:grpSpPr>
        <p:sp>
          <p:nvSpPr>
            <p:cNvPr id="1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23" name="群組 22"/>
          <p:cNvGrpSpPr/>
          <p:nvPr/>
        </p:nvGrpSpPr>
        <p:grpSpPr>
          <a:xfrm>
            <a:off x="5040560" y="533143"/>
            <a:ext cx="5904731" cy="6036108"/>
            <a:chOff x="4896619" y="533143"/>
            <a:chExt cx="5904731" cy="6036108"/>
          </a:xfrm>
        </p:grpSpPr>
        <p:grpSp>
          <p:nvGrpSpPr>
            <p:cNvPr id="6" name="群組 5"/>
            <p:cNvGrpSpPr/>
            <p:nvPr/>
          </p:nvGrpSpPr>
          <p:grpSpPr>
            <a:xfrm>
              <a:off x="4896619" y="622245"/>
              <a:ext cx="5735297" cy="5759080"/>
              <a:chOff x="5448057" y="1211947"/>
              <a:chExt cx="4548780" cy="4567644"/>
            </a:xfrm>
          </p:grpSpPr>
          <p:sp>
            <p:nvSpPr>
              <p:cNvPr id="4" name="橢圓 3"/>
              <p:cNvSpPr/>
              <p:nvPr/>
            </p:nvSpPr>
            <p:spPr>
              <a:xfrm>
                <a:off x="5448057" y="1256799"/>
                <a:ext cx="4476457" cy="4476457"/>
              </a:xfrm>
              <a:prstGeom prst="ellipse">
                <a:avLst/>
              </a:prstGeom>
              <a:noFill/>
              <a:ln w="241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角三角形 4"/>
              <p:cNvSpPr/>
              <p:nvPr/>
            </p:nvSpPr>
            <p:spPr>
              <a:xfrm>
                <a:off x="5448057" y="4321337"/>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rot="5604446">
                <a:off x="5481964" y="1234100"/>
                <a:ext cx="1498859" cy="145455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rot="10800000">
                <a:off x="8532051" y="134078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直角三角形 20"/>
              <p:cNvSpPr/>
              <p:nvPr/>
            </p:nvSpPr>
            <p:spPr>
              <a:xfrm rot="16200000">
                <a:off x="8482093" y="434123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接點 9"/>
            <p:cNvCxnSpPr/>
            <p:nvPr/>
          </p:nvCxnSpPr>
          <p:spPr>
            <a:xfrm>
              <a:off x="5035171" y="242088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035171" y="458112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43484" y="678796"/>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785051" y="533143"/>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6887425" y="6453336"/>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apple.com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2332701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0515" y="3645024"/>
            <a:ext cx="3888432"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WARM-UP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026" name="Picture 2" descr="D:\WH\lesson_ppt\template\ICON\WH_lesson_icon-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群組 10"/>
          <p:cNvGrpSpPr/>
          <p:nvPr/>
        </p:nvGrpSpPr>
        <p:grpSpPr>
          <a:xfrm>
            <a:off x="-14281" y="0"/>
            <a:ext cx="1944291" cy="1296219"/>
            <a:chOff x="0" y="-3"/>
            <a:chExt cx="1944291" cy="1296219"/>
          </a:xfrm>
        </p:grpSpPr>
        <p:sp>
          <p:nvSpPr>
            <p:cNvPr id="8"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5996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64136" y="3536739"/>
            <a:ext cx="4176463" cy="646331"/>
          </a:xfrm>
          <a:prstGeom prst="rect">
            <a:avLst/>
          </a:prstGeom>
          <a:noFill/>
        </p:spPr>
        <p:txBody>
          <a:bodyPr wrap="square" rtlCol="0">
            <a:spAutoFit/>
          </a:bodyPr>
          <a:lstStyle/>
          <a:p>
            <a:r>
              <a:rPr lang="en-US" sz="3600" dirty="0" smtClean="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STARTED </a:t>
            </a:r>
            <a:endPar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4983981" y="2276872"/>
            <a:ext cx="1136774" cy="1136774"/>
            <a:chOff x="4017718" y="2237616"/>
            <a:chExt cx="1407408" cy="1407408"/>
          </a:xfrm>
        </p:grpSpPr>
        <p:sp>
          <p:nvSpPr>
            <p:cNvPr id="7"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1246635" y="4214559"/>
            <a:ext cx="8611463" cy="1940852"/>
          </a:xfrm>
          <a:prstGeom prst="rect">
            <a:avLst/>
          </a:prstGeom>
        </p:spPr>
        <p:txBody>
          <a:bodyPr wrap="square">
            <a:spAutoFit/>
          </a:bodyPr>
          <a:lstStyle/>
          <a:p>
            <a:pPr lvl="0" algn="ctr" fontAlgn="base">
              <a:lnSpc>
                <a:spcPct val="200000"/>
              </a:lnSpc>
            </a:pPr>
            <a:r>
              <a:rPr lang="en-US" altLang="zh-TW" sz="2100" dirty="0"/>
              <a:t>What are some things that you know about Egypt?</a:t>
            </a:r>
            <a:endParaRPr lang="zh-TW" altLang="zh-TW" sz="2100" dirty="0"/>
          </a:p>
          <a:p>
            <a:pPr algn="ctr">
              <a:lnSpc>
                <a:spcPct val="200000"/>
              </a:lnSpc>
            </a:pPr>
            <a:r>
              <a:rPr lang="en-US" altLang="zh-TW" sz="2100" dirty="0"/>
              <a:t>Do you think Egyptian culture is similar to your culture in some ways? </a:t>
            </a:r>
            <a:endParaRPr lang="en-US" altLang="zh-TW" sz="2100" dirty="0" smtClean="0"/>
          </a:p>
          <a:p>
            <a:pPr algn="ctr">
              <a:lnSpc>
                <a:spcPct val="200000"/>
              </a:lnSpc>
            </a:pPr>
            <a:r>
              <a:rPr lang="en-US" altLang="zh-TW" sz="2100" dirty="0" smtClean="0"/>
              <a:t>Why </a:t>
            </a:r>
            <a:r>
              <a:rPr lang="en-US" altLang="zh-TW" sz="2100" dirty="0"/>
              <a:t>or why not?</a:t>
            </a:r>
            <a:endParaRPr lang="zh-TW" altLang="zh-TW" sz="2100" dirty="0"/>
          </a:p>
        </p:txBody>
      </p:sp>
    </p:spTree>
    <p:extLst>
      <p:ext uri="{BB962C8B-B14F-4D97-AF65-F5344CB8AC3E}">
        <p14:creationId xmlns:p14="http://schemas.microsoft.com/office/powerpoint/2010/main" val="872499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09" y="-1"/>
            <a:ext cx="3970982" cy="5976665"/>
          </a:xfrm>
          <a:prstGeom prst="rect">
            <a:avLst/>
          </a:prstGeom>
        </p:spPr>
      </p:pic>
      <p:sp>
        <p:nvSpPr>
          <p:cNvPr id="8" name="TextBox 5"/>
          <p:cNvSpPr txBox="1"/>
          <p:nvPr/>
        </p:nvSpPr>
        <p:spPr>
          <a:xfrm>
            <a:off x="5158771" y="1008888"/>
            <a:ext cx="5521259" cy="5374485"/>
          </a:xfrm>
          <a:prstGeom prst="rect">
            <a:avLst/>
          </a:prstGeom>
          <a:noFill/>
        </p:spPr>
        <p:txBody>
          <a:bodyPr wrap="square" rtlCol="0">
            <a:spAutoFit/>
          </a:bodyPr>
          <a:lstStyle/>
          <a:p>
            <a:pPr marL="457200" lvl="0" indent="-457200">
              <a:lnSpc>
                <a:spcPct val="150000"/>
              </a:lnSpc>
              <a:buFont typeface="+mj-lt"/>
              <a:buAutoNum type="arabicPeriod"/>
            </a:pPr>
            <a:r>
              <a:rPr lang="en-US" altLang="zh-TW" sz="2100" b="1" dirty="0" smtClean="0">
                <a:solidFill>
                  <a:srgbClr val="0070C0"/>
                </a:solidFill>
              </a:rPr>
              <a:t>Mummy</a:t>
            </a:r>
            <a:r>
              <a:rPr lang="en-US" altLang="zh-TW" sz="2100" b="1" dirty="0" smtClean="0"/>
              <a:t> (</a:t>
            </a:r>
            <a:r>
              <a:rPr lang="en-US" altLang="zh-TW" sz="2100" b="1" dirty="0"/>
              <a:t>n.): </a:t>
            </a:r>
            <a:r>
              <a:rPr lang="en-US" altLang="zh-TW" sz="2100" dirty="0"/>
              <a:t>a dead body of a person or animal prepared for burial in the manner of the ancient Egyptians by treating it with oils and wrapping it in strips of cloth</a:t>
            </a:r>
            <a:endParaRPr lang="zh-TW" altLang="zh-TW" sz="2100" dirty="0"/>
          </a:p>
          <a:p>
            <a:pPr marL="457200" lvl="0" indent="-457200">
              <a:lnSpc>
                <a:spcPct val="150000"/>
              </a:lnSpc>
              <a:buFont typeface="+mj-lt"/>
              <a:buAutoNum type="arabicPeriod"/>
            </a:pPr>
            <a:r>
              <a:rPr lang="en-US" altLang="zh-TW" sz="2100" b="1" dirty="0" smtClean="0">
                <a:solidFill>
                  <a:srgbClr val="0070C0"/>
                </a:solidFill>
              </a:rPr>
              <a:t>Ancient</a:t>
            </a:r>
            <a:r>
              <a:rPr lang="en-US" altLang="zh-TW" sz="2100" b="1" dirty="0" smtClean="0"/>
              <a:t> (</a:t>
            </a:r>
            <a:r>
              <a:rPr lang="en-US" altLang="zh-TW" sz="2100" b="1" dirty="0"/>
              <a:t>adj.): </a:t>
            </a:r>
            <a:r>
              <a:rPr lang="en-US" altLang="zh-TW" sz="2100" dirty="0"/>
              <a:t>of, coming from, or belonging to a time that was long ago in the past</a:t>
            </a:r>
            <a:endParaRPr lang="zh-TW" altLang="zh-TW" sz="2100" dirty="0"/>
          </a:p>
          <a:p>
            <a:pPr marL="457200" lvl="0" indent="-457200">
              <a:lnSpc>
                <a:spcPct val="150000"/>
              </a:lnSpc>
              <a:buFont typeface="+mj-lt"/>
              <a:buAutoNum type="arabicPeriod"/>
            </a:pPr>
            <a:r>
              <a:rPr lang="en-US" altLang="zh-TW" sz="2100" b="1" dirty="0" smtClean="0">
                <a:solidFill>
                  <a:srgbClr val="0070C0"/>
                </a:solidFill>
              </a:rPr>
              <a:t>Cosmetics</a:t>
            </a:r>
            <a:r>
              <a:rPr lang="en-US" altLang="zh-TW" sz="2100" b="1" dirty="0" smtClean="0"/>
              <a:t> (</a:t>
            </a:r>
            <a:r>
              <a:rPr lang="en-US" altLang="zh-TW" sz="2100" b="1" dirty="0"/>
              <a:t>n.): </a:t>
            </a:r>
            <a:r>
              <a:rPr lang="en-US" altLang="zh-TW" sz="2100" dirty="0"/>
              <a:t>a substance (such as a cream, lotion, or powder) that you put on your face or body to improve your appearance</a:t>
            </a:r>
            <a:endParaRPr lang="zh-TW" altLang="zh-TW" sz="2100" dirty="0"/>
          </a:p>
          <a:p>
            <a:pPr marL="457200" lvl="0" indent="-457200">
              <a:lnSpc>
                <a:spcPct val="150000"/>
              </a:lnSpc>
              <a:buFont typeface="+mj-lt"/>
              <a:buAutoNum type="arabicPeriod"/>
            </a:pPr>
            <a:r>
              <a:rPr lang="en-US" altLang="zh-TW" sz="2100" b="1" dirty="0" smtClean="0">
                <a:solidFill>
                  <a:srgbClr val="0070C0"/>
                </a:solidFill>
              </a:rPr>
              <a:t>Discover</a:t>
            </a:r>
            <a:r>
              <a:rPr lang="en-US" altLang="zh-TW" sz="2100" b="1" dirty="0" smtClean="0"/>
              <a:t> (</a:t>
            </a:r>
            <a:r>
              <a:rPr lang="en-US" altLang="zh-TW" sz="2100" b="1" dirty="0"/>
              <a:t>v.): </a:t>
            </a:r>
            <a:r>
              <a:rPr lang="en-US" altLang="zh-TW" sz="2100" dirty="0"/>
              <a:t>to see, find, or become aware of (something) for the first </a:t>
            </a:r>
            <a:r>
              <a:rPr lang="en-US" altLang="zh-TW" sz="2100" dirty="0" smtClean="0"/>
              <a:t>time</a:t>
            </a:r>
            <a:endParaRPr lang="zh-TW" altLang="zh-TW" sz="2100" dirty="0"/>
          </a:p>
        </p:txBody>
      </p:sp>
      <p:sp>
        <p:nvSpPr>
          <p:cNvPr id="9" name="文字方塊 8"/>
          <p:cNvSpPr txBox="1"/>
          <p:nvPr/>
        </p:nvSpPr>
        <p:spPr>
          <a:xfrm>
            <a:off x="5267201" y="418505"/>
            <a:ext cx="4922423" cy="461665"/>
          </a:xfrm>
          <a:prstGeom prst="rect">
            <a:avLst/>
          </a:prstGeom>
          <a:noFill/>
        </p:spPr>
        <p:txBody>
          <a:bodyPr wrap="square" rtlCol="0">
            <a:spAutoFit/>
          </a:bodyPr>
          <a:lstStyle/>
          <a:p>
            <a:r>
              <a:rPr lang="en-US" altLang="zh-TW" sz="2400" dirty="0">
                <a:solidFill>
                  <a:srgbClr val="0070C0"/>
                </a:solidFill>
                <a:latin typeface="Century Gothic" panose="020B0502020202020204" pitchFamily="34" charset="0"/>
              </a:rPr>
              <a:t>01 VOCABULARY CORNER </a:t>
            </a:r>
          </a:p>
        </p:txBody>
      </p:sp>
      <p:grpSp>
        <p:nvGrpSpPr>
          <p:cNvPr id="14" name="群組 13"/>
          <p:cNvGrpSpPr/>
          <p:nvPr/>
        </p:nvGrpSpPr>
        <p:grpSpPr>
          <a:xfrm>
            <a:off x="0" y="-99392"/>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cxnSp>
        <p:nvCxnSpPr>
          <p:cNvPr id="3" name="直線接點 2"/>
          <p:cNvCxnSpPr/>
          <p:nvPr/>
        </p:nvCxnSpPr>
        <p:spPr>
          <a:xfrm>
            <a:off x="-287957"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7"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7"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pexels.com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36081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980" r="17505"/>
          <a:stretch/>
        </p:blipFill>
        <p:spPr>
          <a:xfrm>
            <a:off x="648110" y="0"/>
            <a:ext cx="3970982" cy="5976664"/>
          </a:xfrm>
          <a:prstGeom prst="rect">
            <a:avLst/>
          </a:prstGeom>
        </p:spPr>
      </p:pic>
      <p:sp>
        <p:nvSpPr>
          <p:cNvPr id="8" name="TextBox 5"/>
          <p:cNvSpPr txBox="1"/>
          <p:nvPr/>
        </p:nvSpPr>
        <p:spPr>
          <a:xfrm>
            <a:off x="5158771" y="1484784"/>
            <a:ext cx="5521259" cy="4404988"/>
          </a:xfrm>
          <a:prstGeom prst="rect">
            <a:avLst/>
          </a:prstGeom>
          <a:noFill/>
        </p:spPr>
        <p:txBody>
          <a:bodyPr wrap="square" rtlCol="0">
            <a:spAutoFit/>
          </a:bodyPr>
          <a:lstStyle/>
          <a:p>
            <a:pPr marL="457200" lvl="0" indent="-457200">
              <a:lnSpc>
                <a:spcPct val="150000"/>
              </a:lnSpc>
              <a:buFont typeface="+mj-lt"/>
              <a:buAutoNum type="arabicPeriod"/>
            </a:pPr>
            <a:r>
              <a:rPr lang="en-US" altLang="zh-TW" sz="2100" b="1" dirty="0" smtClean="0">
                <a:solidFill>
                  <a:srgbClr val="0070C0"/>
                </a:solidFill>
              </a:rPr>
              <a:t>Lump</a:t>
            </a:r>
            <a:r>
              <a:rPr lang="en-US" altLang="zh-TW" sz="2100" b="1" dirty="0" smtClean="0"/>
              <a:t> (n</a:t>
            </a:r>
            <a:r>
              <a:rPr lang="en-US" altLang="zh-TW" sz="2100" b="1" dirty="0"/>
              <a:t>.): </a:t>
            </a:r>
            <a:r>
              <a:rPr lang="en-US" altLang="zh-TW" sz="2100" dirty="0"/>
              <a:t>an area of swelling or growth on your body</a:t>
            </a:r>
            <a:endParaRPr lang="zh-TW" altLang="zh-TW" sz="2100" dirty="0"/>
          </a:p>
          <a:p>
            <a:pPr marL="457200" lvl="0" indent="-457200">
              <a:lnSpc>
                <a:spcPct val="150000"/>
              </a:lnSpc>
              <a:buFont typeface="+mj-lt"/>
              <a:buAutoNum type="arabicPeriod"/>
            </a:pPr>
            <a:r>
              <a:rPr lang="en-US" altLang="zh-TW" sz="2100" b="1" dirty="0" smtClean="0">
                <a:solidFill>
                  <a:srgbClr val="0070C0"/>
                </a:solidFill>
              </a:rPr>
              <a:t>Disorder</a:t>
            </a:r>
            <a:r>
              <a:rPr lang="en-US" altLang="zh-TW" sz="2100" b="1" dirty="0" smtClean="0"/>
              <a:t> (</a:t>
            </a:r>
            <a:r>
              <a:rPr lang="en-US" altLang="zh-TW" sz="2100" b="1" dirty="0"/>
              <a:t>n.): </a:t>
            </a:r>
            <a:r>
              <a:rPr lang="en-US" altLang="zh-TW" sz="2100" dirty="0"/>
              <a:t>a physical or mental condition that is not normal or healthy</a:t>
            </a:r>
            <a:endParaRPr lang="zh-TW" altLang="zh-TW" sz="2100" dirty="0"/>
          </a:p>
          <a:p>
            <a:pPr marL="457200" lvl="0" indent="-457200">
              <a:lnSpc>
                <a:spcPct val="150000"/>
              </a:lnSpc>
              <a:buFont typeface="+mj-lt"/>
              <a:buAutoNum type="arabicPeriod"/>
            </a:pPr>
            <a:r>
              <a:rPr lang="en-US" altLang="zh-TW" sz="2100" b="1" dirty="0" smtClean="0">
                <a:solidFill>
                  <a:srgbClr val="0070C0"/>
                </a:solidFill>
              </a:rPr>
              <a:t>Bleach</a:t>
            </a:r>
            <a:r>
              <a:rPr lang="en-US" altLang="zh-TW" sz="2100" b="1" dirty="0" smtClean="0"/>
              <a:t> (</a:t>
            </a:r>
            <a:r>
              <a:rPr lang="en-US" altLang="zh-TW" sz="2100" b="1" dirty="0"/>
              <a:t>v.):</a:t>
            </a:r>
            <a:r>
              <a:rPr lang="en-US" altLang="zh-TW" sz="2100" dirty="0"/>
              <a:t> a strong chemical that is used to make something clean or white</a:t>
            </a:r>
            <a:endParaRPr lang="zh-TW" altLang="zh-TW" sz="2100" dirty="0"/>
          </a:p>
          <a:p>
            <a:pPr marL="457200" lvl="0" indent="-457200">
              <a:lnSpc>
                <a:spcPct val="150000"/>
              </a:lnSpc>
              <a:buFont typeface="+mj-lt"/>
              <a:buAutoNum type="arabicPeriod"/>
            </a:pPr>
            <a:r>
              <a:rPr lang="en-US" altLang="zh-TW" sz="2100" b="1" dirty="0" smtClean="0">
                <a:solidFill>
                  <a:srgbClr val="0070C0"/>
                </a:solidFill>
              </a:rPr>
              <a:t>Society</a:t>
            </a:r>
            <a:r>
              <a:rPr lang="en-US" altLang="zh-TW" sz="2100" b="1" dirty="0" smtClean="0"/>
              <a:t> (</a:t>
            </a:r>
            <a:r>
              <a:rPr lang="en-US" altLang="zh-TW" sz="2100" b="1" dirty="0"/>
              <a:t>n.): </a:t>
            </a:r>
            <a:r>
              <a:rPr lang="en-US" altLang="zh-TW" sz="2100" dirty="0"/>
              <a:t>the people of a particular country, area, time, etc., thought of especially as an organized community</a:t>
            </a:r>
            <a:endParaRPr lang="zh-TW" altLang="zh-TW" sz="2100" dirty="0"/>
          </a:p>
        </p:txBody>
      </p:sp>
      <p:sp>
        <p:nvSpPr>
          <p:cNvPr id="9" name="文字方塊 8"/>
          <p:cNvSpPr txBox="1"/>
          <p:nvPr/>
        </p:nvSpPr>
        <p:spPr>
          <a:xfrm>
            <a:off x="5158771" y="735162"/>
            <a:ext cx="4922423" cy="461665"/>
          </a:xfrm>
          <a:prstGeom prst="rect">
            <a:avLst/>
          </a:prstGeom>
          <a:noFill/>
        </p:spPr>
        <p:txBody>
          <a:bodyPr wrap="square" rtlCol="0">
            <a:spAutoFit/>
          </a:bodyPr>
          <a:lstStyle/>
          <a:p>
            <a:r>
              <a:rPr lang="en-US" altLang="zh-TW" sz="2400" dirty="0">
                <a:solidFill>
                  <a:srgbClr val="0070C0"/>
                </a:solidFill>
                <a:latin typeface="Century Gothic" panose="020B0502020202020204" pitchFamily="34" charset="0"/>
              </a:rPr>
              <a:t>01 VOCABULARY CORNER </a:t>
            </a:r>
          </a:p>
        </p:txBody>
      </p:sp>
      <p:grpSp>
        <p:nvGrpSpPr>
          <p:cNvPr id="14" name="群組 13"/>
          <p:cNvGrpSpPr/>
          <p:nvPr/>
        </p:nvGrpSpPr>
        <p:grpSpPr>
          <a:xfrm>
            <a:off x="0" y="-99392"/>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cxnSp>
        <p:nvCxnSpPr>
          <p:cNvPr id="3" name="直線接點 2"/>
          <p:cNvCxnSpPr/>
          <p:nvPr/>
        </p:nvCxnSpPr>
        <p:spPr>
          <a:xfrm>
            <a:off x="-287957"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7"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7"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pexels.com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3152790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305625" y="3488607"/>
            <a:ext cx="8496944" cy="6463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01</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325" r="12162"/>
          <a:stretch/>
        </p:blipFill>
        <p:spPr>
          <a:xfrm flipH="1">
            <a:off x="-35971" y="0"/>
            <a:ext cx="5076603" cy="6885383"/>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752604" y="1038212"/>
            <a:ext cx="5724524" cy="4889737"/>
          </a:xfrm>
          <a:prstGeom prst="rect">
            <a:avLst/>
          </a:prstGeom>
          <a:noFill/>
        </p:spPr>
        <p:txBody>
          <a:bodyPr wrap="square" rtlCol="0">
            <a:spAutoFit/>
          </a:bodyPr>
          <a:lstStyle/>
          <a:p>
            <a:pPr>
              <a:lnSpc>
                <a:spcPct val="150000"/>
              </a:lnSpc>
            </a:pPr>
            <a:r>
              <a:rPr lang="en-US" altLang="zh-TW" sz="2100" dirty="0"/>
              <a:t>3,500-year-old </a:t>
            </a:r>
            <a:r>
              <a:rPr lang="en-US" altLang="zh-TW" sz="2100" b="1" dirty="0">
                <a:solidFill>
                  <a:srgbClr val="0070C0"/>
                </a:solidFill>
              </a:rPr>
              <a:t>mummy</a:t>
            </a:r>
            <a:r>
              <a:rPr lang="en-US" altLang="zh-TW" sz="2100" dirty="0">
                <a:solidFill>
                  <a:srgbClr val="0070C0"/>
                </a:solidFill>
              </a:rPr>
              <a:t> </a:t>
            </a:r>
            <a:r>
              <a:rPr lang="en-US" altLang="zh-TW" sz="2100" dirty="0"/>
              <a:t>head seems to show that the </a:t>
            </a:r>
            <a:r>
              <a:rPr lang="en-US" altLang="zh-TW" sz="2100" b="1" dirty="0">
                <a:solidFill>
                  <a:srgbClr val="0070C0"/>
                </a:solidFill>
              </a:rPr>
              <a:t>ancient</a:t>
            </a:r>
            <a:r>
              <a:rPr lang="en-US" altLang="zh-TW" sz="2100" dirty="0">
                <a:solidFill>
                  <a:srgbClr val="0070C0"/>
                </a:solidFill>
              </a:rPr>
              <a:t> </a:t>
            </a:r>
            <a:r>
              <a:rPr lang="en-US" altLang="zh-TW" sz="2100" dirty="0"/>
              <a:t>Egyptians used deadly </a:t>
            </a:r>
            <a:r>
              <a:rPr lang="en-US" altLang="zh-TW" sz="2100" b="1" dirty="0">
                <a:solidFill>
                  <a:srgbClr val="0070C0"/>
                </a:solidFill>
              </a:rPr>
              <a:t>cosmetics</a:t>
            </a:r>
            <a:r>
              <a:rPr lang="en-US" altLang="zh-TW" sz="2100" dirty="0">
                <a:solidFill>
                  <a:srgbClr val="0070C0"/>
                </a:solidFill>
              </a:rPr>
              <a:t> </a:t>
            </a:r>
            <a:r>
              <a:rPr lang="en-US" altLang="zh-TW" sz="2100" dirty="0"/>
              <a:t>to make their skin whiter</a:t>
            </a:r>
            <a:r>
              <a:rPr lang="en-US" altLang="zh-TW" sz="2100" dirty="0" smtClean="0"/>
              <a:t>.</a:t>
            </a:r>
          </a:p>
          <a:p>
            <a:pPr>
              <a:lnSpc>
                <a:spcPct val="150000"/>
              </a:lnSpc>
            </a:pPr>
            <a:endParaRPr lang="zh-TW" altLang="zh-TW" sz="2100" dirty="0"/>
          </a:p>
          <a:p>
            <a:pPr>
              <a:lnSpc>
                <a:spcPct val="150000"/>
              </a:lnSpc>
            </a:pPr>
            <a:r>
              <a:rPr lang="en-US" altLang="zh-TW" sz="2100" dirty="0"/>
              <a:t>The head that scientists </a:t>
            </a:r>
            <a:r>
              <a:rPr lang="en-US" altLang="zh-TW" sz="2100" b="1" dirty="0">
                <a:solidFill>
                  <a:srgbClr val="0070C0"/>
                </a:solidFill>
              </a:rPr>
              <a:t>discovered</a:t>
            </a:r>
            <a:r>
              <a:rPr lang="en-US" altLang="zh-TW" sz="2100" dirty="0">
                <a:solidFill>
                  <a:srgbClr val="0070C0"/>
                </a:solidFill>
              </a:rPr>
              <a:t> </a:t>
            </a:r>
            <a:r>
              <a:rPr lang="en-US" altLang="zh-TW" sz="2100" dirty="0"/>
              <a:t>belonged to an unknown woman who was about 20-25 years old. The head shows tiny </a:t>
            </a:r>
            <a:r>
              <a:rPr lang="en-US" altLang="zh-TW" sz="2100" b="1" dirty="0">
                <a:solidFill>
                  <a:srgbClr val="0070C0"/>
                </a:solidFill>
              </a:rPr>
              <a:t>lumps</a:t>
            </a:r>
            <a:r>
              <a:rPr lang="en-US" altLang="zh-TW" sz="2100" dirty="0">
                <a:solidFill>
                  <a:srgbClr val="0070C0"/>
                </a:solidFill>
              </a:rPr>
              <a:t> </a:t>
            </a:r>
            <a:r>
              <a:rPr lang="en-US" altLang="zh-TW" sz="2100" dirty="0"/>
              <a:t>under the cheeks and at the back of the neck that may be from a possible skin </a:t>
            </a:r>
            <a:r>
              <a:rPr lang="en-US" altLang="zh-TW" sz="2100" b="1" dirty="0">
                <a:solidFill>
                  <a:srgbClr val="0070C0"/>
                </a:solidFill>
              </a:rPr>
              <a:t>disorder</a:t>
            </a:r>
            <a:r>
              <a:rPr lang="en-US" altLang="zh-TW" sz="2100" dirty="0">
                <a:solidFill>
                  <a:srgbClr val="0070C0"/>
                </a:solidFill>
              </a:rPr>
              <a:t> </a:t>
            </a:r>
            <a:r>
              <a:rPr lang="en-US" altLang="zh-TW" sz="2100" dirty="0"/>
              <a:t>which is caused by using a lot of skin </a:t>
            </a:r>
            <a:r>
              <a:rPr lang="en-US" altLang="zh-TW" sz="2100" b="1" dirty="0">
                <a:solidFill>
                  <a:srgbClr val="0070C0"/>
                </a:solidFill>
              </a:rPr>
              <a:t>bleaching</a:t>
            </a:r>
            <a:r>
              <a:rPr lang="en-US" altLang="zh-TW" sz="2100" dirty="0">
                <a:solidFill>
                  <a:srgbClr val="0070C0"/>
                </a:solidFill>
              </a:rPr>
              <a:t> </a:t>
            </a:r>
            <a:r>
              <a:rPr lang="en-US" altLang="zh-TW" sz="2100" dirty="0"/>
              <a:t>cosmetics.</a:t>
            </a:r>
            <a:endParaRPr lang="zh-TW" altLang="zh-TW" sz="2100" dirty="0"/>
          </a:p>
        </p:txBody>
      </p:sp>
      <p:sp>
        <p:nvSpPr>
          <p:cNvPr id="9" name="文字方塊 8"/>
          <p:cNvSpPr txBox="1"/>
          <p:nvPr/>
        </p:nvSpPr>
        <p:spPr>
          <a:xfrm>
            <a:off x="5198982" y="242645"/>
            <a:ext cx="6322373"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02 </a:t>
            </a:r>
            <a:r>
              <a:rPr lang="en-US" altLang="zh-TW" sz="2800" dirty="0">
                <a:solidFill>
                  <a:srgbClr val="0070C0"/>
                </a:solidFill>
                <a:latin typeface="Century Gothic" panose="020B0502020202020204" pitchFamily="34" charset="0"/>
              </a:rPr>
              <a:t>Reading </a:t>
            </a:r>
            <a:endParaRPr lang="zh-TW" altLang="zh-TW" sz="2800" dirty="0">
              <a:solidFill>
                <a:srgbClr val="0070C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35968" y="-27383"/>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9" name="文字方塊 18"/>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pexels.com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2347325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2150</TotalTime>
  <Words>599</Words>
  <Application>Microsoft Office PowerPoint</Application>
  <PresentationFormat>Custom</PresentationFormat>
  <Paragraphs>90</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Malgun Gothic Semilight</vt:lpstr>
      <vt:lpstr>新細明體</vt:lpstr>
      <vt:lpstr>Arial</vt:lpstr>
      <vt:lpstr>Calibri</vt:lpstr>
      <vt:lpstr>Century Gothic</vt:lpstr>
      <vt:lpstr>Wingdings</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林羿君</cp:lastModifiedBy>
  <cp:revision>85</cp:revision>
  <dcterms:created xsi:type="dcterms:W3CDTF">2016-02-23T07:49:36Z</dcterms:created>
  <dcterms:modified xsi:type="dcterms:W3CDTF">2016-08-28T13:41:43Z</dcterms:modified>
</cp:coreProperties>
</file>