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89" r:id="rId2"/>
    <p:sldId id="273" r:id="rId3"/>
    <p:sldId id="290" r:id="rId4"/>
    <p:sldId id="291" r:id="rId5"/>
    <p:sldId id="285" r:id="rId6"/>
    <p:sldId id="287" r:id="rId7"/>
    <p:sldId id="288" r:id="rId8"/>
    <p:sldId id="280" r:id="rId9"/>
    <p:sldId id="277" r:id="rId10"/>
    <p:sldId id="278" r:id="rId11"/>
    <p:sldId id="279" r:id="rId12"/>
    <p:sldId id="292" r:id="rId13"/>
  </p:sldIdLst>
  <p:sldSz cx="1080135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4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D050"/>
    <a:srgbClr val="71AF38"/>
    <a:srgbClr val="8BE002"/>
    <a:srgbClr val="9AF802"/>
    <a:srgbClr val="9EFD03"/>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0416" autoAdjust="0"/>
    <p:restoredTop sz="94660"/>
  </p:normalViewPr>
  <p:slideViewPr>
    <p:cSldViewPr>
      <p:cViewPr varScale="1">
        <p:scale>
          <a:sx n="68" d="100"/>
          <a:sy n="68" d="100"/>
        </p:scale>
        <p:origin x="48" y="78"/>
      </p:cViewPr>
      <p:guideLst>
        <p:guide orient="horz" pos="2160"/>
        <p:guide pos="34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79D6B7-3A56-48AB-A5A0-D31717A299E8}" type="datetimeFigureOut">
              <a:rPr lang="zh-TW" altLang="en-US" smtClean="0"/>
              <a:t>2016/9/2</a:t>
            </a:fld>
            <a:endParaRPr lang="zh-TW" altLang="en-US"/>
          </a:p>
        </p:txBody>
      </p:sp>
      <p:sp>
        <p:nvSpPr>
          <p:cNvPr id="4" name="投影片圖像版面配置區 3"/>
          <p:cNvSpPr>
            <a:spLocks noGrp="1" noRot="1" noChangeAspect="1"/>
          </p:cNvSpPr>
          <p:nvPr>
            <p:ph type="sldImg" idx="2"/>
          </p:nvPr>
        </p:nvSpPr>
        <p:spPr>
          <a:xfrm>
            <a:off x="728663" y="685800"/>
            <a:ext cx="5400675"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AE992C-6897-442F-8DE2-09D19DD46BE5}" type="slidenum">
              <a:rPr lang="zh-TW" altLang="en-US" smtClean="0"/>
              <a:t>‹#›</a:t>
            </a:fld>
            <a:endParaRPr lang="zh-TW" altLang="en-US"/>
          </a:p>
        </p:txBody>
      </p:sp>
    </p:spTree>
    <p:extLst>
      <p:ext uri="{BB962C8B-B14F-4D97-AF65-F5344CB8AC3E}">
        <p14:creationId xmlns:p14="http://schemas.microsoft.com/office/powerpoint/2010/main" val="2268359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810101" y="2130427"/>
            <a:ext cx="9181148"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620203" y="3886200"/>
            <a:ext cx="756094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2016/9/2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337477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2016/9/2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40102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483560" y="274640"/>
            <a:ext cx="263283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585074" y="274640"/>
            <a:ext cx="7718465"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2016/9/2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976475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2016/9/2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924373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53232" y="4406902"/>
            <a:ext cx="9181148"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53232" y="2906713"/>
            <a:ext cx="9181148"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2016/9/2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21629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585074" y="1600202"/>
            <a:ext cx="517564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940743" y="1600202"/>
            <a:ext cx="517564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A2F69D14-0B00-400B-BBB5-AC4CA63BD022}" type="datetimeFigureOut">
              <a:rPr lang="zh-TW" altLang="en-US" smtClean="0"/>
              <a:t>2016/9/2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716754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540068" y="274638"/>
            <a:ext cx="9721215"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540067" y="1535113"/>
            <a:ext cx="477247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540067" y="2174875"/>
            <a:ext cx="477247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5486937" y="1535113"/>
            <a:ext cx="477434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5486937" y="2174875"/>
            <a:ext cx="477434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A2F69D14-0B00-400B-BBB5-AC4CA63BD022}" type="datetimeFigureOut">
              <a:rPr lang="zh-TW" altLang="en-US" smtClean="0"/>
              <a:t>2016/9/2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754991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A2F69D14-0B00-400B-BBB5-AC4CA63BD022}" type="datetimeFigureOut">
              <a:rPr lang="zh-TW" altLang="en-US" smtClean="0"/>
              <a:t>2016/9/2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2540772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A2F69D14-0B00-400B-BBB5-AC4CA63BD022}" type="datetimeFigureOut">
              <a:rPr lang="zh-TW" altLang="en-US" smtClean="0"/>
              <a:t>2016/9/2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2562826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540068" y="273050"/>
            <a:ext cx="3553570"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4223028" y="273052"/>
            <a:ext cx="603825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540068" y="1435102"/>
            <a:ext cx="355357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2F69D14-0B00-400B-BBB5-AC4CA63BD022}" type="datetimeFigureOut">
              <a:rPr lang="zh-TW" altLang="en-US" smtClean="0"/>
              <a:t>2016/9/2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3527631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117140" y="4800600"/>
            <a:ext cx="648081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2117140" y="612775"/>
            <a:ext cx="648081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2117140" y="5367338"/>
            <a:ext cx="648081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2F69D14-0B00-400B-BBB5-AC4CA63BD022}" type="datetimeFigureOut">
              <a:rPr lang="zh-TW" altLang="en-US" smtClean="0"/>
              <a:t>2016/9/2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183101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540068" y="274638"/>
            <a:ext cx="9721215"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540068" y="1600202"/>
            <a:ext cx="9721215"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540068" y="6356352"/>
            <a:ext cx="2520315"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F69D14-0B00-400B-BBB5-AC4CA63BD022}" type="datetimeFigureOut">
              <a:rPr lang="zh-TW" altLang="en-US" smtClean="0"/>
              <a:t>2016/9/2</a:t>
            </a:fld>
            <a:endParaRPr lang="zh-TW" altLang="en-US"/>
          </a:p>
        </p:txBody>
      </p:sp>
      <p:sp>
        <p:nvSpPr>
          <p:cNvPr id="5" name="頁尾版面配置區 4"/>
          <p:cNvSpPr>
            <a:spLocks noGrp="1"/>
          </p:cNvSpPr>
          <p:nvPr>
            <p:ph type="ftr" sz="quarter" idx="3"/>
          </p:nvPr>
        </p:nvSpPr>
        <p:spPr>
          <a:xfrm>
            <a:off x="3690461" y="6356352"/>
            <a:ext cx="34204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7740968" y="6356352"/>
            <a:ext cx="252031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965546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microsoft.com/office/2007/relationships/hdphoto" Target="../media/hdphoto3.wdp"/></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ity-1283778_1280.jpg"/>
          <p:cNvPicPr>
            <a:picLocks noChangeAspect="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79521"/>
            <a:ext cx="13825611" cy="6912806"/>
          </a:xfrm>
          <a:prstGeom prst="rect">
            <a:avLst/>
          </a:prstGeom>
        </p:spPr>
      </p:pic>
      <p:sp>
        <p:nvSpPr>
          <p:cNvPr id="10" name="TextBox 6"/>
          <p:cNvSpPr txBox="1"/>
          <p:nvPr/>
        </p:nvSpPr>
        <p:spPr>
          <a:xfrm>
            <a:off x="1326480" y="3066058"/>
            <a:ext cx="8498582" cy="1046440"/>
          </a:xfrm>
          <a:prstGeom prst="rect">
            <a:avLst/>
          </a:prstGeom>
          <a:noFill/>
        </p:spPr>
        <p:txBody>
          <a:bodyPr wrap="square" rtlCol="0">
            <a:spAutoFit/>
          </a:bodyPr>
          <a:lstStyle/>
          <a:p>
            <a:pPr algn="ctr"/>
            <a:r>
              <a:rPr lang="en-CA" altLang="zh-TW" sz="4400" b="1" dirty="0" smtClean="0">
                <a:solidFill>
                  <a:schemeClr val="bg1"/>
                </a:solidFill>
                <a:latin typeface="Century Gothic" panose="020B0502020202020204" pitchFamily="34" charset="0"/>
              </a:rPr>
              <a:t>HSBC’s Tax Fraud Charges</a:t>
            </a:r>
          </a:p>
          <a:p>
            <a:pPr algn="ctr"/>
            <a:r>
              <a:rPr lang="en-US" altLang="zh-TW" dirty="0" smtClean="0">
                <a:solidFill>
                  <a:schemeClr val="bg1"/>
                </a:solidFill>
                <a:latin typeface="Century Gothic" panose="020B0502020202020204" pitchFamily="34" charset="0"/>
              </a:rPr>
              <a:t>HSBC’s Tax Evasion Scam</a:t>
            </a:r>
            <a:endParaRPr lang="en-US" altLang="zh-TW" dirty="0">
              <a:solidFill>
                <a:schemeClr val="bg1"/>
              </a:solidFill>
              <a:latin typeface="Century Gothic" panose="020B0502020202020204" pitchFamily="34" charset="0"/>
            </a:endParaRPr>
          </a:p>
        </p:txBody>
      </p:sp>
      <p:grpSp>
        <p:nvGrpSpPr>
          <p:cNvPr id="11" name="群組 10"/>
          <p:cNvGrpSpPr/>
          <p:nvPr/>
        </p:nvGrpSpPr>
        <p:grpSpPr>
          <a:xfrm>
            <a:off x="0" y="1166"/>
            <a:ext cx="1944291" cy="1296219"/>
            <a:chOff x="0" y="-3"/>
            <a:chExt cx="1944291" cy="1296219"/>
          </a:xfrm>
        </p:grpSpPr>
        <p:sp>
          <p:nvSpPr>
            <p:cNvPr id="12" name="淚滴形 11"/>
            <p:cNvSpPr/>
            <p:nvPr/>
          </p:nvSpPr>
          <p:spPr>
            <a:xfrm rot="16200000">
              <a:off x="0" y="-3"/>
              <a:ext cx="1296219" cy="1296219"/>
            </a:xfrm>
            <a:prstGeom prst="teardrop">
              <a:avLst/>
            </a:prstGeom>
            <a:solidFill>
              <a:srgbClr val="93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7" name="群組 6"/>
          <p:cNvGrpSpPr/>
          <p:nvPr/>
        </p:nvGrpSpPr>
        <p:grpSpPr>
          <a:xfrm>
            <a:off x="4836603" y="4984445"/>
            <a:ext cx="1417813" cy="432048"/>
            <a:chOff x="882641" y="4063530"/>
            <a:chExt cx="989642" cy="301572"/>
          </a:xfrm>
        </p:grpSpPr>
        <p:sp>
          <p:nvSpPr>
            <p:cNvPr id="8" name="矩形 7"/>
            <p:cNvSpPr/>
            <p:nvPr/>
          </p:nvSpPr>
          <p:spPr>
            <a:xfrm>
              <a:off x="882641" y="4063530"/>
              <a:ext cx="989642" cy="301572"/>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1130489" y="4065366"/>
              <a:ext cx="493947" cy="257796"/>
            </a:xfrm>
            <a:prstGeom prst="rect">
              <a:avLst/>
            </a:prstGeom>
            <a:noFill/>
          </p:spPr>
          <p:txBody>
            <a:bodyPr wrap="square" rtlCol="0">
              <a:spAutoFit/>
            </a:bodyPr>
            <a:lstStyle/>
            <a:p>
              <a:r>
                <a:rPr lang="en-US" altLang="zh-TW" dirty="0" smtClean="0">
                  <a:solidFill>
                    <a:schemeClr val="bg1"/>
                  </a:solidFill>
                  <a:latin typeface="Century Gothic" panose="020B0502020202020204" pitchFamily="34" charset="0"/>
                </a:rPr>
                <a:t>view</a:t>
              </a:r>
              <a:endParaRPr lang="zh-TW" altLang="en-US" dirty="0">
                <a:solidFill>
                  <a:schemeClr val="bg1"/>
                </a:solidFill>
                <a:latin typeface="Century Gothic" panose="020B0502020202020204" pitchFamily="34" charset="0"/>
              </a:endParaRPr>
            </a:p>
          </p:txBody>
        </p:sp>
      </p:grpSp>
    </p:spTree>
    <p:extLst>
      <p:ext uri="{BB962C8B-B14F-4D97-AF65-F5344CB8AC3E}">
        <p14:creationId xmlns:p14="http://schemas.microsoft.com/office/powerpoint/2010/main" val="42042602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142421" y="3705669"/>
            <a:ext cx="3490503" cy="646331"/>
          </a:xfrm>
          <a:prstGeom prst="rect">
            <a:avLst/>
          </a:prstGeom>
          <a:noFill/>
        </p:spPr>
        <p:txBody>
          <a:bodyPr wrap="square" rtlCol="0">
            <a:spAutoFit/>
          </a:bodyPr>
          <a:lstStyle/>
          <a:p>
            <a:r>
              <a:rPr lang="en-US" sz="3600" dirty="0" smtClean="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ASSESSMENT</a:t>
            </a:r>
            <a:endParaRPr lang="en-US" sz="3600" dirty="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sp>
        <p:nvSpPr>
          <p:cNvPr id="7" name="TextBox 7"/>
          <p:cNvSpPr txBox="1"/>
          <p:nvPr/>
        </p:nvSpPr>
        <p:spPr>
          <a:xfrm>
            <a:off x="2592363" y="4273351"/>
            <a:ext cx="6192688" cy="656590"/>
          </a:xfrm>
          <a:prstGeom prst="rect">
            <a:avLst/>
          </a:prstGeom>
          <a:noFill/>
        </p:spPr>
        <p:txBody>
          <a:bodyPr wrap="square" rtlCol="0">
            <a:spAutoFit/>
          </a:bodyPr>
          <a:lstStyle/>
          <a:p>
            <a:pPr algn="ctr">
              <a:lnSpc>
                <a:spcPct val="200000"/>
              </a:lnSpc>
            </a:pPr>
            <a:r>
              <a:rPr lang="en-US" sz="2000" dirty="0"/>
              <a:t>Complete the answers T= </a:t>
            </a:r>
            <a:r>
              <a:rPr lang="en-US" sz="2000" dirty="0" smtClean="0"/>
              <a:t>True, </a:t>
            </a:r>
            <a:r>
              <a:rPr lang="en-US" sz="2000" dirty="0"/>
              <a:t>F= False</a:t>
            </a:r>
          </a:p>
        </p:txBody>
      </p:sp>
      <p:pic>
        <p:nvPicPr>
          <p:cNvPr id="2050" name="Picture 2" descr="D:\WH\lesson_ppt\template\ICON\WH_lesson_icon-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4571" y="2187334"/>
            <a:ext cx="2044701" cy="184150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群組 11"/>
          <p:cNvGrpSpPr/>
          <p:nvPr/>
        </p:nvGrpSpPr>
        <p:grpSpPr>
          <a:xfrm>
            <a:off x="0" y="1166"/>
            <a:ext cx="1944291" cy="1296219"/>
            <a:chOff x="0" y="-3"/>
            <a:chExt cx="1944291" cy="1296219"/>
          </a:xfrm>
        </p:grpSpPr>
        <p:sp>
          <p:nvSpPr>
            <p:cNvPr id="13" name="淚滴形 12"/>
            <p:cNvSpPr/>
            <p:nvPr/>
          </p:nvSpPr>
          <p:spPr>
            <a:xfrm rot="16200000">
              <a:off x="0" y="-3"/>
              <a:ext cx="1296219" cy="1296219"/>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41563896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p:nvPr/>
        </p:nvSpPr>
        <p:spPr>
          <a:xfrm>
            <a:off x="5400675" y="5993412"/>
            <a:ext cx="8064896" cy="1107996"/>
          </a:xfrm>
          <a:prstGeom prst="rect">
            <a:avLst/>
          </a:prstGeom>
          <a:noFill/>
        </p:spPr>
        <p:txBody>
          <a:bodyPr wrap="square" rtlCol="0">
            <a:spAutoFit/>
          </a:bodyPr>
          <a:lstStyle/>
          <a:p>
            <a:r>
              <a:rPr lang="en-US" sz="6600" b="1" dirty="0" smtClean="0">
                <a:solidFill>
                  <a:schemeClr val="bg1">
                    <a:lumMod val="7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ASSESSMENT</a:t>
            </a:r>
            <a:endParaRPr lang="en-US" sz="6600" b="1" dirty="0">
              <a:solidFill>
                <a:schemeClr val="bg1">
                  <a:lumMod val="7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pic>
        <p:nvPicPr>
          <p:cNvPr id="3074" name="Picture 2" descr="D:\WH\lesson_ppt\template\ICON\WH_lesson_icon-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8104" y="3068960"/>
            <a:ext cx="2337963" cy="2246636"/>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群組 8"/>
          <p:cNvGrpSpPr/>
          <p:nvPr/>
        </p:nvGrpSpPr>
        <p:grpSpPr>
          <a:xfrm>
            <a:off x="0" y="1166"/>
            <a:ext cx="1944291" cy="1296219"/>
            <a:chOff x="0" y="-3"/>
            <a:chExt cx="1944291" cy="1296219"/>
          </a:xfrm>
        </p:grpSpPr>
        <p:sp>
          <p:nvSpPr>
            <p:cNvPr id="10" name="淚滴形 9"/>
            <p:cNvSpPr/>
            <p:nvPr/>
          </p:nvSpPr>
          <p:spPr>
            <a:xfrm rot="16200000">
              <a:off x="0" y="-3"/>
              <a:ext cx="1296219" cy="1296219"/>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3" name="Rectangle 2"/>
          <p:cNvSpPr/>
          <p:nvPr/>
        </p:nvSpPr>
        <p:spPr>
          <a:xfrm>
            <a:off x="864172" y="1166842"/>
            <a:ext cx="7848871" cy="4988546"/>
          </a:xfrm>
          <a:prstGeom prst="rect">
            <a:avLst/>
          </a:prstGeom>
        </p:spPr>
        <p:txBody>
          <a:bodyPr wrap="square">
            <a:spAutoFit/>
          </a:bodyPr>
          <a:lstStyle/>
          <a:p>
            <a:pPr marL="457200" lvl="0" indent="-457200">
              <a:lnSpc>
                <a:spcPct val="200000"/>
              </a:lnSpc>
              <a:buFont typeface="+mj-lt"/>
              <a:buAutoNum type="arabicPeriod"/>
            </a:pPr>
            <a:r>
              <a:rPr lang="en-US" sz="2300" dirty="0" smtClean="0"/>
              <a:t>Since </a:t>
            </a:r>
            <a:r>
              <a:rPr lang="en-US" sz="2300" dirty="0"/>
              <a:t>2007, HSBC has done nothing to make changes to avoid tax evasion from happening again</a:t>
            </a:r>
            <a:r>
              <a:rPr lang="en-US" sz="2300" b="1" dirty="0"/>
              <a:t>. </a:t>
            </a:r>
            <a:r>
              <a:rPr lang="en-US" sz="2300" dirty="0"/>
              <a:t>T/F</a:t>
            </a:r>
          </a:p>
          <a:p>
            <a:pPr marL="457200" lvl="0" indent="-457200">
              <a:lnSpc>
                <a:spcPct val="200000"/>
              </a:lnSpc>
              <a:buFont typeface="+mj-lt"/>
              <a:buAutoNum type="arabicPeriod"/>
            </a:pPr>
            <a:r>
              <a:rPr lang="en-US" sz="2300" dirty="0"/>
              <a:t>HSBC understands they were not following the law</a:t>
            </a:r>
            <a:r>
              <a:rPr lang="en-US" sz="2300" b="1" dirty="0"/>
              <a:t> </a:t>
            </a:r>
            <a:r>
              <a:rPr lang="en-US" sz="2300" dirty="0"/>
              <a:t>properly.</a:t>
            </a:r>
            <a:r>
              <a:rPr lang="en-US" sz="2300" b="1" dirty="0"/>
              <a:t> </a:t>
            </a:r>
            <a:r>
              <a:rPr lang="en-US" sz="2300" dirty="0"/>
              <a:t>T/F</a:t>
            </a:r>
          </a:p>
          <a:p>
            <a:pPr marL="457200" lvl="0" indent="-457200">
              <a:lnSpc>
                <a:spcPct val="200000"/>
              </a:lnSpc>
              <a:buFont typeface="+mj-lt"/>
              <a:buAutoNum type="arabicPeriod"/>
            </a:pPr>
            <a:r>
              <a:rPr lang="en-US" sz="2300" dirty="0"/>
              <a:t>HSBC’s actions had no impact on Sue Shelley. T/F</a:t>
            </a:r>
          </a:p>
          <a:p>
            <a:pPr marL="457200" lvl="0" indent="-457200">
              <a:lnSpc>
                <a:spcPct val="200000"/>
              </a:lnSpc>
              <a:buFont typeface="+mj-lt"/>
              <a:buAutoNum type="arabicPeriod"/>
            </a:pPr>
            <a:r>
              <a:rPr lang="en-US" sz="2300" dirty="0"/>
              <a:t>Sue Shelley was promoted after making complaints about the company’s methods of avoiding tax-evasion. T/F</a:t>
            </a:r>
          </a:p>
        </p:txBody>
      </p:sp>
    </p:spTree>
    <p:extLst>
      <p:ext uri="{BB962C8B-B14F-4D97-AF65-F5344CB8AC3E}">
        <p14:creationId xmlns:p14="http://schemas.microsoft.com/office/powerpoint/2010/main" val="32239694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1"/>
          <p:cNvSpPr/>
          <p:nvPr/>
        </p:nvSpPr>
        <p:spPr>
          <a:xfrm rot="16200000">
            <a:off x="4195162" y="-1199714"/>
            <a:ext cx="7788168" cy="8327259"/>
          </a:xfrm>
          <a:prstGeom prst="trapezoid">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endParaRPr>
          </a:p>
        </p:txBody>
      </p:sp>
      <p:pic>
        <p:nvPicPr>
          <p:cNvPr id="4" name="Picture 4" descr="D:\WH\web\ETALKING_LOGO_1-01.png"/>
          <p:cNvPicPr>
            <a:picLocks noChangeAspect="1" noChangeArrowheads="1"/>
          </p:cNvPicPr>
          <p:nvPr/>
        </p:nvPicPr>
        <p:blipFill>
          <a:blip r:embed="rId2" cstate="print">
            <a:biLevel thresh="75000"/>
            <a:extLst>
              <a:ext uri="{28A0092B-C50C-407E-A947-70E740481C1C}">
                <a14:useLocalDpi xmlns:a14="http://schemas.microsoft.com/office/drawing/2010/main" val="0"/>
              </a:ext>
            </a:extLst>
          </a:blip>
          <a:srcRect/>
          <a:stretch>
            <a:fillRect/>
          </a:stretch>
        </p:blipFill>
        <p:spPr bwMode="auto">
          <a:xfrm>
            <a:off x="-49569" y="6153150"/>
            <a:ext cx="2895600" cy="70485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群組 4"/>
          <p:cNvGrpSpPr/>
          <p:nvPr/>
        </p:nvGrpSpPr>
        <p:grpSpPr>
          <a:xfrm>
            <a:off x="0" y="-27384"/>
            <a:ext cx="1944291" cy="1296219"/>
            <a:chOff x="0" y="-3"/>
            <a:chExt cx="1944291" cy="1296219"/>
          </a:xfrm>
        </p:grpSpPr>
        <p:sp>
          <p:nvSpPr>
            <p:cNvPr id="6" name="淚滴形 5"/>
            <p:cNvSpPr/>
            <p:nvPr/>
          </p:nvSpPr>
          <p:spPr>
            <a:xfrm rot="16200000">
              <a:off x="0" y="-3"/>
              <a:ext cx="1296219" cy="1296219"/>
            </a:xfrm>
            <a:prstGeom prst="teardrop">
              <a:avLst/>
            </a:prstGeom>
            <a:solidFill>
              <a:srgbClr val="93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endParaRPr>
            </a:p>
          </p:txBody>
        </p:sp>
        <p:sp>
          <p:nvSpPr>
            <p:cNvPr id="7" name="文字方塊 6"/>
            <p:cNvSpPr txBox="1"/>
            <p:nvPr/>
          </p:nvSpPr>
          <p:spPr>
            <a:xfrm>
              <a:off x="108087" y="240895"/>
              <a:ext cx="1836204" cy="738664"/>
            </a:xfrm>
            <a:prstGeom prst="rect">
              <a:avLst/>
            </a:prstGeom>
            <a:noFill/>
          </p:spPr>
          <p:txBody>
            <a:bodyPr wrap="square" rtlCol="0">
              <a:spAutoFit/>
            </a:bodyPr>
            <a:lstStyle/>
            <a:p>
              <a:r>
                <a:rPr lang="en-US" altLang="zh-TW" sz="1400" dirty="0">
                  <a:solidFill>
                    <a:prstClr val="white"/>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a:solidFill>
                    <a:prstClr val="white"/>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a:solidFill>
                    <a:prstClr val="white"/>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a:solidFill>
                    <a:prstClr val="white"/>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a:solidFill>
                    <a:prstClr val="white"/>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prstClr val="white"/>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9" name="Rectangle 1"/>
          <p:cNvSpPr/>
          <p:nvPr/>
        </p:nvSpPr>
        <p:spPr>
          <a:xfrm>
            <a:off x="5065262" y="2186765"/>
            <a:ext cx="6987357" cy="1107996"/>
          </a:xfrm>
          <a:prstGeom prst="rect">
            <a:avLst/>
          </a:prstGeom>
        </p:spPr>
        <p:txBody>
          <a:bodyPr wrap="square">
            <a:spAutoFit/>
          </a:bodyPr>
          <a:lstStyle/>
          <a:p>
            <a:r>
              <a:rPr lang="en-US" sz="6600" b="1" dirty="0" smtClean="0">
                <a:solidFill>
                  <a:prstClr val="white"/>
                </a:solidFill>
                <a:latin typeface="Century Gothic" panose="020B0502020202020204" pitchFamily="34" charset="0"/>
              </a:rPr>
              <a:t>Thank you !</a:t>
            </a:r>
            <a:endParaRPr lang="en-US" sz="6600" dirty="0">
              <a:solidFill>
                <a:prstClr val="white"/>
              </a:solidFill>
              <a:latin typeface="Century Gothic" panose="020B0502020202020204" pitchFamily="34" charset="0"/>
            </a:endParaRPr>
          </a:p>
        </p:txBody>
      </p:sp>
      <p:grpSp>
        <p:nvGrpSpPr>
          <p:cNvPr id="11" name="群組 10"/>
          <p:cNvGrpSpPr/>
          <p:nvPr/>
        </p:nvGrpSpPr>
        <p:grpSpPr>
          <a:xfrm>
            <a:off x="2324069" y="3710368"/>
            <a:ext cx="2302153" cy="1922502"/>
            <a:chOff x="2324069" y="3710368"/>
            <a:chExt cx="2302153" cy="1922502"/>
          </a:xfrm>
        </p:grpSpPr>
        <p:sp>
          <p:nvSpPr>
            <p:cNvPr id="12" name="橢圓 11"/>
            <p:cNvSpPr/>
            <p:nvPr/>
          </p:nvSpPr>
          <p:spPr>
            <a:xfrm>
              <a:off x="3224103" y="3981450"/>
              <a:ext cx="1402119" cy="1402119"/>
            </a:xfrm>
            <a:prstGeom prst="ellipse">
              <a:avLst/>
            </a:prstGeom>
            <a:solidFill>
              <a:srgbClr val="F25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endParaRPr>
            </a:p>
          </p:txBody>
        </p:sp>
        <p:pic>
          <p:nvPicPr>
            <p:cNvPr id="13" name="圖片 12"/>
            <p:cNvPicPr>
              <a:picLocks noChangeAspect="1"/>
            </p:cNvPicPr>
            <p:nvPr/>
          </p:nvPicPr>
          <p:blipFill>
            <a:blip r:embed="rId3">
              <a:grayscl/>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324069" y="3710368"/>
              <a:ext cx="2174616" cy="1922502"/>
            </a:xfrm>
            <a:prstGeom prst="rect">
              <a:avLst/>
            </a:prstGeom>
          </p:spPr>
        </p:pic>
      </p:grpSp>
    </p:spTree>
    <p:extLst>
      <p:ext uri="{BB962C8B-B14F-4D97-AF65-F5344CB8AC3E}">
        <p14:creationId xmlns:p14="http://schemas.microsoft.com/office/powerpoint/2010/main" val="8167842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72483" y="3717032"/>
            <a:ext cx="3762988" cy="646331"/>
          </a:xfrm>
          <a:prstGeom prst="rect">
            <a:avLst/>
          </a:prstGeom>
          <a:noFill/>
        </p:spPr>
        <p:txBody>
          <a:bodyPr wrap="square" rtlCol="0">
            <a:spAutoFit/>
          </a:bodyPr>
          <a:lstStyle/>
          <a:p>
            <a:pPr algn="ctr"/>
            <a:r>
              <a:rPr lang="en-US" sz="3600" dirty="0" smtClean="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INTRODUCTION </a:t>
            </a:r>
            <a:endParaRPr lang="en-US" sz="3600" dirty="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grpSp>
        <p:nvGrpSpPr>
          <p:cNvPr id="13" name="群組 12"/>
          <p:cNvGrpSpPr/>
          <p:nvPr/>
        </p:nvGrpSpPr>
        <p:grpSpPr>
          <a:xfrm>
            <a:off x="0" y="1166"/>
            <a:ext cx="1944291" cy="1296219"/>
            <a:chOff x="0" y="-3"/>
            <a:chExt cx="1944291" cy="1296219"/>
          </a:xfrm>
        </p:grpSpPr>
        <p:sp>
          <p:nvSpPr>
            <p:cNvPr id="19" name="淚滴形 18"/>
            <p:cNvSpPr/>
            <p:nvPr/>
          </p:nvSpPr>
          <p:spPr>
            <a:xfrm rot="16200000">
              <a:off x="0" y="-3"/>
              <a:ext cx="1296219" cy="1296219"/>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15" name="群組 14"/>
          <p:cNvGrpSpPr/>
          <p:nvPr/>
        </p:nvGrpSpPr>
        <p:grpSpPr>
          <a:xfrm>
            <a:off x="2842726" y="1561681"/>
            <a:ext cx="5669752" cy="2252210"/>
            <a:chOff x="2842726" y="1561681"/>
            <a:chExt cx="5669752" cy="2252210"/>
          </a:xfrm>
        </p:grpSpPr>
        <p:pic>
          <p:nvPicPr>
            <p:cNvPr id="17" name="Picture 3" descr="D:\WH\lesson_ppt\template\ICON\WH_lesson_icon-04.pn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b="24384"/>
            <a:stretch/>
          </p:blipFill>
          <p:spPr bwMode="auto">
            <a:xfrm>
              <a:off x="2842726" y="1561681"/>
              <a:ext cx="5669752" cy="225221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群組 17"/>
            <p:cNvGrpSpPr/>
            <p:nvPr/>
          </p:nvGrpSpPr>
          <p:grpSpPr>
            <a:xfrm>
              <a:off x="5310096" y="2837250"/>
              <a:ext cx="432048" cy="586978"/>
              <a:chOff x="4427984" y="2625998"/>
              <a:chExt cx="432048" cy="586978"/>
            </a:xfrm>
          </p:grpSpPr>
          <p:sp>
            <p:nvSpPr>
              <p:cNvPr id="21" name="橢圓 20"/>
              <p:cNvSpPr/>
              <p:nvPr/>
            </p:nvSpPr>
            <p:spPr>
              <a:xfrm>
                <a:off x="4496544" y="2625998"/>
                <a:ext cx="298946" cy="298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橢圓 21"/>
              <p:cNvSpPr/>
              <p:nvPr/>
            </p:nvSpPr>
            <p:spPr>
              <a:xfrm>
                <a:off x="4427984" y="2924944"/>
                <a:ext cx="432048" cy="28803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TextBox 7"/>
          <p:cNvSpPr txBox="1"/>
          <p:nvPr/>
        </p:nvSpPr>
        <p:spPr>
          <a:xfrm>
            <a:off x="2520355" y="4293096"/>
            <a:ext cx="6120680" cy="1331134"/>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200000"/>
              </a:lnSpc>
            </a:pPr>
            <a:r>
              <a:rPr lang="en-US" sz="2100" dirty="0" smtClean="0">
                <a:solidFill>
                  <a:schemeClr val="tx1">
                    <a:lumMod val="75000"/>
                    <a:lumOff val="25000"/>
                  </a:schemeClr>
                </a:solidFill>
              </a:rPr>
              <a:t>CEFR Learning Goal:  </a:t>
            </a:r>
            <a:br>
              <a:rPr lang="en-US" sz="2100" dirty="0" smtClean="0">
                <a:solidFill>
                  <a:schemeClr val="tx1">
                    <a:lumMod val="75000"/>
                    <a:lumOff val="25000"/>
                  </a:schemeClr>
                </a:solidFill>
              </a:rPr>
            </a:br>
            <a:r>
              <a:rPr lang="en-US" sz="2100" dirty="0"/>
              <a:t>Describe events in </a:t>
            </a:r>
            <a:r>
              <a:rPr lang="en-US" sz="2100" dirty="0" smtClean="0"/>
              <a:t>detail</a:t>
            </a:r>
            <a:endParaRPr lang="en-US" sz="2100" dirty="0"/>
          </a:p>
        </p:txBody>
      </p:sp>
    </p:spTree>
    <p:extLst>
      <p:ext uri="{BB962C8B-B14F-4D97-AF65-F5344CB8AC3E}">
        <p14:creationId xmlns:p14="http://schemas.microsoft.com/office/powerpoint/2010/main" val="27783101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56459" y="3573016"/>
            <a:ext cx="4104456" cy="646331"/>
          </a:xfrm>
          <a:prstGeom prst="rect">
            <a:avLst/>
          </a:prstGeom>
          <a:noFill/>
        </p:spPr>
        <p:txBody>
          <a:bodyPr wrap="square" rtlCol="0">
            <a:spAutoFit/>
          </a:bodyPr>
          <a:lstStyle/>
          <a:p>
            <a:r>
              <a:rPr lang="en-US" sz="3600" spc="600" dirty="0" smtClean="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VOCABULARY </a:t>
            </a:r>
            <a:endParaRPr lang="en-US" sz="3600" spc="600" dirty="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pic>
        <p:nvPicPr>
          <p:cNvPr id="6" name="Picture 2" descr="D:\WH\lesson_ppt\template\ICON\WH_lesson_icon-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0948" y="2322722"/>
            <a:ext cx="1429807" cy="132230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群組 8"/>
          <p:cNvGrpSpPr/>
          <p:nvPr/>
        </p:nvGrpSpPr>
        <p:grpSpPr>
          <a:xfrm>
            <a:off x="0" y="1166"/>
            <a:ext cx="1944291" cy="1296219"/>
            <a:chOff x="0" y="-3"/>
            <a:chExt cx="1944291" cy="1296219"/>
          </a:xfrm>
        </p:grpSpPr>
        <p:sp>
          <p:nvSpPr>
            <p:cNvPr id="8" name="淚滴形 9"/>
            <p:cNvSpPr/>
            <p:nvPr/>
          </p:nvSpPr>
          <p:spPr>
            <a:xfrm rot="16200000">
              <a:off x="0" y="-3"/>
              <a:ext cx="1296219" cy="1296219"/>
            </a:xfrm>
            <a:prstGeom prst="teardrop">
              <a:avLst/>
            </a:prstGeom>
            <a:solidFill>
              <a:srgbClr val="8DC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14"/>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4879223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152203" y="1973296"/>
            <a:ext cx="8568952" cy="4884704"/>
          </a:xfrm>
          <a:prstGeom prst="rect">
            <a:avLst/>
          </a:prstGeom>
        </p:spPr>
        <p:txBody>
          <a:bodyPr numCol="1">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lnSpc>
                <a:spcPct val="200000"/>
              </a:lnSpc>
            </a:pPr>
            <a:r>
              <a:rPr lang="en-US" sz="1800" b="1" dirty="0">
                <a:solidFill>
                  <a:srgbClr val="93D050"/>
                </a:solidFill>
              </a:rPr>
              <a:t>Statement</a:t>
            </a:r>
            <a:r>
              <a:rPr lang="en-US" sz="1800" b="1" dirty="0"/>
              <a:t> </a:t>
            </a:r>
            <a:r>
              <a:rPr lang="en-US" sz="1800" dirty="0"/>
              <a:t>(noun) something that someone says or writes officially </a:t>
            </a:r>
          </a:p>
          <a:p>
            <a:pPr algn="l">
              <a:lnSpc>
                <a:spcPct val="200000"/>
              </a:lnSpc>
            </a:pPr>
            <a:r>
              <a:rPr lang="en-US" sz="1800" b="1" dirty="0">
                <a:solidFill>
                  <a:srgbClr val="93D050"/>
                </a:solidFill>
              </a:rPr>
              <a:t>Money laundering</a:t>
            </a:r>
            <a:r>
              <a:rPr lang="en-US" sz="1800" dirty="0">
                <a:solidFill>
                  <a:srgbClr val="93D050"/>
                </a:solidFill>
              </a:rPr>
              <a:t> </a:t>
            </a:r>
            <a:r>
              <a:rPr lang="en-US" sz="1800" dirty="0"/>
              <a:t>(noun) the crime of moving money illegally through banks and other businesses to make it seem as if the money was obtained legally </a:t>
            </a:r>
          </a:p>
          <a:p>
            <a:pPr algn="l">
              <a:lnSpc>
                <a:spcPct val="200000"/>
              </a:lnSpc>
            </a:pPr>
            <a:r>
              <a:rPr lang="en-US" sz="1800" b="1" dirty="0">
                <a:solidFill>
                  <a:srgbClr val="93D050"/>
                </a:solidFill>
              </a:rPr>
              <a:t>Affect </a:t>
            </a:r>
            <a:r>
              <a:rPr lang="en-US" sz="1800" dirty="0"/>
              <a:t>(verb) to have influence on someone or something, or to cause a change in someone or something </a:t>
            </a:r>
          </a:p>
          <a:p>
            <a:pPr algn="l">
              <a:lnSpc>
                <a:spcPct val="200000"/>
              </a:lnSpc>
            </a:pPr>
            <a:r>
              <a:rPr lang="en-US" sz="1800" b="1" dirty="0">
                <a:solidFill>
                  <a:srgbClr val="93D050"/>
                </a:solidFill>
              </a:rPr>
              <a:t>False </a:t>
            </a:r>
            <a:r>
              <a:rPr lang="en-US" sz="1800" dirty="0"/>
              <a:t>(adjective) not real, but made to look real</a:t>
            </a:r>
          </a:p>
          <a:p>
            <a:pPr algn="l">
              <a:lnSpc>
                <a:spcPct val="200000"/>
              </a:lnSpc>
            </a:pPr>
            <a:r>
              <a:rPr lang="en-US" sz="1800" b="1" dirty="0">
                <a:solidFill>
                  <a:srgbClr val="93D050"/>
                </a:solidFill>
              </a:rPr>
              <a:t>Ensued</a:t>
            </a:r>
            <a:r>
              <a:rPr lang="en-US" sz="1800" b="1" dirty="0"/>
              <a:t> </a:t>
            </a:r>
            <a:r>
              <a:rPr lang="en-US" sz="1800" dirty="0"/>
              <a:t>(verb) to happen after something, often as a result of it</a:t>
            </a:r>
          </a:p>
          <a:p>
            <a:pPr algn="l">
              <a:lnSpc>
                <a:spcPct val="200000"/>
              </a:lnSpc>
            </a:pPr>
            <a:endParaRPr lang="en-US" sz="1800" dirty="0"/>
          </a:p>
          <a:p>
            <a:r>
              <a:rPr lang="en-US" sz="2400" dirty="0"/>
              <a:t>   </a:t>
            </a:r>
          </a:p>
          <a:p>
            <a:r>
              <a:rPr lang="en-US" sz="2400" dirty="0"/>
              <a:t> </a:t>
            </a:r>
          </a:p>
        </p:txBody>
      </p:sp>
      <p:sp>
        <p:nvSpPr>
          <p:cNvPr id="3" name="Title 1"/>
          <p:cNvSpPr txBox="1">
            <a:spLocks/>
          </p:cNvSpPr>
          <p:nvPr/>
        </p:nvSpPr>
        <p:spPr>
          <a:xfrm>
            <a:off x="4665494" y="5682309"/>
            <a:ext cx="5893406" cy="1131067"/>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TW" sz="9600" b="1" dirty="0">
                <a:solidFill>
                  <a:schemeClr val="bg1">
                    <a:lumMod val="75000"/>
                  </a:schemeClr>
                </a:solidFill>
              </a:rPr>
              <a:t>V</a:t>
            </a:r>
            <a:r>
              <a:rPr lang="en-US" altLang="zh-TW" sz="9600" dirty="0">
                <a:solidFill>
                  <a:schemeClr val="bg1">
                    <a:lumMod val="75000"/>
                  </a:schemeClr>
                </a:solidFill>
              </a:rPr>
              <a:t>ocabulary</a:t>
            </a:r>
            <a:endParaRPr lang="zh-TW" altLang="en-US" sz="9600" dirty="0">
              <a:solidFill>
                <a:schemeClr val="bg1">
                  <a:lumMod val="75000"/>
                </a:schemeClr>
              </a:solidFill>
            </a:endParaRPr>
          </a:p>
        </p:txBody>
      </p:sp>
      <p:grpSp>
        <p:nvGrpSpPr>
          <p:cNvPr id="4" name="群組 3"/>
          <p:cNvGrpSpPr/>
          <p:nvPr/>
        </p:nvGrpSpPr>
        <p:grpSpPr>
          <a:xfrm>
            <a:off x="672009" y="1772816"/>
            <a:ext cx="4368626" cy="497867"/>
            <a:chOff x="311969" y="4941168"/>
            <a:chExt cx="4368626" cy="497867"/>
          </a:xfrm>
        </p:grpSpPr>
        <p:grpSp>
          <p:nvGrpSpPr>
            <p:cNvPr id="5" name="群組 4"/>
            <p:cNvGrpSpPr/>
            <p:nvPr/>
          </p:nvGrpSpPr>
          <p:grpSpPr>
            <a:xfrm>
              <a:off x="311969" y="4941168"/>
              <a:ext cx="4080594" cy="497867"/>
              <a:chOff x="383977" y="5445223"/>
              <a:chExt cx="4080594" cy="497867"/>
            </a:xfrm>
          </p:grpSpPr>
          <p:grpSp>
            <p:nvGrpSpPr>
              <p:cNvPr id="7" name="群組 6"/>
              <p:cNvGrpSpPr/>
              <p:nvPr/>
            </p:nvGrpSpPr>
            <p:grpSpPr>
              <a:xfrm>
                <a:off x="383977" y="5445223"/>
                <a:ext cx="497867" cy="497867"/>
                <a:chOff x="383977" y="5163383"/>
                <a:chExt cx="779708" cy="779708"/>
              </a:xfrm>
            </p:grpSpPr>
            <p:sp>
              <p:nvSpPr>
                <p:cNvPr id="9" name="橢圓 8"/>
                <p:cNvSpPr/>
                <p:nvPr/>
              </p:nvSpPr>
              <p:spPr>
                <a:xfrm>
                  <a:off x="383977" y="5163383"/>
                  <a:ext cx="779708" cy="77970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 name="Picture 8" descr="dictionary.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803" y="5301209"/>
                  <a:ext cx="504056" cy="504056"/>
                </a:xfrm>
                <a:prstGeom prst="rect">
                  <a:avLst/>
                </a:prstGeom>
              </p:spPr>
            </p:pic>
          </p:grpSp>
          <p:cxnSp>
            <p:nvCxnSpPr>
              <p:cNvPr id="8" name="直線接點 7"/>
              <p:cNvCxnSpPr>
                <a:stCxn id="9" idx="6"/>
              </p:cNvCxnSpPr>
              <p:nvPr/>
            </p:nvCxnSpPr>
            <p:spPr>
              <a:xfrm>
                <a:off x="881844" y="5694157"/>
                <a:ext cx="3582727"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 name="圓角矩形 5"/>
            <p:cNvSpPr/>
            <p:nvPr/>
          </p:nvSpPr>
          <p:spPr>
            <a:xfrm>
              <a:off x="4320555" y="5158156"/>
              <a:ext cx="360040" cy="63889"/>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1" name="淚滴形 16"/>
          <p:cNvSpPr/>
          <p:nvPr/>
        </p:nvSpPr>
        <p:spPr>
          <a:xfrm rot="16200000">
            <a:off x="0" y="1166"/>
            <a:ext cx="1296219" cy="1296219"/>
          </a:xfrm>
          <a:prstGeom prst="teardrop">
            <a:avLst/>
          </a:prstGeom>
          <a:solidFill>
            <a:srgbClr val="9AF8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7"/>
          <p:cNvSpPr txBox="1"/>
          <p:nvPr/>
        </p:nvSpPr>
        <p:spPr>
          <a:xfrm>
            <a:off x="108087" y="242064"/>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nvGrpSpPr>
          <p:cNvPr id="13" name="群組 10"/>
          <p:cNvGrpSpPr/>
          <p:nvPr/>
        </p:nvGrpSpPr>
        <p:grpSpPr>
          <a:xfrm>
            <a:off x="0" y="1166"/>
            <a:ext cx="1944291" cy="1296219"/>
            <a:chOff x="0" y="-3"/>
            <a:chExt cx="1944291" cy="1296219"/>
          </a:xfrm>
        </p:grpSpPr>
        <p:sp>
          <p:nvSpPr>
            <p:cNvPr id="14" name="淚滴形 11"/>
            <p:cNvSpPr/>
            <p:nvPr/>
          </p:nvSpPr>
          <p:spPr>
            <a:xfrm rot="16200000">
              <a:off x="0" y="-3"/>
              <a:ext cx="1296219" cy="1296219"/>
            </a:xfrm>
            <a:prstGeom prst="teardrop">
              <a:avLst/>
            </a:prstGeom>
            <a:solidFill>
              <a:srgbClr val="8DC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6"/>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16" name="TextBox 15"/>
          <p:cNvSpPr txBox="1"/>
          <p:nvPr/>
        </p:nvSpPr>
        <p:spPr>
          <a:xfrm>
            <a:off x="3974803" y="-917144"/>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9708172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8449167986_24a1e80a73_k.jpg"/>
          <p:cNvPicPr>
            <a:picLocks noChangeAspect="1"/>
          </p:cNvPicPr>
          <p:nvPr/>
        </p:nvPicPr>
        <p:blipFill rotWithShape="1">
          <a:blip r:embed="rId2">
            <a:extLst>
              <a:ext uri="{28A0092B-C50C-407E-A947-70E740481C1C}">
                <a14:useLocalDpi xmlns:a14="http://schemas.microsoft.com/office/drawing/2010/main" val="0"/>
              </a:ext>
            </a:extLst>
          </a:blip>
          <a:srcRect r="40055"/>
          <a:stretch/>
        </p:blipFill>
        <p:spPr>
          <a:xfrm>
            <a:off x="-1656109" y="-459432"/>
            <a:ext cx="6167986" cy="6858000"/>
          </a:xfrm>
          <a:prstGeom prst="rect">
            <a:avLst/>
          </a:prstGeom>
        </p:spPr>
      </p:pic>
      <p:sp>
        <p:nvSpPr>
          <p:cNvPr id="8" name="TextBox 5"/>
          <p:cNvSpPr txBox="1"/>
          <p:nvPr/>
        </p:nvSpPr>
        <p:spPr>
          <a:xfrm>
            <a:off x="4752603" y="702307"/>
            <a:ext cx="5855420" cy="6129882"/>
          </a:xfrm>
          <a:prstGeom prst="rect">
            <a:avLst/>
          </a:prstGeom>
          <a:noFill/>
        </p:spPr>
        <p:txBody>
          <a:bodyPr wrap="square" rtlCol="0">
            <a:spAutoFit/>
          </a:bodyPr>
          <a:lstStyle/>
          <a:p>
            <a:pPr>
              <a:lnSpc>
                <a:spcPct val="200000"/>
              </a:lnSpc>
            </a:pPr>
            <a:r>
              <a:rPr lang="en-US" sz="2200" dirty="0"/>
              <a:t>HSBC made a</a:t>
            </a:r>
            <a:r>
              <a:rPr lang="en-US" sz="2200" dirty="0">
                <a:solidFill>
                  <a:srgbClr val="93D050"/>
                </a:solidFill>
              </a:rPr>
              <a:t> </a:t>
            </a:r>
            <a:r>
              <a:rPr lang="en-US" sz="2200" b="1" dirty="0">
                <a:solidFill>
                  <a:srgbClr val="93D050"/>
                </a:solidFill>
              </a:rPr>
              <a:t>statement </a:t>
            </a:r>
            <a:r>
              <a:rPr lang="en-US" sz="2200" dirty="0"/>
              <a:t>in 2015. They said they have worked hard to make changes since the tax evasion problems of 2007. Since then, HSBC also said that they started</a:t>
            </a:r>
            <a:r>
              <a:rPr lang="en-US" sz="2200" b="1" dirty="0"/>
              <a:t> </a:t>
            </a:r>
            <a:r>
              <a:rPr lang="en-US" sz="2200" dirty="0"/>
              <a:t>several new programs to make sure customers were not using its services for tax evasion, or </a:t>
            </a:r>
            <a:r>
              <a:rPr lang="en-US" sz="2200" b="1" dirty="0">
                <a:solidFill>
                  <a:srgbClr val="93D050"/>
                </a:solidFill>
              </a:rPr>
              <a:t>money laundering</a:t>
            </a:r>
            <a:r>
              <a:rPr lang="en-US" sz="2200" dirty="0"/>
              <a:t>. </a:t>
            </a:r>
            <a:r>
              <a:rPr lang="en-US" sz="2200" i="1" dirty="0"/>
              <a:t>The Guardian </a:t>
            </a:r>
            <a:r>
              <a:rPr lang="en-US" sz="2200" dirty="0"/>
              <a:t>newspaper in the U.K. reported that HSBC </a:t>
            </a:r>
            <a:r>
              <a:rPr lang="en-US" sz="2200" b="1" dirty="0">
                <a:solidFill>
                  <a:srgbClr val="93D050"/>
                </a:solidFill>
              </a:rPr>
              <a:t>comprehends</a:t>
            </a:r>
            <a:r>
              <a:rPr lang="en-US" sz="2200" dirty="0"/>
              <a:t> that they were not following the law</a:t>
            </a:r>
            <a:r>
              <a:rPr lang="en-US" sz="2200" b="1" dirty="0"/>
              <a:t> </a:t>
            </a:r>
            <a:r>
              <a:rPr lang="en-US" sz="2200" dirty="0"/>
              <a:t>properly</a:t>
            </a:r>
          </a:p>
        </p:txBody>
      </p:sp>
      <p:sp>
        <p:nvSpPr>
          <p:cNvPr id="9" name="文字方塊 8"/>
          <p:cNvSpPr txBox="1"/>
          <p:nvPr/>
        </p:nvSpPr>
        <p:spPr>
          <a:xfrm>
            <a:off x="5184651" y="188640"/>
            <a:ext cx="5138448" cy="523220"/>
          </a:xfrm>
          <a:prstGeom prst="rect">
            <a:avLst/>
          </a:prstGeom>
          <a:noFill/>
        </p:spPr>
        <p:txBody>
          <a:bodyPr wrap="square" rtlCol="0">
            <a:spAutoFit/>
          </a:bodyPr>
          <a:lstStyle/>
          <a:p>
            <a:r>
              <a:rPr lang="en-US" altLang="zh-TW" sz="2800" dirty="0" smtClean="0">
                <a:solidFill>
                  <a:srgbClr val="93D050"/>
                </a:solidFill>
                <a:latin typeface="Century Gothic" panose="020B0502020202020204" pitchFamily="34" charset="0"/>
              </a:rPr>
              <a:t>Big Changes For HSBC</a:t>
            </a:r>
            <a:endParaRPr lang="en-US" altLang="zh-TW" sz="2800" dirty="0">
              <a:solidFill>
                <a:srgbClr val="93D050"/>
              </a:solidFill>
              <a:latin typeface="Century Gothic" panose="020B0502020202020204" pitchFamily="34" charset="0"/>
            </a:endParaRPr>
          </a:p>
        </p:txBody>
      </p:sp>
      <p:grpSp>
        <p:nvGrpSpPr>
          <p:cNvPr id="14" name="群組 13"/>
          <p:cNvGrpSpPr/>
          <p:nvPr/>
        </p:nvGrpSpPr>
        <p:grpSpPr>
          <a:xfrm>
            <a:off x="0" y="-27384"/>
            <a:ext cx="1944291" cy="1296219"/>
            <a:chOff x="0" y="-3"/>
            <a:chExt cx="1944291" cy="1296219"/>
          </a:xfrm>
        </p:grpSpPr>
        <p:sp>
          <p:nvSpPr>
            <p:cNvPr id="15" name="淚滴形 14"/>
            <p:cNvSpPr/>
            <p:nvPr/>
          </p:nvSpPr>
          <p:spPr>
            <a:xfrm rot="16200000">
              <a:off x="0" y="-3"/>
              <a:ext cx="1296219" cy="1296219"/>
            </a:xfrm>
            <a:prstGeom prst="teardrop">
              <a:avLst/>
            </a:prstGeom>
            <a:solidFill>
              <a:srgbClr val="93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cxnSp>
        <p:nvCxnSpPr>
          <p:cNvPr id="3" name="直線接點 2"/>
          <p:cNvCxnSpPr/>
          <p:nvPr/>
        </p:nvCxnSpPr>
        <p:spPr>
          <a:xfrm>
            <a:off x="-287957" y="5363956"/>
            <a:ext cx="518457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a:off x="-287957" y="3911833"/>
            <a:ext cx="518457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287957" y="2060848"/>
            <a:ext cx="518457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9252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aw-justice-court-judge-legal-lawyer-crime.jpg"/>
          <p:cNvPicPr>
            <a:picLocks noChangeAspect="1"/>
          </p:cNvPicPr>
          <p:nvPr/>
        </p:nvPicPr>
        <p:blipFill rotWithShape="1">
          <a:blip r:embed="rId2">
            <a:extLst>
              <a:ext uri="{28A0092B-C50C-407E-A947-70E740481C1C}">
                <a14:useLocalDpi xmlns:a14="http://schemas.microsoft.com/office/drawing/2010/main" val="0"/>
              </a:ext>
            </a:extLst>
          </a:blip>
          <a:srcRect r="21930"/>
          <a:stretch/>
        </p:blipFill>
        <p:spPr>
          <a:xfrm>
            <a:off x="-2376189" y="-7190"/>
            <a:ext cx="7138726" cy="6858000"/>
          </a:xfrm>
          <a:prstGeom prst="rect">
            <a:avLst/>
          </a:prstGeom>
        </p:spPr>
      </p:pic>
      <p:grpSp>
        <p:nvGrpSpPr>
          <p:cNvPr id="2059" name="群組 2058"/>
          <p:cNvGrpSpPr/>
          <p:nvPr/>
        </p:nvGrpSpPr>
        <p:grpSpPr>
          <a:xfrm>
            <a:off x="75" y="-964109"/>
            <a:ext cx="4762501" cy="8640960"/>
            <a:chOff x="6039468" y="-964109"/>
            <a:chExt cx="4762501" cy="8640960"/>
          </a:xfrm>
        </p:grpSpPr>
        <p:cxnSp>
          <p:nvCxnSpPr>
            <p:cNvPr id="4" name="直線接點 3"/>
            <p:cNvCxnSpPr/>
            <p:nvPr/>
          </p:nvCxnSpPr>
          <p:spPr>
            <a:xfrm>
              <a:off x="6039469" y="1196752"/>
              <a:ext cx="47625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a:xfrm>
              <a:off x="6039469" y="2636912"/>
              <a:ext cx="476188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a:xfrm>
              <a:off x="6039469" y="4077072"/>
              <a:ext cx="476188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a:off x="6039469" y="5589240"/>
              <a:ext cx="47625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a:off x="7560915" y="-964109"/>
              <a:ext cx="0" cy="864096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a:off x="9217099" y="-964109"/>
              <a:ext cx="0" cy="864096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058" name="矩形 2057"/>
            <p:cNvSpPr/>
            <p:nvPr/>
          </p:nvSpPr>
          <p:spPr>
            <a:xfrm>
              <a:off x="6039468" y="0"/>
              <a:ext cx="4761881" cy="6858000"/>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8" name="TextBox 5"/>
          <p:cNvSpPr txBox="1"/>
          <p:nvPr/>
        </p:nvSpPr>
        <p:spPr>
          <a:xfrm>
            <a:off x="4896619" y="771669"/>
            <a:ext cx="5737283" cy="5581015"/>
          </a:xfrm>
          <a:prstGeom prst="rect">
            <a:avLst/>
          </a:prstGeom>
          <a:noFill/>
        </p:spPr>
        <p:txBody>
          <a:bodyPr wrap="square" rtlCol="0">
            <a:spAutoFit/>
          </a:bodyPr>
          <a:lstStyle/>
          <a:p>
            <a:pPr>
              <a:lnSpc>
                <a:spcPct val="200000"/>
              </a:lnSpc>
            </a:pPr>
            <a:r>
              <a:rPr lang="en-US" sz="2000" dirty="0"/>
              <a:t>HSBC’s actions greatly </a:t>
            </a:r>
            <a:r>
              <a:rPr lang="en-US" sz="2000" b="1" dirty="0">
                <a:solidFill>
                  <a:srgbClr val="93D050"/>
                </a:solidFill>
              </a:rPr>
              <a:t>affected</a:t>
            </a:r>
            <a:r>
              <a:rPr lang="en-US" sz="2000" b="1" dirty="0"/>
              <a:t> </a:t>
            </a:r>
            <a:r>
              <a:rPr lang="en-US" sz="2000" dirty="0"/>
              <a:t>a former employee, Sue Shelley. Her job held her responsible for making sure HSBC followed all laws. Sue Shelley realized HSBC was not following the laws and made various complaints about this issue. HSBC responded to her complaints with</a:t>
            </a:r>
            <a:r>
              <a:rPr lang="en-US" sz="2000" dirty="0">
                <a:solidFill>
                  <a:srgbClr val="93D050"/>
                </a:solidFill>
              </a:rPr>
              <a:t> </a:t>
            </a:r>
            <a:r>
              <a:rPr lang="en-US" sz="2000" b="1" dirty="0">
                <a:solidFill>
                  <a:srgbClr val="93D050"/>
                </a:solidFill>
              </a:rPr>
              <a:t>false </a:t>
            </a:r>
            <a:r>
              <a:rPr lang="en-US" sz="2000" dirty="0"/>
              <a:t>promises of change. When no change happened, further complaints </a:t>
            </a:r>
            <a:r>
              <a:rPr lang="en-US" sz="2000" b="1" dirty="0">
                <a:solidFill>
                  <a:srgbClr val="93D050"/>
                </a:solidFill>
              </a:rPr>
              <a:t>ensued</a:t>
            </a:r>
            <a:r>
              <a:rPr lang="en-US" sz="2000" b="1" dirty="0"/>
              <a:t> </a:t>
            </a:r>
            <a:r>
              <a:rPr lang="en-US" sz="2000" dirty="0"/>
              <a:t>from Sue Shelley. The bank chose to fire her at that point. The bank is now being investigated for this act.</a:t>
            </a:r>
          </a:p>
        </p:txBody>
      </p:sp>
      <p:sp>
        <p:nvSpPr>
          <p:cNvPr id="9" name="文字方塊 8"/>
          <p:cNvSpPr txBox="1"/>
          <p:nvPr/>
        </p:nvSpPr>
        <p:spPr>
          <a:xfrm>
            <a:off x="5112643" y="226412"/>
            <a:ext cx="4032448" cy="523220"/>
          </a:xfrm>
          <a:prstGeom prst="rect">
            <a:avLst/>
          </a:prstGeom>
          <a:noFill/>
        </p:spPr>
        <p:txBody>
          <a:bodyPr wrap="square" rtlCol="0">
            <a:spAutoFit/>
          </a:bodyPr>
          <a:lstStyle/>
          <a:p>
            <a:r>
              <a:rPr lang="en-US" altLang="zh-TW" sz="2800" dirty="0" smtClean="0">
                <a:solidFill>
                  <a:srgbClr val="93D050"/>
                </a:solidFill>
                <a:latin typeface="Century Gothic" panose="020B0502020202020204" pitchFamily="34" charset="0"/>
              </a:rPr>
              <a:t>HSBC in More Trouble</a:t>
            </a:r>
            <a:endParaRPr lang="en-US" altLang="zh-TW" sz="2800" dirty="0">
              <a:solidFill>
                <a:srgbClr val="93D050"/>
              </a:solidFill>
              <a:latin typeface="Century Gothic" panose="020B0502020202020204" pitchFamily="34" charset="0"/>
            </a:endParaRPr>
          </a:p>
        </p:txBody>
      </p:sp>
      <p:grpSp>
        <p:nvGrpSpPr>
          <p:cNvPr id="14" name="群組 13"/>
          <p:cNvGrpSpPr/>
          <p:nvPr/>
        </p:nvGrpSpPr>
        <p:grpSpPr>
          <a:xfrm>
            <a:off x="0" y="-27384"/>
            <a:ext cx="1944291" cy="1296219"/>
            <a:chOff x="0" y="-3"/>
            <a:chExt cx="1944291" cy="1296219"/>
          </a:xfrm>
        </p:grpSpPr>
        <p:sp>
          <p:nvSpPr>
            <p:cNvPr id="15" name="淚滴形 14"/>
            <p:cNvSpPr/>
            <p:nvPr/>
          </p:nvSpPr>
          <p:spPr>
            <a:xfrm rot="16200000">
              <a:off x="0" y="-3"/>
              <a:ext cx="1296219" cy="1296219"/>
            </a:xfrm>
            <a:prstGeom prst="teardrop">
              <a:avLst/>
            </a:prstGeom>
            <a:solidFill>
              <a:srgbClr val="93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13261844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橢圓 9"/>
          <p:cNvSpPr/>
          <p:nvPr/>
        </p:nvSpPr>
        <p:spPr>
          <a:xfrm>
            <a:off x="4980645" y="2276872"/>
            <a:ext cx="1136774" cy="113677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11"/>
          <p:cNvSpPr txBox="1"/>
          <p:nvPr/>
        </p:nvSpPr>
        <p:spPr>
          <a:xfrm>
            <a:off x="1944291" y="3573016"/>
            <a:ext cx="7416824" cy="1877437"/>
          </a:xfrm>
          <a:prstGeom prst="rect">
            <a:avLst/>
          </a:prstGeom>
          <a:noFill/>
        </p:spPr>
        <p:txBody>
          <a:bodyPr wrap="square" rtlCol="0">
            <a:spAutoFit/>
          </a:bodyPr>
          <a:lstStyle/>
          <a:p>
            <a:pPr algn="ctr"/>
            <a:r>
              <a:rPr lang="en-US" sz="3600" dirty="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rPr>
              <a:t>DISCUSSION </a:t>
            </a:r>
            <a:endParaRPr lang="en-US" sz="3600" dirty="0" smtClean="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a:p>
            <a:pPr algn="ctr">
              <a:lnSpc>
                <a:spcPct val="200000"/>
              </a:lnSpc>
            </a:pPr>
            <a:r>
              <a:rPr lang="en-US" sz="2000" dirty="0" smtClean="0"/>
              <a:t>Can </a:t>
            </a:r>
            <a:r>
              <a:rPr lang="en-US" sz="2000" dirty="0"/>
              <a:t>you think of other companies that make false </a:t>
            </a:r>
            <a:r>
              <a:rPr lang="en-US" sz="2000" dirty="0" smtClean="0"/>
              <a:t>promises? </a:t>
            </a:r>
            <a:r>
              <a:rPr lang="en-US" sz="2000" dirty="0"/>
              <a:t>T</a:t>
            </a:r>
            <a:r>
              <a:rPr lang="en-US" sz="2000" dirty="0" smtClean="0"/>
              <a:t>hink </a:t>
            </a:r>
            <a:r>
              <a:rPr lang="en-US" sz="2000" dirty="0"/>
              <a:t>about advertising </a:t>
            </a:r>
            <a:r>
              <a:rPr lang="en-US" sz="2000" dirty="0" smtClean="0"/>
              <a:t>campaigns</a:t>
            </a:r>
            <a:r>
              <a:rPr lang="en-US" sz="2000" dirty="0" smtClean="0"/>
              <a:t>.</a:t>
            </a:r>
            <a:endParaRPr lang="en-US" sz="2000" dirty="0" smtClean="0"/>
          </a:p>
        </p:txBody>
      </p:sp>
      <p:pic>
        <p:nvPicPr>
          <p:cNvPr id="9" name="Picture 9" descr="icon-project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5968" y="2518358"/>
            <a:ext cx="728763" cy="728763"/>
          </a:xfrm>
          <a:prstGeom prst="rect">
            <a:avLst/>
          </a:prstGeom>
        </p:spPr>
      </p:pic>
      <p:grpSp>
        <p:nvGrpSpPr>
          <p:cNvPr id="16" name="群組 15"/>
          <p:cNvGrpSpPr/>
          <p:nvPr/>
        </p:nvGrpSpPr>
        <p:grpSpPr>
          <a:xfrm>
            <a:off x="-1" y="-27384"/>
            <a:ext cx="1944291" cy="1296219"/>
            <a:chOff x="0" y="-3"/>
            <a:chExt cx="1944291" cy="1296219"/>
          </a:xfrm>
        </p:grpSpPr>
        <p:sp>
          <p:nvSpPr>
            <p:cNvPr id="17" name="淚滴形 16"/>
            <p:cNvSpPr/>
            <p:nvPr/>
          </p:nvSpPr>
          <p:spPr>
            <a:xfrm rot="16200000">
              <a:off x="0" y="-3"/>
              <a:ext cx="1296219" cy="1296219"/>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18659612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1"/>
          <p:cNvSpPr txBox="1"/>
          <p:nvPr/>
        </p:nvSpPr>
        <p:spPr>
          <a:xfrm>
            <a:off x="504131" y="2996952"/>
            <a:ext cx="6624736" cy="3431709"/>
          </a:xfrm>
          <a:prstGeom prst="rect">
            <a:avLst/>
          </a:prstGeom>
          <a:noFill/>
        </p:spPr>
        <p:txBody>
          <a:bodyPr wrap="square" rtlCol="0">
            <a:spAutoFit/>
          </a:bodyPr>
          <a:lstStyle/>
          <a:p>
            <a:r>
              <a:rPr lang="en-US" sz="3600" b="1" dirty="0" smtClean="0">
                <a:solidFill>
                  <a:schemeClr val="accent3"/>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REVIEW DISCUSSION</a:t>
            </a:r>
            <a:r>
              <a:rPr lang="en-US" sz="3600" dirty="0" smtClean="0">
                <a:solidFill>
                  <a:schemeClr val="accent3"/>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 </a:t>
            </a:r>
          </a:p>
          <a:p>
            <a:pPr>
              <a:lnSpc>
                <a:spcPct val="200000"/>
              </a:lnSpc>
            </a:pPr>
            <a:r>
              <a:rPr lang="en-US" sz="2000" dirty="0"/>
              <a:t>Do you think it should be possible for people to use their banks to launder money? Why would someone want to launder money? How do you think they would do this? You can think of popular movies or TV shows as examples.</a:t>
            </a:r>
          </a:p>
          <a:p>
            <a:r>
              <a:rPr lang="en-US" altLang="zh-TW" sz="2100" b="1" dirty="0" smtClean="0"/>
              <a:t> </a:t>
            </a:r>
            <a:endParaRPr lang="en-US" altLang="zh-TW" sz="2100" dirty="0"/>
          </a:p>
        </p:txBody>
      </p:sp>
      <p:grpSp>
        <p:nvGrpSpPr>
          <p:cNvPr id="2" name="群組 1"/>
          <p:cNvGrpSpPr/>
          <p:nvPr/>
        </p:nvGrpSpPr>
        <p:grpSpPr>
          <a:xfrm>
            <a:off x="7128867" y="1916832"/>
            <a:ext cx="3806168" cy="3806168"/>
            <a:chOff x="4980645" y="2276872"/>
            <a:chExt cx="1136774" cy="1136774"/>
          </a:xfrm>
        </p:grpSpPr>
        <p:sp>
          <p:nvSpPr>
            <p:cNvPr id="10" name="橢圓 9"/>
            <p:cNvSpPr/>
            <p:nvPr/>
          </p:nvSpPr>
          <p:spPr>
            <a:xfrm>
              <a:off x="4980645" y="2276872"/>
              <a:ext cx="1136774" cy="113677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Picture 9" descr="icon-projects.png"/>
            <p:cNvPicPr>
              <a:picLocks noChangeAspect="1"/>
            </p:cNvPicPr>
            <p:nvPr/>
          </p:nvPicPr>
          <p:blipFill>
            <a:blip r:embed="rId2" cstate="print">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5175968" y="2518358"/>
              <a:ext cx="728763" cy="728763"/>
            </a:xfrm>
            <a:prstGeom prst="rect">
              <a:avLst/>
            </a:prstGeom>
          </p:spPr>
        </p:pic>
      </p:grpSp>
      <p:grpSp>
        <p:nvGrpSpPr>
          <p:cNvPr id="15" name="群組 14"/>
          <p:cNvGrpSpPr/>
          <p:nvPr/>
        </p:nvGrpSpPr>
        <p:grpSpPr>
          <a:xfrm>
            <a:off x="-1" y="-27384"/>
            <a:ext cx="1944291" cy="1296219"/>
            <a:chOff x="0" y="-3"/>
            <a:chExt cx="1944291" cy="1296219"/>
          </a:xfrm>
        </p:grpSpPr>
        <p:sp>
          <p:nvSpPr>
            <p:cNvPr id="16" name="淚滴形 15"/>
            <p:cNvSpPr/>
            <p:nvPr/>
          </p:nvSpPr>
          <p:spPr>
            <a:xfrm rot="16200000">
              <a:off x="0" y="-3"/>
              <a:ext cx="1296219" cy="1296219"/>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19488903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橢圓 11"/>
          <p:cNvSpPr/>
          <p:nvPr/>
        </p:nvSpPr>
        <p:spPr>
          <a:xfrm>
            <a:off x="4994691" y="2446952"/>
            <a:ext cx="1136774" cy="113677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TextBox 4"/>
          <p:cNvSpPr txBox="1"/>
          <p:nvPr/>
        </p:nvSpPr>
        <p:spPr>
          <a:xfrm>
            <a:off x="3926396" y="3705669"/>
            <a:ext cx="4786647" cy="646331"/>
          </a:xfrm>
          <a:prstGeom prst="rect">
            <a:avLst/>
          </a:prstGeom>
          <a:noFill/>
        </p:spPr>
        <p:txBody>
          <a:bodyPr wrap="square" rtlCol="0">
            <a:spAutoFit/>
          </a:bodyPr>
          <a:lstStyle/>
          <a:p>
            <a:r>
              <a:rPr lang="en-US" sz="3600" dirty="0" smtClean="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SPEAKING TASK</a:t>
            </a:r>
            <a:endParaRPr lang="en-US" sz="3600" dirty="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sp>
        <p:nvSpPr>
          <p:cNvPr id="7" name="TextBox 7"/>
          <p:cNvSpPr txBox="1"/>
          <p:nvPr/>
        </p:nvSpPr>
        <p:spPr>
          <a:xfrm>
            <a:off x="2016299" y="4221088"/>
            <a:ext cx="7128792" cy="2021066"/>
          </a:xfrm>
          <a:prstGeom prst="rect">
            <a:avLst/>
          </a:prstGeom>
          <a:noFill/>
        </p:spPr>
        <p:txBody>
          <a:bodyPr wrap="square" rtlCol="0">
            <a:spAutoFit/>
          </a:bodyPr>
          <a:lstStyle/>
          <a:p>
            <a:pPr algn="ctr">
              <a:lnSpc>
                <a:spcPct val="200000"/>
              </a:lnSpc>
            </a:pPr>
            <a:r>
              <a:rPr lang="en-US" sz="1600" dirty="0"/>
              <a:t>Play a guessing game. Pretend you have committed a crime, but don’t tell them what it is. Your group or teacher has to ask you questions to guess what the crime is. They can only ask yes or no questions and they are not allowed to use these words: murder, kill, fraud, steal, launder, tax evade/evasion. </a:t>
            </a:r>
          </a:p>
        </p:txBody>
      </p:sp>
      <p:pic>
        <p:nvPicPr>
          <p:cNvPr id="11" name="Picture 5" descr="2209400_ori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2643" y="2564904"/>
            <a:ext cx="900870" cy="900870"/>
          </a:xfrm>
          <a:prstGeom prst="rect">
            <a:avLst/>
          </a:prstGeom>
        </p:spPr>
      </p:pic>
      <p:grpSp>
        <p:nvGrpSpPr>
          <p:cNvPr id="10" name="群組 9"/>
          <p:cNvGrpSpPr/>
          <p:nvPr/>
        </p:nvGrpSpPr>
        <p:grpSpPr>
          <a:xfrm>
            <a:off x="0" y="1166"/>
            <a:ext cx="1944291" cy="1296219"/>
            <a:chOff x="0" y="-3"/>
            <a:chExt cx="1944291" cy="1296219"/>
          </a:xfrm>
        </p:grpSpPr>
        <p:sp>
          <p:nvSpPr>
            <p:cNvPr id="17" name="淚滴形 16"/>
            <p:cNvSpPr/>
            <p:nvPr/>
          </p:nvSpPr>
          <p:spPr>
            <a:xfrm rot="16200000">
              <a:off x="0" y="-3"/>
              <a:ext cx="1296219" cy="1296219"/>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33995041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TotalTime>
  <Words>484</Words>
  <Application>Microsoft Office PowerPoint</Application>
  <PresentationFormat>自訂</PresentationFormat>
  <Paragraphs>47</Paragraphs>
  <Slides>12</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12</vt:i4>
      </vt:variant>
    </vt:vector>
  </HeadingPairs>
  <TitlesOfParts>
    <vt:vector size="18" baseType="lpstr">
      <vt:lpstr>Malgun Gothic Semilight</vt:lpstr>
      <vt:lpstr>新細明體</vt:lpstr>
      <vt:lpstr>Arial</vt:lpstr>
      <vt:lpstr>Calibri</vt:lpstr>
      <vt:lpstr>Century Gothic</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win7</dc:creator>
  <cp:lastModifiedBy>etalking</cp:lastModifiedBy>
  <cp:revision>57</cp:revision>
  <dcterms:created xsi:type="dcterms:W3CDTF">2016-02-23T07:49:36Z</dcterms:created>
  <dcterms:modified xsi:type="dcterms:W3CDTF">2016-09-02T07:04:56Z</dcterms:modified>
</cp:coreProperties>
</file>