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91" r:id="rId2"/>
    <p:sldId id="273" r:id="rId3"/>
    <p:sldId id="274" r:id="rId4"/>
    <p:sldId id="275" r:id="rId5"/>
    <p:sldId id="281" r:id="rId6"/>
    <p:sldId id="282" r:id="rId7"/>
    <p:sldId id="276" r:id="rId8"/>
    <p:sldId id="283" r:id="rId9"/>
    <p:sldId id="284" r:id="rId10"/>
    <p:sldId id="285" r:id="rId11"/>
    <p:sldId id="286" r:id="rId12"/>
    <p:sldId id="287" r:id="rId13"/>
    <p:sldId id="288" r:id="rId14"/>
    <p:sldId id="289" r:id="rId15"/>
    <p:sldId id="290" r:id="rId16"/>
    <p:sldId id="280" r:id="rId17"/>
    <p:sldId id="277" r:id="rId18"/>
    <p:sldId id="278" r:id="rId19"/>
    <p:sldId id="279" r:id="rId20"/>
  </p:sldIdLst>
  <p:sldSz cx="1080135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D050"/>
    <a:srgbClr val="8BE002"/>
    <a:srgbClr val="9AF802"/>
    <a:srgbClr val="9EFD03"/>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4828" autoAdjust="0"/>
    <p:restoredTop sz="94660"/>
  </p:normalViewPr>
  <p:slideViewPr>
    <p:cSldViewPr>
      <p:cViewPr varScale="1">
        <p:scale>
          <a:sx n="81" d="100"/>
          <a:sy n="81" d="100"/>
        </p:scale>
        <p:origin x="-128" y="-728"/>
      </p:cViewPr>
      <p:guideLst>
        <p:guide orient="horz" pos="2160"/>
        <p:guide pos="34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79D6B7-3A56-48AB-A5A0-D31717A299E8}" type="datetimeFigureOut">
              <a:rPr lang="zh-TW" altLang="en-US" smtClean="0"/>
              <a:t>16-04-24</a:t>
            </a:fld>
            <a:endParaRPr lang="zh-TW" altLang="en-US"/>
          </a:p>
        </p:txBody>
      </p:sp>
      <p:sp>
        <p:nvSpPr>
          <p:cNvPr id="4" name="投影片圖像版面配置區 3"/>
          <p:cNvSpPr>
            <a:spLocks noGrp="1" noRot="1" noChangeAspect="1"/>
          </p:cNvSpPr>
          <p:nvPr>
            <p:ph type="sldImg" idx="2"/>
          </p:nvPr>
        </p:nvSpPr>
        <p:spPr>
          <a:xfrm>
            <a:off x="728663" y="685800"/>
            <a:ext cx="5400675"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AE992C-6897-442F-8DE2-09D19DD46BE5}" type="slidenum">
              <a:rPr lang="zh-TW" altLang="en-US" smtClean="0"/>
              <a:t>‹#›</a:t>
            </a:fld>
            <a:endParaRPr lang="zh-TW" altLang="en-US"/>
          </a:p>
        </p:txBody>
      </p:sp>
    </p:spTree>
    <p:extLst>
      <p:ext uri="{BB962C8B-B14F-4D97-AF65-F5344CB8AC3E}">
        <p14:creationId xmlns:p14="http://schemas.microsoft.com/office/powerpoint/2010/main" val="2268359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CDAE992C-6897-442F-8DE2-09D19DD46BE5}" type="slidenum">
              <a:rPr lang="zh-TW" altLang="en-US" smtClean="0"/>
              <a:t>3</a:t>
            </a:fld>
            <a:endParaRPr lang="zh-TW" altLang="en-US"/>
          </a:p>
        </p:txBody>
      </p:sp>
    </p:spTree>
    <p:extLst>
      <p:ext uri="{BB962C8B-B14F-4D97-AF65-F5344CB8AC3E}">
        <p14:creationId xmlns:p14="http://schemas.microsoft.com/office/powerpoint/2010/main" val="3778125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810101" y="2130427"/>
            <a:ext cx="9181148"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620203" y="3886200"/>
            <a:ext cx="756094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16-04-24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337477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16-04-24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40102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483560" y="274640"/>
            <a:ext cx="263283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585074" y="274640"/>
            <a:ext cx="7718465"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16-04-24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76475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16-04-24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24373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53232" y="4406902"/>
            <a:ext cx="9181148"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53232" y="2906713"/>
            <a:ext cx="9181148"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16-04-24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1629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585074" y="1600202"/>
            <a:ext cx="517564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940743" y="1600202"/>
            <a:ext cx="517564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16-04-24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716754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540068" y="274638"/>
            <a:ext cx="9721215"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540067" y="1535113"/>
            <a:ext cx="477247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540067" y="2174875"/>
            <a:ext cx="477247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5486937" y="1535113"/>
            <a:ext cx="477434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5486937" y="2174875"/>
            <a:ext cx="477434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A2F69D14-0B00-400B-BBB5-AC4CA63BD022}" type="datetimeFigureOut">
              <a:rPr lang="zh-TW" altLang="en-US" smtClean="0"/>
              <a:t>16-04-24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75499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A2F69D14-0B00-400B-BBB5-AC4CA63BD022}" type="datetimeFigureOut">
              <a:rPr lang="zh-TW" altLang="en-US" smtClean="0"/>
              <a:t>16-04-24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540772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2F69D14-0B00-400B-BBB5-AC4CA63BD022}" type="datetimeFigureOut">
              <a:rPr lang="zh-TW" altLang="en-US" smtClean="0"/>
              <a:t>16-04-24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562826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540068" y="273050"/>
            <a:ext cx="3553570"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4223028" y="273052"/>
            <a:ext cx="603825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540068" y="1435102"/>
            <a:ext cx="355357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16-04-24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3527631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117140" y="4800600"/>
            <a:ext cx="648081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2117140" y="612775"/>
            <a:ext cx="648081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2117140" y="5367338"/>
            <a:ext cx="648081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16-04-24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1831016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540068" y="274638"/>
            <a:ext cx="9721215"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540068" y="1600202"/>
            <a:ext cx="9721215"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540068" y="6356352"/>
            <a:ext cx="252031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F69D14-0B00-400B-BBB5-AC4CA63BD022}" type="datetimeFigureOut">
              <a:rPr lang="zh-TW" altLang="en-US" smtClean="0"/>
              <a:t>16-04-24</a:t>
            </a:fld>
            <a:endParaRPr lang="zh-TW" altLang="en-US"/>
          </a:p>
        </p:txBody>
      </p:sp>
      <p:sp>
        <p:nvSpPr>
          <p:cNvPr id="5" name="頁尾版面配置區 4"/>
          <p:cNvSpPr>
            <a:spLocks noGrp="1"/>
          </p:cNvSpPr>
          <p:nvPr>
            <p:ph type="ftr" sz="quarter" idx="3"/>
          </p:nvPr>
        </p:nvSpPr>
        <p:spPr>
          <a:xfrm>
            <a:off x="3690461" y="6356352"/>
            <a:ext cx="34204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7740968" y="6356352"/>
            <a:ext cx="252031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65546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jpg"/><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jpeg"/><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jpg"/><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oleObject" Target="file:///\\localhost\Users\aireensu\Documents\E-Talking\B2\Macintosh%20HD:Users:aireensu:Downloads:B2:Level%20B2%20(Customs%20&amp;%20Cultures)%20South%20African%20cuisine%20-%20EDITED.docx!OLE_LINK5" TargetMode="External"/><Relationship Id="rId5" Type="http://schemas.openxmlformats.org/officeDocument/2006/relationships/image" Target="../media/image15.emf"/><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microsoft.com/office/2007/relationships/hdphoto" Target="../media/hdphoto2.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jpg"/><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g"/><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5431252311_cea4f6b227_b.jpg"/>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22194" y="-630832"/>
            <a:ext cx="11277300" cy="7488832"/>
          </a:xfrm>
          <a:prstGeom prst="rect">
            <a:avLst/>
          </a:prstGeom>
        </p:spPr>
      </p:pic>
      <p:sp>
        <p:nvSpPr>
          <p:cNvPr id="10" name="TextBox 6"/>
          <p:cNvSpPr txBox="1"/>
          <p:nvPr/>
        </p:nvSpPr>
        <p:spPr>
          <a:xfrm>
            <a:off x="576139" y="3068960"/>
            <a:ext cx="9937179" cy="1723549"/>
          </a:xfrm>
          <a:prstGeom prst="rect">
            <a:avLst/>
          </a:prstGeom>
          <a:noFill/>
        </p:spPr>
        <p:txBody>
          <a:bodyPr wrap="square" rtlCol="0">
            <a:spAutoFit/>
          </a:bodyPr>
          <a:lstStyle/>
          <a:p>
            <a:pPr algn="ctr"/>
            <a:r>
              <a:rPr lang="en-CA" altLang="zh-TW" sz="4400" b="1" dirty="0" smtClean="0">
                <a:solidFill>
                  <a:schemeClr val="bg1"/>
                </a:solidFill>
                <a:latin typeface="Century Gothic" panose="020B0502020202020204" pitchFamily="34" charset="0"/>
              </a:rPr>
              <a:t>Customs and Cultures of </a:t>
            </a:r>
          </a:p>
          <a:p>
            <a:pPr algn="ctr"/>
            <a:r>
              <a:rPr lang="en-CA" altLang="zh-TW" sz="4400" b="1" dirty="0" smtClean="0">
                <a:solidFill>
                  <a:schemeClr val="bg1"/>
                </a:solidFill>
                <a:latin typeface="Century Gothic" panose="020B0502020202020204" pitchFamily="34" charset="0"/>
              </a:rPr>
              <a:t>South Africa</a:t>
            </a:r>
            <a:endParaRPr lang="zh-TW" altLang="zh-TW" sz="4400" dirty="0">
              <a:solidFill>
                <a:schemeClr val="bg1"/>
              </a:solidFill>
              <a:latin typeface="Century Gothic" panose="020B0502020202020204" pitchFamily="34" charset="0"/>
            </a:endParaRPr>
          </a:p>
          <a:p>
            <a:pPr algn="ctr"/>
            <a:r>
              <a:rPr lang="en-US" altLang="zh-TW" dirty="0" smtClean="0">
                <a:solidFill>
                  <a:schemeClr val="bg1"/>
                </a:solidFill>
                <a:latin typeface="Century Gothic" panose="020B0502020202020204" pitchFamily="34" charset="0"/>
              </a:rPr>
              <a:t>South African Cuisine</a:t>
            </a:r>
            <a:endParaRPr lang="zh-TW" altLang="zh-TW" dirty="0">
              <a:solidFill>
                <a:schemeClr val="bg1"/>
              </a:solidFill>
              <a:latin typeface="Century Gothic" panose="020B0502020202020204" pitchFamily="34" charset="0"/>
            </a:endParaRPr>
          </a:p>
        </p:txBody>
      </p:sp>
      <p:grpSp>
        <p:nvGrpSpPr>
          <p:cNvPr id="11" name="群組 10"/>
          <p:cNvGrpSpPr/>
          <p:nvPr/>
        </p:nvGrpSpPr>
        <p:grpSpPr>
          <a:xfrm>
            <a:off x="0" y="1166"/>
            <a:ext cx="1944291" cy="1296219"/>
            <a:chOff x="0" y="-3"/>
            <a:chExt cx="1944291" cy="1296219"/>
          </a:xfrm>
        </p:grpSpPr>
        <p:sp>
          <p:nvSpPr>
            <p:cNvPr id="12" name="淚滴形 11"/>
            <p:cNvSpPr/>
            <p:nvPr/>
          </p:nvSpPr>
          <p:spPr>
            <a:xfrm rot="16200000">
              <a:off x="0" y="-3"/>
              <a:ext cx="1296219" cy="1296219"/>
            </a:xfrm>
            <a:prstGeom prst="teardrop">
              <a:avLst/>
            </a:prstGeom>
            <a:solidFill>
              <a:srgbClr val="93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7" name="群組 6"/>
          <p:cNvGrpSpPr/>
          <p:nvPr/>
        </p:nvGrpSpPr>
        <p:grpSpPr>
          <a:xfrm>
            <a:off x="4836603" y="4984445"/>
            <a:ext cx="1417813" cy="432048"/>
            <a:chOff x="882641" y="4063530"/>
            <a:chExt cx="989642" cy="301572"/>
          </a:xfrm>
        </p:grpSpPr>
        <p:sp>
          <p:nvSpPr>
            <p:cNvPr id="8" name="矩形 7"/>
            <p:cNvSpPr/>
            <p:nvPr/>
          </p:nvSpPr>
          <p:spPr>
            <a:xfrm>
              <a:off x="882641" y="4063530"/>
              <a:ext cx="989642" cy="301572"/>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1130489" y="4065366"/>
              <a:ext cx="493947" cy="257796"/>
            </a:xfrm>
            <a:prstGeom prst="rect">
              <a:avLst/>
            </a:prstGeom>
            <a:noFill/>
          </p:spPr>
          <p:txBody>
            <a:bodyPr wrap="square" rtlCol="0">
              <a:spAutoFit/>
            </a:bodyPr>
            <a:lstStyle/>
            <a:p>
              <a:r>
                <a:rPr lang="en-US" altLang="zh-TW" dirty="0" smtClean="0">
                  <a:solidFill>
                    <a:schemeClr val="bg1"/>
                  </a:solidFill>
                  <a:latin typeface="Century Gothic" panose="020B0502020202020204" pitchFamily="34" charset="0"/>
                </a:rPr>
                <a:t>view</a:t>
              </a:r>
              <a:endParaRPr lang="zh-TW" altLang="en-US" dirty="0">
                <a:solidFill>
                  <a:schemeClr val="bg1"/>
                </a:solidFill>
                <a:latin typeface="Century Gothic" panose="020B0502020202020204" pitchFamily="34" charset="0"/>
              </a:endParaRPr>
            </a:p>
          </p:txBody>
        </p:sp>
      </p:grpSp>
    </p:spTree>
    <p:extLst>
      <p:ext uri="{BB962C8B-B14F-4D97-AF65-F5344CB8AC3E}">
        <p14:creationId xmlns:p14="http://schemas.microsoft.com/office/powerpoint/2010/main" val="141379791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4489562275_fdd7fd651f_b.jpg"/>
          <p:cNvPicPr>
            <a:picLocks noChangeAspect="1"/>
          </p:cNvPicPr>
          <p:nvPr/>
        </p:nvPicPr>
        <p:blipFill rotWithShape="1">
          <a:blip r:embed="rId2">
            <a:extLst>
              <a:ext uri="{28A0092B-C50C-407E-A947-70E740481C1C}">
                <a14:useLocalDpi xmlns:a14="http://schemas.microsoft.com/office/drawing/2010/main" val="0"/>
              </a:ext>
            </a:extLst>
          </a:blip>
          <a:srcRect l="33782"/>
          <a:stretch/>
        </p:blipFill>
        <p:spPr>
          <a:xfrm>
            <a:off x="6977465" y="-243408"/>
            <a:ext cx="6055042" cy="6858000"/>
          </a:xfrm>
          <a:prstGeom prst="rect">
            <a:avLst/>
          </a:prstGeom>
        </p:spPr>
      </p:pic>
      <p:grpSp>
        <p:nvGrpSpPr>
          <p:cNvPr id="2" name="群組 1"/>
          <p:cNvGrpSpPr/>
          <p:nvPr/>
        </p:nvGrpSpPr>
        <p:grpSpPr>
          <a:xfrm>
            <a:off x="0" y="1166"/>
            <a:ext cx="1944291" cy="1296219"/>
            <a:chOff x="0" y="-3"/>
            <a:chExt cx="1944291" cy="1296219"/>
          </a:xfrm>
        </p:grpSpPr>
        <p:sp>
          <p:nvSpPr>
            <p:cNvPr id="3" name="淚滴形 2"/>
            <p:cNvSpPr/>
            <p:nvPr/>
          </p:nvSpPr>
          <p:spPr>
            <a:xfrm rot="16200000">
              <a:off x="0" y="-3"/>
              <a:ext cx="1296219" cy="1296219"/>
            </a:xfrm>
            <a:prstGeom prst="teardrop">
              <a:avLst/>
            </a:prstGeom>
            <a:solidFill>
              <a:srgbClr val="93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7" name="矩形 6"/>
          <p:cNvSpPr/>
          <p:nvPr/>
        </p:nvSpPr>
        <p:spPr>
          <a:xfrm>
            <a:off x="7726625" y="5445223"/>
            <a:ext cx="746672" cy="1412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6192687" y="6669360"/>
            <a:ext cx="4608663" cy="188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6984776" y="5943091"/>
            <a:ext cx="741849" cy="9149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8473297" y="6248423"/>
            <a:ext cx="815736" cy="6293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9214910" y="5013176"/>
            <a:ext cx="794202" cy="18646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3" name="直線接點 12"/>
          <p:cNvCxnSpPr>
            <a:stCxn id="7" idx="1"/>
          </p:cNvCxnSpPr>
          <p:nvPr/>
        </p:nvCxnSpPr>
        <p:spPr>
          <a:xfrm flipV="1">
            <a:off x="7726625" y="-171399"/>
            <a:ext cx="0" cy="632301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flipV="1">
            <a:off x="6984776" y="-243408"/>
            <a:ext cx="0" cy="64087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a:stCxn id="11" idx="1"/>
          </p:cNvCxnSpPr>
          <p:nvPr/>
        </p:nvCxnSpPr>
        <p:spPr>
          <a:xfrm flipH="1" flipV="1">
            <a:off x="8473296" y="-171399"/>
            <a:ext cx="1" cy="673450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a:xfrm flipV="1">
            <a:off x="9217024" y="-171400"/>
            <a:ext cx="0" cy="64087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a:xfrm flipV="1">
            <a:off x="10009112" y="-34277"/>
            <a:ext cx="0" cy="64087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9880348" y="5805265"/>
            <a:ext cx="873555" cy="1072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TextBox 1"/>
          <p:cNvSpPr txBox="1"/>
          <p:nvPr/>
        </p:nvSpPr>
        <p:spPr>
          <a:xfrm>
            <a:off x="797284" y="1268760"/>
            <a:ext cx="6187567" cy="4293483"/>
          </a:xfrm>
          <a:prstGeom prst="rect">
            <a:avLst/>
          </a:prstGeom>
          <a:noFill/>
        </p:spPr>
        <p:txBody>
          <a:bodyPr wrap="square" rtlCol="0">
            <a:spAutoFit/>
          </a:bodyPr>
          <a:lstStyle/>
          <a:p>
            <a:r>
              <a:rPr lang="en-US" sz="2100" dirty="0"/>
              <a:t>The </a:t>
            </a:r>
            <a:r>
              <a:rPr lang="en-US" sz="2100" i="1" dirty="0"/>
              <a:t>braai </a:t>
            </a:r>
            <a:r>
              <a:rPr lang="en-US" sz="2100" dirty="0"/>
              <a:t>is often heavily meat-based. South Africans enjoy a </a:t>
            </a:r>
            <a:r>
              <a:rPr lang="en-US" sz="2100" i="1" dirty="0"/>
              <a:t>braai </a:t>
            </a:r>
            <a:r>
              <a:rPr lang="en-US" sz="2100" dirty="0"/>
              <a:t>with </a:t>
            </a:r>
            <a:r>
              <a:rPr lang="en-US" sz="2100" i="1" dirty="0" err="1"/>
              <a:t>boerewors</a:t>
            </a:r>
            <a:r>
              <a:rPr lang="en-US" sz="2100" i="1" dirty="0"/>
              <a:t>, </a:t>
            </a:r>
            <a:r>
              <a:rPr lang="en-US" sz="2100" dirty="0"/>
              <a:t>or sausages, kebabs, steak, </a:t>
            </a:r>
            <a:r>
              <a:rPr lang="en-US" sz="2100" b="1" dirty="0">
                <a:solidFill>
                  <a:srgbClr val="93D050"/>
                </a:solidFill>
              </a:rPr>
              <a:t>marinated</a:t>
            </a:r>
            <a:r>
              <a:rPr lang="en-US" sz="2100" dirty="0"/>
              <a:t> chicken, pork and lamb chops and even fish or rock lobster in more coastal areas. Side dishes at such an event can include salads, potato bakes, vegetable dishes, bread with preserves as well as </a:t>
            </a:r>
            <a:r>
              <a:rPr lang="en-US" sz="2100" i="1" dirty="0"/>
              <a:t>pap. Pap </a:t>
            </a:r>
            <a:r>
              <a:rPr lang="en-US" sz="2100" dirty="0"/>
              <a:t>is a </a:t>
            </a:r>
            <a:r>
              <a:rPr lang="en-US" sz="2100" b="1" dirty="0">
                <a:solidFill>
                  <a:srgbClr val="93D050"/>
                </a:solidFill>
              </a:rPr>
              <a:t>staple</a:t>
            </a:r>
            <a:r>
              <a:rPr lang="en-US" sz="2100" dirty="0"/>
              <a:t> food of black South Africans and is a thickened porridge made from finely ground corn/maize. It may be eaten with a tomato and onion sauce or a spicier </a:t>
            </a:r>
            <a:r>
              <a:rPr lang="en-US" sz="2100" dirty="0" err="1"/>
              <a:t>chakalaka</a:t>
            </a:r>
            <a:r>
              <a:rPr lang="en-US" sz="2100" dirty="0"/>
              <a:t> sauce, favored by the Indian community. Desserts can include ice cream with fresh fruit and chocolate sauce or more traditional pastries such as </a:t>
            </a:r>
            <a:r>
              <a:rPr lang="en-US" sz="2100" dirty="0" err="1"/>
              <a:t>koeksisters</a:t>
            </a:r>
            <a:r>
              <a:rPr lang="en-US" sz="2100" dirty="0"/>
              <a:t> or milk tart</a:t>
            </a:r>
            <a:r>
              <a:rPr lang="en-US" sz="2100" dirty="0" smtClean="0"/>
              <a:t>.</a:t>
            </a:r>
            <a:endParaRPr lang="en-US" sz="2100" dirty="0"/>
          </a:p>
        </p:txBody>
      </p:sp>
      <p:sp>
        <p:nvSpPr>
          <p:cNvPr id="30" name="文字方塊 29"/>
          <p:cNvSpPr txBox="1"/>
          <p:nvPr/>
        </p:nvSpPr>
        <p:spPr>
          <a:xfrm>
            <a:off x="1800275" y="692696"/>
            <a:ext cx="3888432" cy="523220"/>
          </a:xfrm>
          <a:prstGeom prst="rect">
            <a:avLst/>
          </a:prstGeom>
          <a:noFill/>
        </p:spPr>
        <p:txBody>
          <a:bodyPr wrap="square" rtlCol="0">
            <a:spAutoFit/>
          </a:bodyPr>
          <a:lstStyle/>
          <a:p>
            <a:r>
              <a:rPr lang="en-US" altLang="zh-TW" sz="2800" dirty="0" smtClean="0">
                <a:solidFill>
                  <a:srgbClr val="93D050"/>
                </a:solidFill>
                <a:latin typeface="Century Gothic" panose="020B0502020202020204" pitchFamily="34" charset="0"/>
              </a:rPr>
              <a:t>South African </a:t>
            </a:r>
            <a:r>
              <a:rPr lang="en-US" altLang="zh-TW" sz="2800" dirty="0" smtClean="0">
                <a:solidFill>
                  <a:srgbClr val="93D050"/>
                </a:solidFill>
                <a:latin typeface="Century Gothic" panose="020B0502020202020204" pitchFamily="34" charset="0"/>
              </a:rPr>
              <a:t>Cuisine</a:t>
            </a:r>
            <a:endParaRPr lang="en-US" altLang="zh-TW" sz="2800" dirty="0" smtClean="0">
              <a:solidFill>
                <a:srgbClr val="93D050"/>
              </a:solidFill>
              <a:latin typeface="Century Gothic" panose="020B0502020202020204" pitchFamily="34" charset="0"/>
            </a:endParaRPr>
          </a:p>
        </p:txBody>
      </p:sp>
      <p:sp>
        <p:nvSpPr>
          <p:cNvPr id="32" name="TextBox 10"/>
          <p:cNvSpPr txBox="1"/>
          <p:nvPr/>
        </p:nvSpPr>
        <p:spPr>
          <a:xfrm>
            <a:off x="792163" y="5589240"/>
            <a:ext cx="6192688" cy="1061829"/>
          </a:xfrm>
          <a:prstGeom prst="rect">
            <a:avLst/>
          </a:prstGeom>
          <a:noFill/>
        </p:spPr>
        <p:txBody>
          <a:bodyPr wrap="square" rtlCol="0">
            <a:spAutoFit/>
          </a:bodyPr>
          <a:lstStyle/>
          <a:p>
            <a:pPr lvl="0"/>
            <a:r>
              <a:rPr lang="en-US" sz="2100" b="1" dirty="0">
                <a:solidFill>
                  <a:srgbClr val="93D050"/>
                </a:solidFill>
              </a:rPr>
              <a:t>Marinated</a:t>
            </a:r>
            <a:r>
              <a:rPr lang="en-US" sz="2100" b="1" dirty="0"/>
              <a:t> </a:t>
            </a:r>
            <a:r>
              <a:rPr lang="en-US" sz="2100" dirty="0"/>
              <a:t>(adjective) a mixture of oil, vinegar and spices or herbs that is poured over meat to flavor it</a:t>
            </a:r>
          </a:p>
          <a:p>
            <a:pPr lvl="0"/>
            <a:r>
              <a:rPr lang="en-US" sz="2100" b="1" dirty="0">
                <a:solidFill>
                  <a:srgbClr val="93D050"/>
                </a:solidFill>
              </a:rPr>
              <a:t>Staple</a:t>
            </a:r>
            <a:r>
              <a:rPr lang="en-US" sz="2100" b="1" dirty="0"/>
              <a:t> </a:t>
            </a:r>
            <a:r>
              <a:rPr lang="en-US" sz="2100" dirty="0"/>
              <a:t>(adjective) basic or main; standard or regular</a:t>
            </a:r>
          </a:p>
        </p:txBody>
      </p:sp>
      <p:grpSp>
        <p:nvGrpSpPr>
          <p:cNvPr id="38" name="群組 37"/>
          <p:cNvGrpSpPr/>
          <p:nvPr/>
        </p:nvGrpSpPr>
        <p:grpSpPr>
          <a:xfrm>
            <a:off x="288107" y="5373216"/>
            <a:ext cx="4368626" cy="497867"/>
            <a:chOff x="311969" y="4941168"/>
            <a:chExt cx="4368626" cy="497867"/>
          </a:xfrm>
        </p:grpSpPr>
        <p:grpSp>
          <p:nvGrpSpPr>
            <p:cNvPr id="28" name="群組 27"/>
            <p:cNvGrpSpPr/>
            <p:nvPr/>
          </p:nvGrpSpPr>
          <p:grpSpPr>
            <a:xfrm>
              <a:off x="311969" y="4941168"/>
              <a:ext cx="4080594" cy="497867"/>
              <a:chOff x="383977" y="5445223"/>
              <a:chExt cx="4080594" cy="497867"/>
            </a:xfrm>
          </p:grpSpPr>
          <p:grpSp>
            <p:nvGrpSpPr>
              <p:cNvPr id="16" name="群組 15"/>
              <p:cNvGrpSpPr/>
              <p:nvPr/>
            </p:nvGrpSpPr>
            <p:grpSpPr>
              <a:xfrm>
                <a:off x="383977" y="5445223"/>
                <a:ext cx="497867" cy="497867"/>
                <a:chOff x="383977" y="5163383"/>
                <a:chExt cx="779708" cy="779708"/>
              </a:xfrm>
            </p:grpSpPr>
            <p:sp>
              <p:nvSpPr>
                <p:cNvPr id="6" name="橢圓 5"/>
                <p:cNvSpPr/>
                <p:nvPr/>
              </p:nvSpPr>
              <p:spPr>
                <a:xfrm>
                  <a:off x="383977" y="5163383"/>
                  <a:ext cx="779708" cy="77970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Picture 8" descr="dictionary.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803" y="5301209"/>
                  <a:ext cx="504056" cy="504056"/>
                </a:xfrm>
                <a:prstGeom prst="rect">
                  <a:avLst/>
                </a:prstGeom>
              </p:spPr>
            </p:pic>
          </p:grpSp>
          <p:cxnSp>
            <p:nvCxnSpPr>
              <p:cNvPr id="24" name="直線接點 23"/>
              <p:cNvCxnSpPr>
                <a:stCxn id="6" idx="6"/>
              </p:cNvCxnSpPr>
              <p:nvPr/>
            </p:nvCxnSpPr>
            <p:spPr>
              <a:xfrm>
                <a:off x="881844" y="5694157"/>
                <a:ext cx="3582727"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5" name="圓角矩形 34"/>
            <p:cNvSpPr/>
            <p:nvPr/>
          </p:nvSpPr>
          <p:spPr>
            <a:xfrm>
              <a:off x="4320555" y="5158156"/>
              <a:ext cx="360040" cy="63889"/>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178904830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橢圓 9"/>
          <p:cNvSpPr/>
          <p:nvPr/>
        </p:nvSpPr>
        <p:spPr>
          <a:xfrm>
            <a:off x="4980645" y="2276872"/>
            <a:ext cx="1136774" cy="113677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11"/>
          <p:cNvSpPr txBox="1"/>
          <p:nvPr/>
        </p:nvSpPr>
        <p:spPr>
          <a:xfrm>
            <a:off x="1944291" y="3573016"/>
            <a:ext cx="7416824" cy="1292662"/>
          </a:xfrm>
          <a:prstGeom prst="rect">
            <a:avLst/>
          </a:prstGeom>
          <a:noFill/>
        </p:spPr>
        <p:txBody>
          <a:bodyPr wrap="square" rtlCol="0">
            <a:spAutoFit/>
          </a:bodyPr>
          <a:lstStyle/>
          <a:p>
            <a:pPr algn="ctr"/>
            <a:r>
              <a:rPr lang="en-US" sz="3600" dirty="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rPr>
              <a:t>DISCUSSION </a:t>
            </a:r>
            <a:endParaRPr lang="en-US" sz="3600" dirty="0" smtClean="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a:p>
            <a:pPr algn="ctr"/>
            <a:r>
              <a:rPr lang="en-US" sz="2100" dirty="0"/>
              <a:t>What is the staple food in your household or in your country? </a:t>
            </a:r>
            <a:endParaRPr lang="en-US" sz="2100" dirty="0" smtClean="0"/>
          </a:p>
          <a:p>
            <a:pPr algn="ctr"/>
            <a:r>
              <a:rPr lang="en-US" sz="2100" dirty="0" smtClean="0"/>
              <a:t>How </a:t>
            </a:r>
            <a:r>
              <a:rPr lang="en-US" sz="2100" dirty="0"/>
              <a:t>do you add flavor to your dishes?</a:t>
            </a:r>
          </a:p>
        </p:txBody>
      </p:sp>
      <p:pic>
        <p:nvPicPr>
          <p:cNvPr id="9" name="Picture 9" descr="icon-project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5968" y="2518358"/>
            <a:ext cx="728763" cy="728763"/>
          </a:xfrm>
          <a:prstGeom prst="rect">
            <a:avLst/>
          </a:prstGeom>
        </p:spPr>
      </p:pic>
      <p:sp>
        <p:nvSpPr>
          <p:cNvPr id="2" name="文字方塊 1"/>
          <p:cNvSpPr txBox="1"/>
          <p:nvPr/>
        </p:nvSpPr>
        <p:spPr>
          <a:xfrm>
            <a:off x="4536504" y="4988783"/>
            <a:ext cx="3960515" cy="2400657"/>
          </a:xfrm>
          <a:prstGeom prst="rect">
            <a:avLst/>
          </a:prstGeom>
          <a:noFill/>
        </p:spPr>
        <p:txBody>
          <a:bodyPr wrap="square" rtlCol="0">
            <a:spAutoFit/>
          </a:bodyPr>
          <a:lstStyle/>
          <a:p>
            <a:r>
              <a:rPr lang="en-US" altLang="zh-TW" sz="15000" dirty="0" smtClean="0">
                <a:solidFill>
                  <a:schemeClr val="bg1">
                    <a:lumMod val="65000"/>
                  </a:schemeClr>
                </a:solidFill>
                <a:latin typeface="Century Gothic" panose="020B0502020202020204" pitchFamily="34" charset="0"/>
              </a:rPr>
              <a:t>03</a:t>
            </a:r>
            <a:endParaRPr lang="zh-TW" altLang="en-US" sz="15000" dirty="0">
              <a:solidFill>
                <a:schemeClr val="bg1">
                  <a:lumMod val="65000"/>
                </a:schemeClr>
              </a:solidFill>
              <a:latin typeface="Century Gothic" panose="020B0502020202020204" pitchFamily="34" charset="0"/>
            </a:endParaRPr>
          </a:p>
        </p:txBody>
      </p:sp>
      <p:grpSp>
        <p:nvGrpSpPr>
          <p:cNvPr id="16" name="群組 15"/>
          <p:cNvGrpSpPr/>
          <p:nvPr/>
        </p:nvGrpSpPr>
        <p:grpSpPr>
          <a:xfrm>
            <a:off x="-1" y="-27384"/>
            <a:ext cx="1944291" cy="1296219"/>
            <a:chOff x="0" y="-3"/>
            <a:chExt cx="1944291" cy="1296219"/>
          </a:xfrm>
        </p:grpSpPr>
        <p:sp>
          <p:nvSpPr>
            <p:cNvPr id="17" name="淚滴形 16"/>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57618766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eers-beverage-drink-booze-root-beer-good-times.jpg"/>
          <p:cNvPicPr>
            <a:picLocks noChangeAspect="1"/>
          </p:cNvPicPr>
          <p:nvPr/>
        </p:nvPicPr>
        <p:blipFill rotWithShape="1">
          <a:blip r:embed="rId2" cstate="print">
            <a:extLst>
              <a:ext uri="{28A0092B-C50C-407E-A947-70E740481C1C}">
                <a14:useLocalDpi xmlns:a14="http://schemas.microsoft.com/office/drawing/2010/main" val="0"/>
              </a:ext>
            </a:extLst>
          </a:blip>
          <a:srcRect r="29374"/>
          <a:stretch/>
        </p:blipFill>
        <p:spPr>
          <a:xfrm>
            <a:off x="-3456309" y="-315416"/>
            <a:ext cx="7266475" cy="6858000"/>
          </a:xfrm>
          <a:prstGeom prst="rect">
            <a:avLst/>
          </a:prstGeom>
        </p:spPr>
      </p:pic>
      <p:sp>
        <p:nvSpPr>
          <p:cNvPr id="8" name="TextBox 5"/>
          <p:cNvSpPr txBox="1"/>
          <p:nvPr/>
        </p:nvSpPr>
        <p:spPr>
          <a:xfrm>
            <a:off x="4379198" y="476672"/>
            <a:ext cx="6408787" cy="4616648"/>
          </a:xfrm>
          <a:prstGeom prst="rect">
            <a:avLst/>
          </a:prstGeom>
          <a:noFill/>
        </p:spPr>
        <p:txBody>
          <a:bodyPr wrap="square" rtlCol="0">
            <a:spAutoFit/>
          </a:bodyPr>
          <a:lstStyle/>
          <a:p>
            <a:r>
              <a:rPr lang="en-US" sz="2100" dirty="0"/>
              <a:t>If you are invited to a </a:t>
            </a:r>
            <a:r>
              <a:rPr lang="en-US" sz="2100" i="1" dirty="0"/>
              <a:t>braai </a:t>
            </a:r>
            <a:r>
              <a:rPr lang="en-US" sz="2100" dirty="0"/>
              <a:t>you should</a:t>
            </a:r>
            <a:r>
              <a:rPr lang="en-US" sz="2100" dirty="0">
                <a:solidFill>
                  <a:srgbClr val="93D050"/>
                </a:solidFill>
              </a:rPr>
              <a:t> </a:t>
            </a:r>
            <a:r>
              <a:rPr lang="en-US" sz="2100" b="1" dirty="0">
                <a:solidFill>
                  <a:srgbClr val="93D050"/>
                </a:solidFill>
              </a:rPr>
              <a:t>confirm</a:t>
            </a:r>
            <a:r>
              <a:rPr lang="en-US" sz="2100" dirty="0">
                <a:solidFill>
                  <a:srgbClr val="93D050"/>
                </a:solidFill>
              </a:rPr>
              <a:t> </a:t>
            </a:r>
            <a:r>
              <a:rPr lang="en-US" sz="2100" dirty="0"/>
              <a:t>the arrangements and the occasion beforehand. South Africans are known to have a </a:t>
            </a:r>
            <a:r>
              <a:rPr lang="en-US" sz="2100" i="1" dirty="0"/>
              <a:t>braai </a:t>
            </a:r>
            <a:r>
              <a:rPr lang="en-US" sz="2100" dirty="0"/>
              <a:t>for important occasions such as graduation parties or birthdays. In such cases you may have to dress more </a:t>
            </a:r>
            <a:r>
              <a:rPr lang="en-US" sz="2100" b="1" dirty="0">
                <a:solidFill>
                  <a:srgbClr val="93D050"/>
                </a:solidFill>
              </a:rPr>
              <a:t>formally</a:t>
            </a:r>
            <a:r>
              <a:rPr lang="en-US" sz="2100" dirty="0"/>
              <a:t> and may not be required to bring anything. They also have a </a:t>
            </a:r>
            <a:r>
              <a:rPr lang="en-US" sz="2100" i="1" dirty="0"/>
              <a:t>braai </a:t>
            </a:r>
            <a:r>
              <a:rPr lang="en-US" sz="2100" dirty="0"/>
              <a:t>during major sporting events, or simply as a social event with friends. For such an event you will likely have to bring your own meat, side dish and/or drinks and you can dress </a:t>
            </a:r>
            <a:r>
              <a:rPr lang="en-US" sz="2100" b="1" dirty="0">
                <a:solidFill>
                  <a:srgbClr val="93D050"/>
                </a:solidFill>
              </a:rPr>
              <a:t>casually</a:t>
            </a:r>
            <a:r>
              <a:rPr lang="en-US" sz="2100" dirty="0"/>
              <a:t>. An event like this can also be called a “bring and </a:t>
            </a:r>
            <a:r>
              <a:rPr lang="en-US" sz="2100" i="1" dirty="0"/>
              <a:t>braai” </a:t>
            </a:r>
            <a:r>
              <a:rPr lang="en-US" sz="2100" dirty="0"/>
              <a:t>which means you bring your own meat and we will </a:t>
            </a:r>
            <a:r>
              <a:rPr lang="en-US" sz="2100" i="1" dirty="0"/>
              <a:t>braai </a:t>
            </a:r>
            <a:r>
              <a:rPr lang="en-US" sz="2100" dirty="0"/>
              <a:t>it; or a “</a:t>
            </a:r>
            <a:r>
              <a:rPr lang="en-US" sz="2100" i="1" dirty="0" err="1"/>
              <a:t>dop</a:t>
            </a:r>
            <a:r>
              <a:rPr lang="en-US" sz="2100" i="1" dirty="0"/>
              <a:t> en </a:t>
            </a:r>
            <a:r>
              <a:rPr lang="en-US" sz="2100" i="1" dirty="0" err="1"/>
              <a:t>tjop</a:t>
            </a:r>
            <a:r>
              <a:rPr lang="en-US" sz="2100" i="1" dirty="0"/>
              <a:t>” </a:t>
            </a:r>
            <a:r>
              <a:rPr lang="en-US" sz="2100" dirty="0"/>
              <a:t>where </a:t>
            </a:r>
            <a:r>
              <a:rPr lang="en-US" sz="2100" i="1" dirty="0" err="1"/>
              <a:t>dop</a:t>
            </a:r>
            <a:r>
              <a:rPr lang="en-US" sz="2100" i="1" dirty="0"/>
              <a:t> </a:t>
            </a:r>
            <a:r>
              <a:rPr lang="en-US" sz="2100" dirty="0"/>
              <a:t>refers to alcoholic drinks and </a:t>
            </a:r>
            <a:r>
              <a:rPr lang="en-US" sz="2100" i="1" dirty="0" err="1"/>
              <a:t>tjop</a:t>
            </a:r>
            <a:r>
              <a:rPr lang="en-US" sz="2100" i="1" dirty="0"/>
              <a:t> </a:t>
            </a:r>
            <a:r>
              <a:rPr lang="en-US" sz="2100" dirty="0"/>
              <a:t>refers to meat. If you are not sure, always check with your hosts.</a:t>
            </a:r>
          </a:p>
        </p:txBody>
      </p:sp>
      <p:sp>
        <p:nvSpPr>
          <p:cNvPr id="9" name="文字方塊 8"/>
          <p:cNvSpPr txBox="1"/>
          <p:nvPr/>
        </p:nvSpPr>
        <p:spPr>
          <a:xfrm>
            <a:off x="4392563" y="11436"/>
            <a:ext cx="4562383" cy="523220"/>
          </a:xfrm>
          <a:prstGeom prst="rect">
            <a:avLst/>
          </a:prstGeom>
          <a:noFill/>
        </p:spPr>
        <p:txBody>
          <a:bodyPr wrap="square" rtlCol="0">
            <a:spAutoFit/>
          </a:bodyPr>
          <a:lstStyle/>
          <a:p>
            <a:r>
              <a:rPr lang="en-US" altLang="zh-TW" sz="2800" dirty="0" smtClean="0">
                <a:solidFill>
                  <a:srgbClr val="93D050"/>
                </a:solidFill>
                <a:latin typeface="Century Gothic" panose="020B0502020202020204" pitchFamily="34" charset="0"/>
              </a:rPr>
              <a:t>South African cuisine</a:t>
            </a:r>
            <a:endParaRPr lang="en-US" altLang="zh-TW" sz="2800" dirty="0">
              <a:solidFill>
                <a:srgbClr val="93D050"/>
              </a:solidFill>
              <a:latin typeface="Century Gothic" panose="020B0502020202020204" pitchFamily="34" charset="0"/>
            </a:endParaRPr>
          </a:p>
        </p:txBody>
      </p:sp>
      <p:grpSp>
        <p:nvGrpSpPr>
          <p:cNvPr id="14" name="群組 13"/>
          <p:cNvGrpSpPr/>
          <p:nvPr/>
        </p:nvGrpSpPr>
        <p:grpSpPr>
          <a:xfrm>
            <a:off x="0" y="-27384"/>
            <a:ext cx="1944291" cy="1296219"/>
            <a:chOff x="0" y="-3"/>
            <a:chExt cx="1944291" cy="1296219"/>
          </a:xfrm>
        </p:grpSpPr>
        <p:sp>
          <p:nvSpPr>
            <p:cNvPr id="15" name="淚滴形 14"/>
            <p:cNvSpPr/>
            <p:nvPr/>
          </p:nvSpPr>
          <p:spPr>
            <a:xfrm rot="16200000">
              <a:off x="0" y="-3"/>
              <a:ext cx="1296219" cy="1296219"/>
            </a:xfrm>
            <a:prstGeom prst="teardrop">
              <a:avLst/>
            </a:prstGeom>
            <a:solidFill>
              <a:srgbClr val="93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24" name="群組 23"/>
          <p:cNvGrpSpPr/>
          <p:nvPr/>
        </p:nvGrpSpPr>
        <p:grpSpPr>
          <a:xfrm>
            <a:off x="3960515" y="4941168"/>
            <a:ext cx="4368626" cy="497867"/>
            <a:chOff x="311969" y="4941168"/>
            <a:chExt cx="4368626" cy="497867"/>
          </a:xfrm>
        </p:grpSpPr>
        <p:grpSp>
          <p:nvGrpSpPr>
            <p:cNvPr id="25" name="群組 24"/>
            <p:cNvGrpSpPr/>
            <p:nvPr/>
          </p:nvGrpSpPr>
          <p:grpSpPr>
            <a:xfrm>
              <a:off x="311969" y="4941168"/>
              <a:ext cx="4080594" cy="497867"/>
              <a:chOff x="383977" y="5445223"/>
              <a:chExt cx="4080594" cy="497867"/>
            </a:xfrm>
          </p:grpSpPr>
          <p:grpSp>
            <p:nvGrpSpPr>
              <p:cNvPr id="27" name="群組 26"/>
              <p:cNvGrpSpPr/>
              <p:nvPr/>
            </p:nvGrpSpPr>
            <p:grpSpPr>
              <a:xfrm>
                <a:off x="383977" y="5445223"/>
                <a:ext cx="497867" cy="497867"/>
                <a:chOff x="383977" y="5163383"/>
                <a:chExt cx="779708" cy="779708"/>
              </a:xfrm>
            </p:grpSpPr>
            <p:sp>
              <p:nvSpPr>
                <p:cNvPr id="29" name="橢圓 28"/>
                <p:cNvSpPr/>
                <p:nvPr/>
              </p:nvSpPr>
              <p:spPr>
                <a:xfrm>
                  <a:off x="383977" y="5163383"/>
                  <a:ext cx="779708" cy="77970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0" name="Picture 8" descr="dictionary.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803" y="5301209"/>
                  <a:ext cx="504056" cy="504056"/>
                </a:xfrm>
                <a:prstGeom prst="rect">
                  <a:avLst/>
                </a:prstGeom>
              </p:spPr>
            </p:pic>
          </p:grpSp>
          <p:cxnSp>
            <p:nvCxnSpPr>
              <p:cNvPr id="28" name="直線接點 27"/>
              <p:cNvCxnSpPr>
                <a:stCxn id="29" idx="6"/>
              </p:cNvCxnSpPr>
              <p:nvPr/>
            </p:nvCxnSpPr>
            <p:spPr>
              <a:xfrm>
                <a:off x="881844" y="5694157"/>
                <a:ext cx="3582727"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6" name="圓角矩形 25"/>
            <p:cNvSpPr/>
            <p:nvPr/>
          </p:nvSpPr>
          <p:spPr>
            <a:xfrm>
              <a:off x="4320555" y="5158156"/>
              <a:ext cx="360040" cy="63889"/>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3" name="直線接點 2"/>
          <p:cNvCxnSpPr/>
          <p:nvPr/>
        </p:nvCxnSpPr>
        <p:spPr>
          <a:xfrm>
            <a:off x="-215949" y="5291948"/>
            <a:ext cx="4176464" cy="926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287957" y="3911833"/>
            <a:ext cx="4536504" cy="2122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287957" y="2060848"/>
            <a:ext cx="446449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extBox 13"/>
          <p:cNvSpPr txBox="1"/>
          <p:nvPr/>
        </p:nvSpPr>
        <p:spPr>
          <a:xfrm>
            <a:off x="4392563" y="5146234"/>
            <a:ext cx="6408787" cy="1708160"/>
          </a:xfrm>
          <a:prstGeom prst="rect">
            <a:avLst/>
          </a:prstGeom>
          <a:noFill/>
        </p:spPr>
        <p:txBody>
          <a:bodyPr wrap="square" rtlCol="0">
            <a:spAutoFit/>
          </a:bodyPr>
          <a:lstStyle/>
          <a:p>
            <a:pPr lvl="0"/>
            <a:r>
              <a:rPr lang="en-US" sz="2100" b="1" dirty="0">
                <a:solidFill>
                  <a:srgbClr val="93D050"/>
                </a:solidFill>
              </a:rPr>
              <a:t>Confirm</a:t>
            </a:r>
            <a:r>
              <a:rPr lang="en-US" sz="2100" b="1" dirty="0"/>
              <a:t> </a:t>
            </a:r>
            <a:r>
              <a:rPr lang="en-US" sz="2100" dirty="0"/>
              <a:t>(verb) to make an arrangement or meeting certain</a:t>
            </a:r>
          </a:p>
          <a:p>
            <a:pPr lvl="0"/>
            <a:r>
              <a:rPr lang="en-US" sz="2100" b="1" dirty="0">
                <a:solidFill>
                  <a:srgbClr val="93D050"/>
                </a:solidFill>
              </a:rPr>
              <a:t>Formally</a:t>
            </a:r>
            <a:r>
              <a:rPr lang="en-US" sz="2100" b="1" dirty="0"/>
              <a:t> </a:t>
            </a:r>
            <a:r>
              <a:rPr lang="en-US" sz="2100" dirty="0"/>
              <a:t>(adverb) according to tradition or etiquette; to wear smarter clothes</a:t>
            </a:r>
          </a:p>
          <a:p>
            <a:pPr lvl="0"/>
            <a:r>
              <a:rPr lang="en-US" sz="2100" b="1" dirty="0">
                <a:solidFill>
                  <a:srgbClr val="93D050"/>
                </a:solidFill>
              </a:rPr>
              <a:t>Casually</a:t>
            </a:r>
            <a:r>
              <a:rPr lang="en-US" sz="2100" b="1" dirty="0"/>
              <a:t> </a:t>
            </a:r>
            <a:r>
              <a:rPr lang="en-US" sz="2100" dirty="0"/>
              <a:t>(adverb) not formal or for special occasions</a:t>
            </a:r>
          </a:p>
        </p:txBody>
      </p:sp>
    </p:spTree>
    <p:extLst>
      <p:ext uri="{BB962C8B-B14F-4D97-AF65-F5344CB8AC3E}">
        <p14:creationId xmlns:p14="http://schemas.microsoft.com/office/powerpoint/2010/main" val="233153156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橢圓 9"/>
          <p:cNvSpPr/>
          <p:nvPr/>
        </p:nvSpPr>
        <p:spPr>
          <a:xfrm>
            <a:off x="4980645" y="2276872"/>
            <a:ext cx="1136774" cy="113677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11"/>
          <p:cNvSpPr txBox="1"/>
          <p:nvPr/>
        </p:nvSpPr>
        <p:spPr>
          <a:xfrm>
            <a:off x="0" y="3573016"/>
            <a:ext cx="10801350" cy="1615827"/>
          </a:xfrm>
          <a:prstGeom prst="rect">
            <a:avLst/>
          </a:prstGeom>
          <a:noFill/>
        </p:spPr>
        <p:txBody>
          <a:bodyPr wrap="square" rtlCol="0">
            <a:spAutoFit/>
          </a:bodyPr>
          <a:lstStyle/>
          <a:p>
            <a:pPr algn="ctr"/>
            <a:r>
              <a:rPr lang="en-US" sz="3600" dirty="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rPr>
              <a:t>DISCUSSION </a:t>
            </a:r>
            <a:endParaRPr lang="en-US" sz="3600" dirty="0" smtClean="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a:p>
            <a:pPr algn="ctr"/>
            <a:r>
              <a:rPr lang="en-US" sz="2100" dirty="0"/>
              <a:t>Is there a social event that is considered suitable for both formal </a:t>
            </a:r>
            <a:endParaRPr lang="en-US" sz="2100" dirty="0" smtClean="0"/>
          </a:p>
          <a:p>
            <a:pPr algn="ctr"/>
            <a:r>
              <a:rPr lang="en-US" sz="2100" dirty="0" smtClean="0"/>
              <a:t>and </a:t>
            </a:r>
            <a:r>
              <a:rPr lang="en-US" sz="2100" dirty="0"/>
              <a:t>casual events in your country? </a:t>
            </a:r>
            <a:endParaRPr lang="en-US" sz="2100" dirty="0" smtClean="0"/>
          </a:p>
          <a:p>
            <a:pPr algn="ctr"/>
            <a:r>
              <a:rPr lang="en-US" sz="2100" dirty="0" smtClean="0"/>
              <a:t>Do </a:t>
            </a:r>
            <a:r>
              <a:rPr lang="en-US" sz="2100" dirty="0"/>
              <a:t>you have gatherings where people are required to bring their own food or drinks?</a:t>
            </a:r>
          </a:p>
        </p:txBody>
      </p:sp>
      <p:pic>
        <p:nvPicPr>
          <p:cNvPr id="9" name="Picture 9" descr="icon-project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5968" y="2518358"/>
            <a:ext cx="728763" cy="728763"/>
          </a:xfrm>
          <a:prstGeom prst="rect">
            <a:avLst/>
          </a:prstGeom>
        </p:spPr>
      </p:pic>
      <p:sp>
        <p:nvSpPr>
          <p:cNvPr id="2" name="文字方塊 1"/>
          <p:cNvSpPr txBox="1"/>
          <p:nvPr/>
        </p:nvSpPr>
        <p:spPr>
          <a:xfrm>
            <a:off x="4536504" y="4988783"/>
            <a:ext cx="3960515" cy="2400657"/>
          </a:xfrm>
          <a:prstGeom prst="rect">
            <a:avLst/>
          </a:prstGeom>
          <a:noFill/>
        </p:spPr>
        <p:txBody>
          <a:bodyPr wrap="square" rtlCol="0">
            <a:spAutoFit/>
          </a:bodyPr>
          <a:lstStyle/>
          <a:p>
            <a:r>
              <a:rPr lang="en-US" altLang="zh-TW" sz="15000" dirty="0" smtClean="0">
                <a:solidFill>
                  <a:schemeClr val="bg1">
                    <a:lumMod val="65000"/>
                  </a:schemeClr>
                </a:solidFill>
                <a:latin typeface="Century Gothic" panose="020B0502020202020204" pitchFamily="34" charset="0"/>
              </a:rPr>
              <a:t>05</a:t>
            </a:r>
            <a:endParaRPr lang="zh-TW" altLang="en-US" sz="15000" dirty="0">
              <a:solidFill>
                <a:schemeClr val="bg1">
                  <a:lumMod val="65000"/>
                </a:schemeClr>
              </a:solidFill>
              <a:latin typeface="Century Gothic" panose="020B0502020202020204" pitchFamily="34" charset="0"/>
            </a:endParaRPr>
          </a:p>
        </p:txBody>
      </p:sp>
      <p:grpSp>
        <p:nvGrpSpPr>
          <p:cNvPr id="16" name="群組 15"/>
          <p:cNvGrpSpPr/>
          <p:nvPr/>
        </p:nvGrpSpPr>
        <p:grpSpPr>
          <a:xfrm>
            <a:off x="-1" y="-27384"/>
            <a:ext cx="1944291" cy="1296219"/>
            <a:chOff x="0" y="-3"/>
            <a:chExt cx="1944291" cy="1296219"/>
          </a:xfrm>
        </p:grpSpPr>
        <p:sp>
          <p:nvSpPr>
            <p:cNvPr id="17" name="淚滴形 16"/>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67844935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196608867_183754c1fa_b.jpg"/>
          <p:cNvPicPr>
            <a:picLocks noChangeAspect="1"/>
          </p:cNvPicPr>
          <p:nvPr/>
        </p:nvPicPr>
        <p:blipFill rotWithShape="1">
          <a:blip r:embed="rId2">
            <a:extLst>
              <a:ext uri="{28A0092B-C50C-407E-A947-70E740481C1C}">
                <a14:useLocalDpi xmlns:a14="http://schemas.microsoft.com/office/drawing/2010/main" val="0"/>
              </a:ext>
            </a:extLst>
          </a:blip>
          <a:srcRect r="23793"/>
          <a:stretch/>
        </p:blipFill>
        <p:spPr>
          <a:xfrm>
            <a:off x="-5184501" y="-460981"/>
            <a:ext cx="8378547" cy="7333256"/>
          </a:xfrm>
          <a:prstGeom prst="rect">
            <a:avLst/>
          </a:prstGeom>
        </p:spPr>
      </p:pic>
      <p:grpSp>
        <p:nvGrpSpPr>
          <p:cNvPr id="2059" name="群組 2058"/>
          <p:cNvGrpSpPr/>
          <p:nvPr/>
        </p:nvGrpSpPr>
        <p:grpSpPr>
          <a:xfrm>
            <a:off x="75" y="-964109"/>
            <a:ext cx="4762501" cy="8640960"/>
            <a:chOff x="6039468" y="-964109"/>
            <a:chExt cx="4762501" cy="8640960"/>
          </a:xfrm>
        </p:grpSpPr>
        <p:cxnSp>
          <p:nvCxnSpPr>
            <p:cNvPr id="4" name="直線接點 3"/>
            <p:cNvCxnSpPr/>
            <p:nvPr/>
          </p:nvCxnSpPr>
          <p:spPr>
            <a:xfrm>
              <a:off x="6039469" y="1196752"/>
              <a:ext cx="47625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a:off x="6039469" y="2636912"/>
              <a:ext cx="476188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a:xfrm>
              <a:off x="6039469" y="4077072"/>
              <a:ext cx="476188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a:off x="6039469" y="5589240"/>
              <a:ext cx="47625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a:off x="7560915" y="-964109"/>
              <a:ext cx="0" cy="864096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a:off x="9217099" y="-964109"/>
              <a:ext cx="0" cy="864096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058" name="矩形 2057"/>
            <p:cNvSpPr/>
            <p:nvPr/>
          </p:nvSpPr>
          <p:spPr>
            <a:xfrm>
              <a:off x="6039468" y="0"/>
              <a:ext cx="4761881" cy="6858000"/>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8" name="TextBox 5"/>
          <p:cNvSpPr txBox="1"/>
          <p:nvPr/>
        </p:nvSpPr>
        <p:spPr>
          <a:xfrm>
            <a:off x="3672483" y="404664"/>
            <a:ext cx="7128867" cy="4616648"/>
          </a:xfrm>
          <a:prstGeom prst="rect">
            <a:avLst/>
          </a:prstGeom>
          <a:noFill/>
        </p:spPr>
        <p:txBody>
          <a:bodyPr wrap="square" rtlCol="0">
            <a:spAutoFit/>
          </a:bodyPr>
          <a:lstStyle/>
          <a:p>
            <a:r>
              <a:rPr lang="en-US" sz="2100" dirty="0"/>
              <a:t>There are many other dishes favored by South Africans. The local Indian community enjoys strong curries and is mainly based in Durban in the </a:t>
            </a:r>
            <a:r>
              <a:rPr lang="en-US" sz="2100" dirty="0" err="1"/>
              <a:t>Kwa</a:t>
            </a:r>
            <a:r>
              <a:rPr lang="en-US" sz="2100" dirty="0"/>
              <a:t>-Zulu Natal province. A favorite dish among them is called “bunny chow” which consists of hollowed-out bread filled with curry. The Portuguese population has made </a:t>
            </a:r>
            <a:r>
              <a:rPr lang="en-US" sz="2100" dirty="0" err="1"/>
              <a:t>peri-peri</a:t>
            </a:r>
            <a:r>
              <a:rPr lang="en-US" sz="2100" dirty="0"/>
              <a:t> chicken a favorite for all South Africans. Wine and beer are </a:t>
            </a:r>
            <a:r>
              <a:rPr lang="en-US" sz="2100" b="1" dirty="0">
                <a:solidFill>
                  <a:srgbClr val="93D050"/>
                </a:solidFill>
              </a:rPr>
              <a:t>popular</a:t>
            </a:r>
            <a:r>
              <a:rPr lang="en-US" sz="2100" dirty="0"/>
              <a:t> alcoholic </a:t>
            </a:r>
            <a:r>
              <a:rPr lang="en-US" sz="2100" b="1" dirty="0">
                <a:solidFill>
                  <a:srgbClr val="93D050"/>
                </a:solidFill>
              </a:rPr>
              <a:t>beverages</a:t>
            </a:r>
            <a:r>
              <a:rPr lang="en-US" sz="2100" dirty="0"/>
              <a:t> at social events. South Africa is a major wine producer with production mainly in Cape Town. Wine-tasting is a common event among tourists and locals and often includes interesting combinations such as sparkling wine with marshmallow treats. South Africa also has a large beer production with major producers as well as smaller </a:t>
            </a:r>
            <a:r>
              <a:rPr lang="en-US" sz="2100" b="1" dirty="0">
                <a:solidFill>
                  <a:srgbClr val="93D050"/>
                </a:solidFill>
              </a:rPr>
              <a:t>breweries</a:t>
            </a:r>
            <a:r>
              <a:rPr lang="en-US" sz="2100" dirty="0"/>
              <a:t> that make more specialized beers. </a:t>
            </a:r>
          </a:p>
        </p:txBody>
      </p:sp>
      <p:sp>
        <p:nvSpPr>
          <p:cNvPr id="9" name="文字方塊 8"/>
          <p:cNvSpPr txBox="1"/>
          <p:nvPr/>
        </p:nvSpPr>
        <p:spPr>
          <a:xfrm>
            <a:off x="3672483" y="0"/>
            <a:ext cx="4464496" cy="523220"/>
          </a:xfrm>
          <a:prstGeom prst="rect">
            <a:avLst/>
          </a:prstGeom>
          <a:noFill/>
        </p:spPr>
        <p:txBody>
          <a:bodyPr wrap="square" rtlCol="0">
            <a:spAutoFit/>
          </a:bodyPr>
          <a:lstStyle/>
          <a:p>
            <a:r>
              <a:rPr lang="en-US" altLang="zh-TW" sz="2800" dirty="0" smtClean="0">
                <a:solidFill>
                  <a:srgbClr val="93D050"/>
                </a:solidFill>
                <a:latin typeface="Century Gothic" panose="020B0502020202020204" pitchFamily="34" charset="0"/>
              </a:rPr>
              <a:t>South African cuisine</a:t>
            </a:r>
            <a:endParaRPr lang="en-US" altLang="zh-TW" sz="2800" dirty="0">
              <a:solidFill>
                <a:srgbClr val="93D050"/>
              </a:solidFill>
              <a:latin typeface="Century Gothic" panose="020B0502020202020204" pitchFamily="34" charset="0"/>
            </a:endParaRPr>
          </a:p>
        </p:txBody>
      </p:sp>
      <p:grpSp>
        <p:nvGrpSpPr>
          <p:cNvPr id="14" name="群組 13"/>
          <p:cNvGrpSpPr/>
          <p:nvPr/>
        </p:nvGrpSpPr>
        <p:grpSpPr>
          <a:xfrm>
            <a:off x="0" y="-27384"/>
            <a:ext cx="1944291" cy="1296219"/>
            <a:chOff x="0" y="-3"/>
            <a:chExt cx="1944291" cy="1296219"/>
          </a:xfrm>
        </p:grpSpPr>
        <p:sp>
          <p:nvSpPr>
            <p:cNvPr id="15" name="淚滴形 14"/>
            <p:cNvSpPr/>
            <p:nvPr/>
          </p:nvSpPr>
          <p:spPr>
            <a:xfrm rot="16200000">
              <a:off x="0" y="-3"/>
              <a:ext cx="1296219" cy="1296219"/>
            </a:xfrm>
            <a:prstGeom prst="teardrop">
              <a:avLst/>
            </a:prstGeom>
            <a:solidFill>
              <a:srgbClr val="93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24" name="群組 23"/>
          <p:cNvGrpSpPr/>
          <p:nvPr/>
        </p:nvGrpSpPr>
        <p:grpSpPr>
          <a:xfrm>
            <a:off x="3312443" y="4869160"/>
            <a:ext cx="4368626" cy="497867"/>
            <a:chOff x="311969" y="4941168"/>
            <a:chExt cx="4368626" cy="497867"/>
          </a:xfrm>
        </p:grpSpPr>
        <p:grpSp>
          <p:nvGrpSpPr>
            <p:cNvPr id="25" name="群組 24"/>
            <p:cNvGrpSpPr/>
            <p:nvPr/>
          </p:nvGrpSpPr>
          <p:grpSpPr>
            <a:xfrm>
              <a:off x="311969" y="4941168"/>
              <a:ext cx="4080594" cy="497867"/>
              <a:chOff x="383977" y="5445223"/>
              <a:chExt cx="4080594" cy="497867"/>
            </a:xfrm>
          </p:grpSpPr>
          <p:grpSp>
            <p:nvGrpSpPr>
              <p:cNvPr id="27" name="群組 26"/>
              <p:cNvGrpSpPr/>
              <p:nvPr/>
            </p:nvGrpSpPr>
            <p:grpSpPr>
              <a:xfrm>
                <a:off x="383977" y="5445223"/>
                <a:ext cx="497867" cy="497867"/>
                <a:chOff x="383977" y="5163383"/>
                <a:chExt cx="779708" cy="779708"/>
              </a:xfrm>
            </p:grpSpPr>
            <p:sp>
              <p:nvSpPr>
                <p:cNvPr id="29" name="橢圓 28"/>
                <p:cNvSpPr/>
                <p:nvPr/>
              </p:nvSpPr>
              <p:spPr>
                <a:xfrm>
                  <a:off x="383977" y="5163383"/>
                  <a:ext cx="779708" cy="77970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0" name="Picture 8" descr="dictionary.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803" y="5301209"/>
                  <a:ext cx="504056" cy="504056"/>
                </a:xfrm>
                <a:prstGeom prst="rect">
                  <a:avLst/>
                </a:prstGeom>
              </p:spPr>
            </p:pic>
          </p:grpSp>
          <p:cxnSp>
            <p:nvCxnSpPr>
              <p:cNvPr id="28" name="直線接點 27"/>
              <p:cNvCxnSpPr>
                <a:stCxn id="29" idx="6"/>
              </p:cNvCxnSpPr>
              <p:nvPr/>
            </p:nvCxnSpPr>
            <p:spPr>
              <a:xfrm>
                <a:off x="881844" y="5694157"/>
                <a:ext cx="3582727"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6" name="圓角矩形 25"/>
            <p:cNvSpPr/>
            <p:nvPr/>
          </p:nvSpPr>
          <p:spPr>
            <a:xfrm>
              <a:off x="4320555" y="5158156"/>
              <a:ext cx="360040" cy="63889"/>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7" name="TextBox 13"/>
          <p:cNvSpPr txBox="1"/>
          <p:nvPr/>
        </p:nvSpPr>
        <p:spPr>
          <a:xfrm>
            <a:off x="3744491" y="5146856"/>
            <a:ext cx="7056858" cy="1708160"/>
          </a:xfrm>
          <a:prstGeom prst="rect">
            <a:avLst/>
          </a:prstGeom>
          <a:noFill/>
        </p:spPr>
        <p:txBody>
          <a:bodyPr wrap="square" rtlCol="0">
            <a:spAutoFit/>
          </a:bodyPr>
          <a:lstStyle/>
          <a:p>
            <a:pPr lvl="0"/>
            <a:r>
              <a:rPr lang="en-US" sz="2100" b="1" dirty="0">
                <a:solidFill>
                  <a:srgbClr val="93D050"/>
                </a:solidFill>
              </a:rPr>
              <a:t>Popular</a:t>
            </a:r>
            <a:r>
              <a:rPr lang="en-US" sz="2100" b="1" dirty="0"/>
              <a:t> </a:t>
            </a:r>
            <a:r>
              <a:rPr lang="en-US" sz="2100" dirty="0"/>
              <a:t>(adjective) liked, enjoyed or supported by many people</a:t>
            </a:r>
          </a:p>
          <a:p>
            <a:pPr lvl="0"/>
            <a:r>
              <a:rPr lang="en-US" sz="2100" b="1" dirty="0">
                <a:solidFill>
                  <a:srgbClr val="93D050"/>
                </a:solidFill>
              </a:rPr>
              <a:t>Beverages </a:t>
            </a:r>
            <a:r>
              <a:rPr lang="en-US" sz="2100" dirty="0"/>
              <a:t>(noun) a drink of any type</a:t>
            </a:r>
          </a:p>
          <a:p>
            <a:pPr lvl="0"/>
            <a:r>
              <a:rPr lang="en-US" sz="2100" b="1" dirty="0">
                <a:solidFill>
                  <a:srgbClr val="93D050"/>
                </a:solidFill>
              </a:rPr>
              <a:t>Breweries</a:t>
            </a:r>
            <a:r>
              <a:rPr lang="en-US" sz="2100" b="1" dirty="0"/>
              <a:t> </a:t>
            </a:r>
            <a:r>
              <a:rPr lang="en-US" sz="2100" dirty="0"/>
              <a:t>(noun) a company that makes beer or a place where beer is made</a:t>
            </a:r>
          </a:p>
        </p:txBody>
      </p:sp>
    </p:spTree>
    <p:extLst>
      <p:ext uri="{BB962C8B-B14F-4D97-AF65-F5344CB8AC3E}">
        <p14:creationId xmlns:p14="http://schemas.microsoft.com/office/powerpoint/2010/main" val="60966136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橢圓 9"/>
          <p:cNvSpPr/>
          <p:nvPr/>
        </p:nvSpPr>
        <p:spPr>
          <a:xfrm>
            <a:off x="4980645" y="2276872"/>
            <a:ext cx="1136774" cy="113677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11"/>
          <p:cNvSpPr txBox="1"/>
          <p:nvPr/>
        </p:nvSpPr>
        <p:spPr>
          <a:xfrm>
            <a:off x="216099" y="3573016"/>
            <a:ext cx="10801350" cy="1292662"/>
          </a:xfrm>
          <a:prstGeom prst="rect">
            <a:avLst/>
          </a:prstGeom>
          <a:noFill/>
        </p:spPr>
        <p:txBody>
          <a:bodyPr wrap="square" rtlCol="0">
            <a:spAutoFit/>
          </a:bodyPr>
          <a:lstStyle/>
          <a:p>
            <a:pPr algn="ctr"/>
            <a:r>
              <a:rPr lang="en-US" sz="3600" dirty="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rPr>
              <a:t>DISCUSSION </a:t>
            </a:r>
            <a:endParaRPr lang="en-US" sz="3600" dirty="0" smtClean="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a:p>
            <a:pPr algn="ctr"/>
            <a:r>
              <a:rPr lang="en-US" sz="2100" dirty="0"/>
              <a:t>Do different cultures enjoy different dishes in your country? </a:t>
            </a:r>
            <a:endParaRPr lang="en-US" sz="2100" dirty="0" smtClean="0"/>
          </a:p>
          <a:p>
            <a:pPr algn="ctr"/>
            <a:r>
              <a:rPr lang="en-US" sz="2100" dirty="0" smtClean="0"/>
              <a:t>Which </a:t>
            </a:r>
            <a:r>
              <a:rPr lang="en-US" sz="2100" dirty="0"/>
              <a:t>beverages are popular at your social events? </a:t>
            </a:r>
          </a:p>
        </p:txBody>
      </p:sp>
      <p:pic>
        <p:nvPicPr>
          <p:cNvPr id="9" name="Picture 9" descr="icon-project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5968" y="2518358"/>
            <a:ext cx="728763" cy="728763"/>
          </a:xfrm>
          <a:prstGeom prst="rect">
            <a:avLst/>
          </a:prstGeom>
        </p:spPr>
      </p:pic>
      <p:sp>
        <p:nvSpPr>
          <p:cNvPr id="2" name="文字方塊 1"/>
          <p:cNvSpPr txBox="1"/>
          <p:nvPr/>
        </p:nvSpPr>
        <p:spPr>
          <a:xfrm>
            <a:off x="4536504" y="4988783"/>
            <a:ext cx="3960515" cy="2400657"/>
          </a:xfrm>
          <a:prstGeom prst="rect">
            <a:avLst/>
          </a:prstGeom>
          <a:noFill/>
        </p:spPr>
        <p:txBody>
          <a:bodyPr wrap="square" rtlCol="0">
            <a:spAutoFit/>
          </a:bodyPr>
          <a:lstStyle/>
          <a:p>
            <a:r>
              <a:rPr lang="en-US" altLang="zh-TW" sz="15000" dirty="0" smtClean="0">
                <a:solidFill>
                  <a:schemeClr val="bg1">
                    <a:lumMod val="65000"/>
                  </a:schemeClr>
                </a:solidFill>
                <a:latin typeface="Century Gothic" panose="020B0502020202020204" pitchFamily="34" charset="0"/>
              </a:rPr>
              <a:t>06</a:t>
            </a:r>
            <a:endParaRPr lang="zh-TW" altLang="en-US" sz="15000" dirty="0">
              <a:solidFill>
                <a:schemeClr val="bg1">
                  <a:lumMod val="65000"/>
                </a:schemeClr>
              </a:solidFill>
              <a:latin typeface="Century Gothic" panose="020B0502020202020204" pitchFamily="34" charset="0"/>
            </a:endParaRPr>
          </a:p>
        </p:txBody>
      </p:sp>
      <p:grpSp>
        <p:nvGrpSpPr>
          <p:cNvPr id="16" name="群組 15"/>
          <p:cNvGrpSpPr/>
          <p:nvPr/>
        </p:nvGrpSpPr>
        <p:grpSpPr>
          <a:xfrm>
            <a:off x="-1" y="-27384"/>
            <a:ext cx="1944291" cy="1296219"/>
            <a:chOff x="0" y="-3"/>
            <a:chExt cx="1944291" cy="1296219"/>
          </a:xfrm>
        </p:grpSpPr>
        <p:sp>
          <p:nvSpPr>
            <p:cNvPr id="17" name="淚滴形 16"/>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339311704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1"/>
          <p:cNvSpPr txBox="1"/>
          <p:nvPr/>
        </p:nvSpPr>
        <p:spPr>
          <a:xfrm>
            <a:off x="504131" y="2996952"/>
            <a:ext cx="6624736" cy="3231654"/>
          </a:xfrm>
          <a:prstGeom prst="rect">
            <a:avLst/>
          </a:prstGeom>
          <a:noFill/>
        </p:spPr>
        <p:txBody>
          <a:bodyPr wrap="square" rtlCol="0">
            <a:spAutoFit/>
          </a:bodyPr>
          <a:lstStyle/>
          <a:p>
            <a:r>
              <a:rPr lang="en-US" sz="3600" b="1" dirty="0" smtClean="0">
                <a:solidFill>
                  <a:schemeClr val="accent3"/>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REVIEW DISCUSSION</a:t>
            </a:r>
            <a:r>
              <a:rPr lang="en-US" sz="3600" dirty="0" smtClean="0">
                <a:solidFill>
                  <a:schemeClr val="accent3"/>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 </a:t>
            </a:r>
          </a:p>
          <a:p>
            <a:r>
              <a:rPr lang="en-US" sz="2100" dirty="0"/>
              <a:t>Discuss with your partner how you would invite a foreigner to one of your social events. </a:t>
            </a:r>
            <a:endParaRPr lang="en-US" sz="2100" dirty="0" smtClean="0"/>
          </a:p>
          <a:p>
            <a:r>
              <a:rPr lang="en-US" sz="2100" dirty="0" smtClean="0"/>
              <a:t>How </a:t>
            </a:r>
            <a:r>
              <a:rPr lang="en-US" sz="2100" dirty="0"/>
              <a:t>would you help them to know of the customs or traditions around such an event? </a:t>
            </a:r>
            <a:endParaRPr lang="en-US" sz="2100" dirty="0" smtClean="0"/>
          </a:p>
          <a:p>
            <a:r>
              <a:rPr lang="en-US" sz="2100" dirty="0" smtClean="0"/>
              <a:t>Would </a:t>
            </a:r>
            <a:r>
              <a:rPr lang="en-US" sz="2100" dirty="0"/>
              <a:t>you tell them about it first or would you let them come to the event without telling them anything? </a:t>
            </a:r>
            <a:endParaRPr lang="en-US" sz="2100" dirty="0" smtClean="0"/>
          </a:p>
          <a:p>
            <a:r>
              <a:rPr lang="en-US" sz="2100" dirty="0" smtClean="0"/>
              <a:t>How </a:t>
            </a:r>
            <a:r>
              <a:rPr lang="en-US" sz="2100" dirty="0"/>
              <a:t>would you ask your host or hostess about the arrangements if you were invited to a South African </a:t>
            </a:r>
            <a:r>
              <a:rPr lang="en-US" sz="2100" i="1" dirty="0"/>
              <a:t>braai?</a:t>
            </a:r>
            <a:endParaRPr lang="en-US" sz="2100" dirty="0"/>
          </a:p>
        </p:txBody>
      </p:sp>
      <p:grpSp>
        <p:nvGrpSpPr>
          <p:cNvPr id="2" name="群組 1"/>
          <p:cNvGrpSpPr/>
          <p:nvPr/>
        </p:nvGrpSpPr>
        <p:grpSpPr>
          <a:xfrm>
            <a:off x="7128867" y="1916832"/>
            <a:ext cx="3806168" cy="3806168"/>
            <a:chOff x="4980645" y="2276872"/>
            <a:chExt cx="1136774" cy="1136774"/>
          </a:xfrm>
        </p:grpSpPr>
        <p:sp>
          <p:nvSpPr>
            <p:cNvPr id="10" name="橢圓 9"/>
            <p:cNvSpPr/>
            <p:nvPr/>
          </p:nvSpPr>
          <p:spPr>
            <a:xfrm>
              <a:off x="4980645" y="2276872"/>
              <a:ext cx="1136774" cy="113677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Picture 9" descr="icon-projects.png"/>
            <p:cNvPicPr>
              <a:picLocks noChangeAspect="1"/>
            </p:cNvPicPr>
            <p:nvPr/>
          </p:nvPicPr>
          <p:blipFill>
            <a:blip r:embed="rId2" cstate="print">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5175968" y="2518358"/>
              <a:ext cx="728763" cy="728763"/>
            </a:xfrm>
            <a:prstGeom prst="rect">
              <a:avLst/>
            </a:prstGeom>
          </p:spPr>
        </p:pic>
      </p:grpSp>
      <p:grpSp>
        <p:nvGrpSpPr>
          <p:cNvPr id="15" name="群組 14"/>
          <p:cNvGrpSpPr/>
          <p:nvPr/>
        </p:nvGrpSpPr>
        <p:grpSpPr>
          <a:xfrm>
            <a:off x="-1" y="-27384"/>
            <a:ext cx="1944291" cy="1296219"/>
            <a:chOff x="0" y="-3"/>
            <a:chExt cx="1944291" cy="1296219"/>
          </a:xfrm>
        </p:grpSpPr>
        <p:sp>
          <p:nvSpPr>
            <p:cNvPr id="16" name="淚滴形 15"/>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94889033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橢圓 11"/>
          <p:cNvSpPr/>
          <p:nvPr/>
        </p:nvSpPr>
        <p:spPr>
          <a:xfrm>
            <a:off x="4994691" y="2446952"/>
            <a:ext cx="1136774" cy="113677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TextBox 4"/>
          <p:cNvSpPr txBox="1"/>
          <p:nvPr/>
        </p:nvSpPr>
        <p:spPr>
          <a:xfrm>
            <a:off x="3926396" y="3705669"/>
            <a:ext cx="4786647" cy="646331"/>
          </a:xfrm>
          <a:prstGeom prst="rect">
            <a:avLst/>
          </a:prstGeom>
          <a:noFill/>
        </p:spPr>
        <p:txBody>
          <a:bodyPr wrap="square" rtlCol="0">
            <a:spAutoFit/>
          </a:bodyPr>
          <a:lstStyle/>
          <a:p>
            <a:r>
              <a:rPr lang="en-US" sz="3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SPEAKING TASK</a:t>
            </a:r>
            <a:endParaRPr lang="en-US" sz="3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sp>
        <p:nvSpPr>
          <p:cNvPr id="7" name="TextBox 7"/>
          <p:cNvSpPr txBox="1"/>
          <p:nvPr/>
        </p:nvSpPr>
        <p:spPr>
          <a:xfrm>
            <a:off x="1656259" y="4273351"/>
            <a:ext cx="8064896" cy="1384995"/>
          </a:xfrm>
          <a:prstGeom prst="rect">
            <a:avLst/>
          </a:prstGeom>
          <a:noFill/>
        </p:spPr>
        <p:txBody>
          <a:bodyPr wrap="square" rtlCol="0">
            <a:spAutoFit/>
          </a:bodyPr>
          <a:lstStyle/>
          <a:p>
            <a:pPr algn="ctr"/>
            <a:r>
              <a:rPr lang="en-US" sz="2100" dirty="0"/>
              <a:t>Turn to another friend and invite them to one of your social events using the information from the previous activity. </a:t>
            </a:r>
            <a:endParaRPr lang="en-US" sz="2100" dirty="0" smtClean="0"/>
          </a:p>
          <a:p>
            <a:pPr algn="ctr"/>
            <a:r>
              <a:rPr lang="en-US" sz="2100" dirty="0" smtClean="0"/>
              <a:t>Then </a:t>
            </a:r>
            <a:r>
              <a:rPr lang="en-US" sz="2100" dirty="0"/>
              <a:t>invite them to a South African </a:t>
            </a:r>
            <a:r>
              <a:rPr lang="en-US" sz="2100" i="1" dirty="0"/>
              <a:t>braai </a:t>
            </a:r>
            <a:r>
              <a:rPr lang="en-US" sz="2100" dirty="0"/>
              <a:t>and see if you can include useful information such as the dress code and what they should bring.</a:t>
            </a:r>
          </a:p>
        </p:txBody>
      </p:sp>
      <p:pic>
        <p:nvPicPr>
          <p:cNvPr id="11" name="Picture 5" descr="2209400_ori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2643" y="2564904"/>
            <a:ext cx="900870" cy="900870"/>
          </a:xfrm>
          <a:prstGeom prst="rect">
            <a:avLst/>
          </a:prstGeom>
        </p:spPr>
      </p:pic>
      <p:grpSp>
        <p:nvGrpSpPr>
          <p:cNvPr id="10" name="群組 9"/>
          <p:cNvGrpSpPr/>
          <p:nvPr/>
        </p:nvGrpSpPr>
        <p:grpSpPr>
          <a:xfrm>
            <a:off x="0" y="1166"/>
            <a:ext cx="1944291" cy="1296219"/>
            <a:chOff x="0" y="-3"/>
            <a:chExt cx="1944291" cy="1296219"/>
          </a:xfrm>
        </p:grpSpPr>
        <p:sp>
          <p:nvSpPr>
            <p:cNvPr id="17" name="淚滴形 16"/>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339950417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142421" y="3705669"/>
            <a:ext cx="3490503" cy="646331"/>
          </a:xfrm>
          <a:prstGeom prst="rect">
            <a:avLst/>
          </a:prstGeom>
          <a:noFill/>
        </p:spPr>
        <p:txBody>
          <a:bodyPr wrap="square" rtlCol="0">
            <a:spAutoFit/>
          </a:bodyPr>
          <a:lstStyle/>
          <a:p>
            <a:r>
              <a:rPr lang="en-US" sz="3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ASSESSMENT</a:t>
            </a:r>
            <a:endParaRPr lang="en-US" sz="3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pic>
        <p:nvPicPr>
          <p:cNvPr id="2050" name="Picture 2" descr="D:\WH\lesson_ppt\template\ICON\WH_lesson_ico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4571" y="2187334"/>
            <a:ext cx="2044701" cy="184150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群組 11"/>
          <p:cNvGrpSpPr/>
          <p:nvPr/>
        </p:nvGrpSpPr>
        <p:grpSpPr>
          <a:xfrm>
            <a:off x="0" y="1166"/>
            <a:ext cx="1944291" cy="1296219"/>
            <a:chOff x="0" y="-3"/>
            <a:chExt cx="1944291" cy="1296219"/>
          </a:xfrm>
        </p:grpSpPr>
        <p:sp>
          <p:nvSpPr>
            <p:cNvPr id="13" name="淚滴形 12"/>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2" name="Rectangle 1"/>
          <p:cNvSpPr/>
          <p:nvPr/>
        </p:nvSpPr>
        <p:spPr>
          <a:xfrm>
            <a:off x="3024411" y="4365104"/>
            <a:ext cx="5400675" cy="738664"/>
          </a:xfrm>
          <a:prstGeom prst="rect">
            <a:avLst/>
          </a:prstGeom>
        </p:spPr>
        <p:txBody>
          <a:bodyPr>
            <a:spAutoFit/>
          </a:bodyPr>
          <a:lstStyle/>
          <a:p>
            <a:pPr algn="ctr"/>
            <a:r>
              <a:rPr lang="en-US" sz="2100" dirty="0"/>
              <a:t>Match the vocabulary word with its definition by writing the letter next to the word.</a:t>
            </a:r>
          </a:p>
        </p:txBody>
      </p:sp>
    </p:spTree>
    <p:extLst>
      <p:ext uri="{BB962C8B-B14F-4D97-AF65-F5344CB8AC3E}">
        <p14:creationId xmlns:p14="http://schemas.microsoft.com/office/powerpoint/2010/main" val="415638960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p:nvPr/>
        </p:nvSpPr>
        <p:spPr>
          <a:xfrm>
            <a:off x="5400675" y="5993412"/>
            <a:ext cx="8064896" cy="1107996"/>
          </a:xfrm>
          <a:prstGeom prst="rect">
            <a:avLst/>
          </a:prstGeom>
          <a:noFill/>
        </p:spPr>
        <p:txBody>
          <a:bodyPr wrap="square" rtlCol="0">
            <a:spAutoFit/>
          </a:bodyPr>
          <a:lstStyle/>
          <a:p>
            <a:r>
              <a:rPr lang="en-US" sz="6600" b="1" dirty="0" smtClean="0">
                <a:solidFill>
                  <a:schemeClr val="bg1">
                    <a:lumMod val="7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ASSESSMENT</a:t>
            </a:r>
            <a:endParaRPr lang="en-US" sz="6600" b="1" dirty="0">
              <a:solidFill>
                <a:schemeClr val="bg1">
                  <a:lumMod val="7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pic>
        <p:nvPicPr>
          <p:cNvPr id="3074" name="Picture 2" descr="D:\WH\lesson_ppt\template\ICON\WH_lesson_icon-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8104" y="3068960"/>
            <a:ext cx="2337963" cy="2246636"/>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群組 8"/>
          <p:cNvGrpSpPr/>
          <p:nvPr/>
        </p:nvGrpSpPr>
        <p:grpSpPr>
          <a:xfrm>
            <a:off x="0" y="1166"/>
            <a:ext cx="1944291" cy="1296219"/>
            <a:chOff x="0" y="-3"/>
            <a:chExt cx="1944291" cy="1296219"/>
          </a:xfrm>
        </p:grpSpPr>
        <p:sp>
          <p:nvSpPr>
            <p:cNvPr id="10" name="淚滴形 9"/>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aphicFrame>
        <p:nvGraphicFramePr>
          <p:cNvPr id="2" name="Object 1"/>
          <p:cNvGraphicFramePr>
            <a:graphicFrameLocks noChangeAspect="1"/>
          </p:cNvGraphicFramePr>
          <p:nvPr>
            <p:extLst>
              <p:ext uri="{D42A27DB-BD31-4B8C-83A1-F6EECF244321}">
                <p14:modId xmlns:p14="http://schemas.microsoft.com/office/powerpoint/2010/main" val="1369069480"/>
              </p:ext>
            </p:extLst>
          </p:nvPr>
        </p:nvGraphicFramePr>
        <p:xfrm>
          <a:off x="1080195" y="260648"/>
          <a:ext cx="7848872" cy="6120680"/>
        </p:xfrm>
        <a:graphic>
          <a:graphicData uri="http://schemas.openxmlformats.org/presentationml/2006/ole">
            <mc:AlternateContent xmlns:mc="http://schemas.openxmlformats.org/markup-compatibility/2006">
              <mc:Choice xmlns:v="urn:schemas-microsoft-com:vml" Requires="v">
                <p:oleObj spid="_x0000_s1028" name="Document" r:id="rId4" imgW="5626100" imgH="4533900" progId="Word.Document.12">
                  <p:link updateAutomatic="1"/>
                </p:oleObj>
              </mc:Choice>
              <mc:Fallback>
                <p:oleObj name="Document" r:id="rId4" imgW="5626100" imgH="4533900" progId="Word.Document.12">
                  <p:link updateAutomatic="1"/>
                  <p:pic>
                    <p:nvPicPr>
                      <p:cNvPr id="0" name=""/>
                      <p:cNvPicPr/>
                      <p:nvPr/>
                    </p:nvPicPr>
                    <p:blipFill>
                      <a:blip r:embed="rId5"/>
                      <a:stretch>
                        <a:fillRect/>
                      </a:stretch>
                    </p:blipFill>
                    <p:spPr>
                      <a:xfrm>
                        <a:off x="1080195" y="260648"/>
                        <a:ext cx="7848872" cy="6120680"/>
                      </a:xfrm>
                      <a:prstGeom prst="rect">
                        <a:avLst/>
                      </a:prstGeom>
                    </p:spPr>
                  </p:pic>
                </p:oleObj>
              </mc:Fallback>
            </mc:AlternateContent>
          </a:graphicData>
        </a:graphic>
      </p:graphicFrame>
    </p:spTree>
    <p:extLst>
      <p:ext uri="{BB962C8B-B14F-4D97-AF65-F5344CB8AC3E}">
        <p14:creationId xmlns:p14="http://schemas.microsoft.com/office/powerpoint/2010/main" val="322396949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72483" y="3717032"/>
            <a:ext cx="3762988" cy="646331"/>
          </a:xfrm>
          <a:prstGeom prst="rect">
            <a:avLst/>
          </a:prstGeom>
          <a:noFill/>
        </p:spPr>
        <p:txBody>
          <a:bodyPr wrap="square" rtlCol="0">
            <a:spAutoFit/>
          </a:bodyPr>
          <a:lstStyle/>
          <a:p>
            <a:pPr algn="ctr"/>
            <a:r>
              <a:rPr lang="en-US" sz="3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INTRODUCTION </a:t>
            </a:r>
            <a:endParaRPr lang="en-US" sz="3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grpSp>
        <p:nvGrpSpPr>
          <p:cNvPr id="13" name="群組 12"/>
          <p:cNvGrpSpPr/>
          <p:nvPr/>
        </p:nvGrpSpPr>
        <p:grpSpPr>
          <a:xfrm>
            <a:off x="0" y="1166"/>
            <a:ext cx="1944291" cy="1296219"/>
            <a:chOff x="0" y="-3"/>
            <a:chExt cx="1944291" cy="1296219"/>
          </a:xfrm>
        </p:grpSpPr>
        <p:sp>
          <p:nvSpPr>
            <p:cNvPr id="19" name="淚滴形 18"/>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15" name="群組 14"/>
          <p:cNvGrpSpPr/>
          <p:nvPr/>
        </p:nvGrpSpPr>
        <p:grpSpPr>
          <a:xfrm>
            <a:off x="2842726" y="1561681"/>
            <a:ext cx="5669752" cy="2252210"/>
            <a:chOff x="2842726" y="1561681"/>
            <a:chExt cx="5669752" cy="2252210"/>
          </a:xfrm>
        </p:grpSpPr>
        <p:pic>
          <p:nvPicPr>
            <p:cNvPr id="17" name="Picture 3" descr="D:\WH\lesson_ppt\template\ICON\WH_lesson_icon-04.pn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b="24384"/>
            <a:stretch/>
          </p:blipFill>
          <p:spPr bwMode="auto">
            <a:xfrm>
              <a:off x="2842726" y="1561681"/>
              <a:ext cx="5669752" cy="225221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群組 17"/>
            <p:cNvGrpSpPr/>
            <p:nvPr/>
          </p:nvGrpSpPr>
          <p:grpSpPr>
            <a:xfrm>
              <a:off x="5310096" y="2837250"/>
              <a:ext cx="432048" cy="586978"/>
              <a:chOff x="4427984" y="2625998"/>
              <a:chExt cx="432048" cy="586978"/>
            </a:xfrm>
          </p:grpSpPr>
          <p:sp>
            <p:nvSpPr>
              <p:cNvPr id="21" name="橢圓 20"/>
              <p:cNvSpPr/>
              <p:nvPr/>
            </p:nvSpPr>
            <p:spPr>
              <a:xfrm>
                <a:off x="4496544" y="2625998"/>
                <a:ext cx="298946" cy="298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p:cNvSpPr/>
              <p:nvPr/>
            </p:nvSpPr>
            <p:spPr>
              <a:xfrm>
                <a:off x="4427984" y="2924944"/>
                <a:ext cx="432048" cy="28803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TextBox 7"/>
          <p:cNvSpPr txBox="1"/>
          <p:nvPr/>
        </p:nvSpPr>
        <p:spPr>
          <a:xfrm>
            <a:off x="2520355" y="4293096"/>
            <a:ext cx="6120680" cy="738664"/>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100" dirty="0" smtClean="0">
                <a:solidFill>
                  <a:schemeClr val="tx1">
                    <a:lumMod val="75000"/>
                    <a:lumOff val="25000"/>
                  </a:schemeClr>
                </a:solidFill>
              </a:rPr>
              <a:t>CEFR Learning Goal:  </a:t>
            </a:r>
            <a:br>
              <a:rPr lang="en-US" sz="2100" dirty="0" smtClean="0">
                <a:solidFill>
                  <a:schemeClr val="tx1">
                    <a:lumMod val="75000"/>
                    <a:lumOff val="25000"/>
                  </a:schemeClr>
                </a:solidFill>
              </a:rPr>
            </a:br>
            <a:r>
              <a:rPr lang="en-US" sz="2100" dirty="0"/>
              <a:t>Talk about food and eating </a:t>
            </a:r>
            <a:endParaRPr lang="en-US" sz="2100" dirty="0">
              <a:solidFill>
                <a:schemeClr val="tx1">
                  <a:lumMod val="75000"/>
                  <a:lumOff val="25000"/>
                </a:schemeClr>
              </a:solidFill>
            </a:endParaRPr>
          </a:p>
        </p:txBody>
      </p:sp>
    </p:spTree>
    <p:extLst>
      <p:ext uri="{BB962C8B-B14F-4D97-AF65-F5344CB8AC3E}">
        <p14:creationId xmlns:p14="http://schemas.microsoft.com/office/powerpoint/2010/main" val="277831010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60515" y="3645024"/>
            <a:ext cx="3888432" cy="646331"/>
          </a:xfrm>
          <a:prstGeom prst="rect">
            <a:avLst/>
          </a:prstGeom>
          <a:noFill/>
        </p:spPr>
        <p:txBody>
          <a:bodyPr wrap="square" rtlCol="0">
            <a:spAutoFit/>
          </a:bodyPr>
          <a:lstStyle/>
          <a:p>
            <a:r>
              <a:rPr lang="en-US" sz="3600" spc="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WARM-UP </a:t>
            </a:r>
            <a:endParaRPr lang="en-US" sz="3600" spc="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sp>
        <p:nvSpPr>
          <p:cNvPr id="7" name="TextBox 7"/>
          <p:cNvSpPr txBox="1"/>
          <p:nvPr/>
        </p:nvSpPr>
        <p:spPr>
          <a:xfrm>
            <a:off x="792163" y="4221088"/>
            <a:ext cx="9433048" cy="1708160"/>
          </a:xfrm>
          <a:prstGeom prst="rect">
            <a:avLst/>
          </a:prstGeom>
          <a:noFill/>
        </p:spPr>
        <p:txBody>
          <a:bodyPr wrap="square" rtlCol="0">
            <a:spAutoFit/>
          </a:bodyPr>
          <a:lstStyle/>
          <a:p>
            <a:pPr algn="ctr"/>
            <a:r>
              <a:rPr lang="en-US" sz="2100" dirty="0"/>
              <a:t>What is your favorite food or dish?</a:t>
            </a:r>
          </a:p>
          <a:p>
            <a:pPr algn="ctr"/>
            <a:r>
              <a:rPr lang="en-US" sz="2100" dirty="0"/>
              <a:t>How do you celebrate birthdays or weddings?</a:t>
            </a:r>
          </a:p>
          <a:p>
            <a:pPr algn="ctr"/>
            <a:r>
              <a:rPr lang="en-US" sz="2100" dirty="0"/>
              <a:t>Do you make specific meals or dishes at certain events?</a:t>
            </a:r>
          </a:p>
          <a:p>
            <a:pPr algn="ctr"/>
            <a:r>
              <a:rPr lang="en-US" sz="2100" dirty="0"/>
              <a:t>Do you often socialize with friends over a meal? </a:t>
            </a:r>
          </a:p>
          <a:p>
            <a:pPr algn="ctr"/>
            <a:r>
              <a:rPr lang="en-US" sz="2100" dirty="0"/>
              <a:t>Have you ever been to a country where they served unusual meals at an event?</a:t>
            </a:r>
          </a:p>
        </p:txBody>
      </p:sp>
      <p:pic>
        <p:nvPicPr>
          <p:cNvPr id="1026" name="Picture 2" descr="D:\WH\lesson_ppt\template\ICON\WH_lesson_icon-0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0948" y="2322722"/>
            <a:ext cx="1429807" cy="132230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群組 8"/>
          <p:cNvGrpSpPr/>
          <p:nvPr/>
        </p:nvGrpSpPr>
        <p:grpSpPr>
          <a:xfrm>
            <a:off x="0" y="1166"/>
            <a:ext cx="1944291" cy="1296219"/>
            <a:chOff x="0" y="-3"/>
            <a:chExt cx="1944291" cy="1296219"/>
          </a:xfrm>
        </p:grpSpPr>
        <p:sp>
          <p:nvSpPr>
            <p:cNvPr id="10" name="淚滴形 9"/>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20599624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88507" y="3522409"/>
            <a:ext cx="4176463" cy="646331"/>
          </a:xfrm>
          <a:prstGeom prst="rect">
            <a:avLst/>
          </a:prstGeom>
          <a:noFill/>
        </p:spPr>
        <p:txBody>
          <a:bodyPr wrap="square" rtlCol="0">
            <a:spAutoFit/>
          </a:bodyPr>
          <a:lstStyle/>
          <a:p>
            <a:r>
              <a:rPr lang="en-US" sz="3600" dirty="0" smtClean="0">
                <a:solidFill>
                  <a:schemeClr val="tx1">
                    <a:lumMod val="75000"/>
                    <a:lumOff val="2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GETTING START </a:t>
            </a:r>
            <a:endParaRPr lang="en-US" sz="3600" dirty="0">
              <a:solidFill>
                <a:schemeClr val="tx1">
                  <a:lumMod val="75000"/>
                  <a:lumOff val="2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grpSp>
        <p:nvGrpSpPr>
          <p:cNvPr id="6" name="群組 5"/>
          <p:cNvGrpSpPr/>
          <p:nvPr/>
        </p:nvGrpSpPr>
        <p:grpSpPr>
          <a:xfrm>
            <a:off x="4983981" y="2276872"/>
            <a:ext cx="1136774" cy="1136774"/>
            <a:chOff x="4017718" y="2237616"/>
            <a:chExt cx="1407408" cy="1407408"/>
          </a:xfrm>
        </p:grpSpPr>
        <p:sp>
          <p:nvSpPr>
            <p:cNvPr id="7" name="橢圓 6"/>
            <p:cNvSpPr/>
            <p:nvPr/>
          </p:nvSpPr>
          <p:spPr>
            <a:xfrm>
              <a:off x="4017718" y="2237616"/>
              <a:ext cx="1407408" cy="140740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8" name="Picture 8" descr="start-icon.png"/>
            <p:cNvPicPr>
              <a:picLocks noChangeAspect="1"/>
            </p:cNvPicPr>
            <p:nvPr/>
          </p:nvPicPr>
          <p:blipFill rotWithShape="1">
            <a:blip r:embed="rId2" cstate="print">
              <a:extLst>
                <a:ext uri="{28A0092B-C50C-407E-A947-70E740481C1C}">
                  <a14:useLocalDpi xmlns:a14="http://schemas.microsoft.com/office/drawing/2010/main" val="0"/>
                </a:ext>
              </a:extLst>
            </a:blip>
            <a:srcRect b="18461"/>
            <a:stretch/>
          </p:blipFill>
          <p:spPr>
            <a:xfrm>
              <a:off x="4108523" y="2390014"/>
              <a:ext cx="1225798" cy="999506"/>
            </a:xfrm>
            <a:prstGeom prst="rect">
              <a:avLst/>
            </a:prstGeom>
          </p:spPr>
        </p:pic>
      </p:grpSp>
      <p:sp>
        <p:nvSpPr>
          <p:cNvPr id="9" name="Rectangle 6"/>
          <p:cNvSpPr/>
          <p:nvPr/>
        </p:nvSpPr>
        <p:spPr>
          <a:xfrm>
            <a:off x="1512243" y="4110171"/>
            <a:ext cx="8424936" cy="2677656"/>
          </a:xfrm>
          <a:prstGeom prst="rect">
            <a:avLst/>
          </a:prstGeom>
        </p:spPr>
        <p:txBody>
          <a:bodyPr wrap="square">
            <a:spAutoFit/>
          </a:bodyPr>
          <a:lstStyle/>
          <a:p>
            <a:pPr algn="ctr"/>
            <a:r>
              <a:rPr lang="en-US" sz="2100" dirty="0"/>
              <a:t>After answering the questions above, </a:t>
            </a:r>
            <a:endParaRPr lang="en-US" sz="2100" dirty="0" smtClean="0"/>
          </a:p>
          <a:p>
            <a:pPr algn="ctr"/>
            <a:r>
              <a:rPr lang="en-US" sz="2100" dirty="0" smtClean="0"/>
              <a:t>do </a:t>
            </a:r>
            <a:r>
              <a:rPr lang="en-US" sz="2100" dirty="0"/>
              <a:t>you think that food plays an important part in your social life? </a:t>
            </a:r>
            <a:endParaRPr lang="en-US" sz="2100" dirty="0" smtClean="0"/>
          </a:p>
          <a:p>
            <a:pPr algn="ctr"/>
            <a:r>
              <a:rPr lang="en-US" sz="2100" dirty="0" smtClean="0"/>
              <a:t>Do </a:t>
            </a:r>
            <a:r>
              <a:rPr lang="en-US" sz="2100" dirty="0"/>
              <a:t>you think it plays an important part in your household or family? </a:t>
            </a:r>
            <a:endParaRPr lang="en-US" sz="2100" dirty="0" smtClean="0"/>
          </a:p>
          <a:p>
            <a:pPr algn="ctr"/>
            <a:r>
              <a:rPr lang="en-US" sz="2100" dirty="0" smtClean="0"/>
              <a:t>Does </a:t>
            </a:r>
            <a:r>
              <a:rPr lang="en-US" sz="2100" dirty="0"/>
              <a:t>it play an important part in your culture as a whole? </a:t>
            </a:r>
            <a:endParaRPr lang="en-US" sz="2100" dirty="0" smtClean="0"/>
          </a:p>
          <a:p>
            <a:pPr algn="ctr"/>
            <a:r>
              <a:rPr lang="en-US" sz="2100" dirty="0" smtClean="0"/>
              <a:t>Discuss </a:t>
            </a:r>
            <a:r>
              <a:rPr lang="en-US" sz="2100" dirty="0"/>
              <a:t>this with a partner who is from the same culture as you to see if they agree with your answers. </a:t>
            </a:r>
            <a:endParaRPr lang="en-US" sz="2100" dirty="0" smtClean="0"/>
          </a:p>
          <a:p>
            <a:pPr algn="ctr"/>
            <a:r>
              <a:rPr lang="en-US" sz="2100" dirty="0" smtClean="0"/>
              <a:t>Then </a:t>
            </a:r>
            <a:r>
              <a:rPr lang="en-US" sz="2100" dirty="0"/>
              <a:t>discuss it with someone who is of a different culture to see how their answers may differ from yours. </a:t>
            </a:r>
          </a:p>
        </p:txBody>
      </p:sp>
      <p:grpSp>
        <p:nvGrpSpPr>
          <p:cNvPr id="11" name="群組 10"/>
          <p:cNvGrpSpPr/>
          <p:nvPr/>
        </p:nvGrpSpPr>
        <p:grpSpPr>
          <a:xfrm>
            <a:off x="0" y="1166"/>
            <a:ext cx="1944291" cy="1296219"/>
            <a:chOff x="0" y="-3"/>
            <a:chExt cx="1944291" cy="1296219"/>
          </a:xfrm>
        </p:grpSpPr>
        <p:sp>
          <p:nvSpPr>
            <p:cNvPr id="12" name="淚滴形 11"/>
            <p:cNvSpPr/>
            <p:nvPr/>
          </p:nvSpPr>
          <p:spPr>
            <a:xfrm rot="16200000">
              <a:off x="0" y="-3"/>
              <a:ext cx="1296219" cy="1296219"/>
            </a:xfrm>
            <a:prstGeom prst="teardrop">
              <a:avLst/>
            </a:prstGeom>
            <a:solidFill>
              <a:srgbClr val="93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87249950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d-1146822_192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965" y="1556792"/>
            <a:ext cx="6480720" cy="4320480"/>
          </a:xfrm>
          <a:prstGeom prst="rect">
            <a:avLst/>
          </a:prstGeom>
        </p:spPr>
      </p:pic>
      <p:grpSp>
        <p:nvGrpSpPr>
          <p:cNvPr id="14" name="群組 13"/>
          <p:cNvGrpSpPr/>
          <p:nvPr/>
        </p:nvGrpSpPr>
        <p:grpSpPr>
          <a:xfrm>
            <a:off x="0" y="1166"/>
            <a:ext cx="1944291" cy="1296219"/>
            <a:chOff x="0" y="-3"/>
            <a:chExt cx="1944291" cy="1296219"/>
          </a:xfrm>
        </p:grpSpPr>
        <p:sp>
          <p:nvSpPr>
            <p:cNvPr id="15" name="淚滴形 14"/>
            <p:cNvSpPr/>
            <p:nvPr/>
          </p:nvSpPr>
          <p:spPr>
            <a:xfrm rot="16200000">
              <a:off x="0" y="-3"/>
              <a:ext cx="1296219" cy="1296219"/>
            </a:xfrm>
            <a:prstGeom prst="teardrop">
              <a:avLst/>
            </a:prstGeom>
            <a:solidFill>
              <a:srgbClr val="93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8" name="TextBox 5"/>
          <p:cNvSpPr txBox="1"/>
          <p:nvPr/>
        </p:nvSpPr>
        <p:spPr>
          <a:xfrm>
            <a:off x="6369608" y="836712"/>
            <a:ext cx="4399998" cy="4693593"/>
          </a:xfrm>
          <a:prstGeom prst="rect">
            <a:avLst/>
          </a:prstGeom>
          <a:noFill/>
        </p:spPr>
        <p:txBody>
          <a:bodyPr wrap="square" rtlCol="0">
            <a:spAutoFit/>
          </a:bodyPr>
          <a:lstStyle/>
          <a:p>
            <a:r>
              <a:rPr lang="en-US" sz="2300" dirty="0"/>
              <a:t>We all have a favorite food or dish that we love to eat. In many cultures eating is a social event and people gather to share and enjoy meals. Major holidays in various countries are often celebrated with specific meals or dishes. Life events such as birthdays, weddings and even business events are often accompanied by a meal with or without drinks. Different countries and cultures have different food customs. </a:t>
            </a:r>
          </a:p>
        </p:txBody>
      </p:sp>
      <p:grpSp>
        <p:nvGrpSpPr>
          <p:cNvPr id="13" name="群組 12"/>
          <p:cNvGrpSpPr/>
          <p:nvPr/>
        </p:nvGrpSpPr>
        <p:grpSpPr>
          <a:xfrm>
            <a:off x="6480795" y="5617482"/>
            <a:ext cx="1152127" cy="331799"/>
            <a:chOff x="4860034" y="4725149"/>
            <a:chExt cx="1152127" cy="331799"/>
          </a:xfrm>
          <a:solidFill>
            <a:srgbClr val="93D050"/>
          </a:solidFill>
        </p:grpSpPr>
        <p:sp>
          <p:nvSpPr>
            <p:cNvPr id="11" name="矩形 10"/>
            <p:cNvSpPr/>
            <p:nvPr/>
          </p:nvSpPr>
          <p:spPr>
            <a:xfrm>
              <a:off x="4860034" y="4725149"/>
              <a:ext cx="1152127" cy="331799"/>
            </a:xfrm>
            <a:prstGeom prst="rect">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5112643" y="4741403"/>
              <a:ext cx="864096" cy="307777"/>
            </a:xfrm>
            <a:prstGeom prst="rect">
              <a:avLst/>
            </a:prstGeom>
            <a:grpFill/>
          </p:spPr>
          <p:txBody>
            <a:bodyPr wrap="square" rtlCol="0">
              <a:spAutoFit/>
            </a:bodyPr>
            <a:lstStyle/>
            <a:p>
              <a:r>
                <a:rPr lang="en-US" altLang="zh-TW" sz="1400" dirty="0" smtClean="0">
                  <a:solidFill>
                    <a:schemeClr val="bg1"/>
                  </a:solidFill>
                  <a:latin typeface="Century Gothic" panose="020B0502020202020204" pitchFamily="34" charset="0"/>
                </a:rPr>
                <a:t>START</a:t>
              </a:r>
              <a:endParaRPr lang="zh-TW" altLang="en-US" sz="1400" dirty="0">
                <a:solidFill>
                  <a:schemeClr val="bg1"/>
                </a:solidFill>
                <a:latin typeface="Century Gothic" panose="020B0502020202020204" pitchFamily="34" charset="0"/>
              </a:endParaRPr>
            </a:p>
          </p:txBody>
        </p:sp>
      </p:grpSp>
      <p:grpSp>
        <p:nvGrpSpPr>
          <p:cNvPr id="18" name="群組 17"/>
          <p:cNvGrpSpPr/>
          <p:nvPr/>
        </p:nvGrpSpPr>
        <p:grpSpPr>
          <a:xfrm>
            <a:off x="-215949" y="1484784"/>
            <a:ext cx="6696744" cy="4464497"/>
            <a:chOff x="-215949" y="1478251"/>
            <a:chExt cx="6696744" cy="4464497"/>
          </a:xfrm>
        </p:grpSpPr>
        <p:sp>
          <p:nvSpPr>
            <p:cNvPr id="2" name="矩形 1"/>
            <p:cNvSpPr/>
            <p:nvPr/>
          </p:nvSpPr>
          <p:spPr>
            <a:xfrm>
              <a:off x="5688707" y="2276872"/>
              <a:ext cx="700849" cy="7986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p:cNvSpPr/>
            <p:nvPr/>
          </p:nvSpPr>
          <p:spPr>
            <a:xfrm>
              <a:off x="5256660" y="3002025"/>
              <a:ext cx="1132896" cy="7244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矩形 28"/>
            <p:cNvSpPr/>
            <p:nvPr/>
          </p:nvSpPr>
          <p:spPr>
            <a:xfrm>
              <a:off x="6039130" y="3726461"/>
              <a:ext cx="350425" cy="7244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矩形 29"/>
            <p:cNvSpPr/>
            <p:nvPr/>
          </p:nvSpPr>
          <p:spPr>
            <a:xfrm>
              <a:off x="4680595" y="4396703"/>
              <a:ext cx="1708961" cy="7244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接點 6"/>
            <p:cNvCxnSpPr/>
            <p:nvPr/>
          </p:nvCxnSpPr>
          <p:spPr>
            <a:xfrm flipH="1">
              <a:off x="-215949" y="2276872"/>
              <a:ext cx="669674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flipH="1">
              <a:off x="-215949" y="2987253"/>
              <a:ext cx="669674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a:xfrm flipH="1">
              <a:off x="-215949" y="3726461"/>
              <a:ext cx="669674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flipH="1">
              <a:off x="-215949" y="4396703"/>
              <a:ext cx="669674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flipH="1">
              <a:off x="-215949" y="5121139"/>
              <a:ext cx="669674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5544692" y="5052917"/>
              <a:ext cx="844864" cy="8208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矩形 36"/>
            <p:cNvSpPr/>
            <p:nvPr/>
          </p:nvSpPr>
          <p:spPr>
            <a:xfrm>
              <a:off x="-52740" y="1478251"/>
              <a:ext cx="1078929" cy="7986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p:nvSpPr>
          <p:spPr>
            <a:xfrm>
              <a:off x="-52740" y="2203404"/>
              <a:ext cx="376255" cy="7986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矩形 50"/>
            <p:cNvSpPr/>
            <p:nvPr/>
          </p:nvSpPr>
          <p:spPr>
            <a:xfrm>
              <a:off x="-52741" y="5121140"/>
              <a:ext cx="700849" cy="8216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139402575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2853218883_915bc42429_b.jpg"/>
          <p:cNvPicPr>
            <a:picLocks noChangeAspect="1"/>
          </p:cNvPicPr>
          <p:nvPr/>
        </p:nvPicPr>
        <p:blipFill rotWithShape="1">
          <a:blip r:embed="rId2">
            <a:extLst>
              <a:ext uri="{28A0092B-C50C-407E-A947-70E740481C1C}">
                <a14:useLocalDpi xmlns:a14="http://schemas.microsoft.com/office/drawing/2010/main" val="0"/>
              </a:ext>
            </a:extLst>
          </a:blip>
          <a:srcRect l="13756" t="1137" r="16282" b="7191"/>
          <a:stretch/>
        </p:blipFill>
        <p:spPr>
          <a:xfrm>
            <a:off x="5174299" y="831034"/>
            <a:ext cx="5440855" cy="5346849"/>
          </a:xfrm>
          <a:prstGeom prst="rect">
            <a:avLst/>
          </a:prstGeom>
        </p:spPr>
      </p:pic>
      <p:grpSp>
        <p:nvGrpSpPr>
          <p:cNvPr id="14" name="群組 13"/>
          <p:cNvGrpSpPr/>
          <p:nvPr/>
        </p:nvGrpSpPr>
        <p:grpSpPr>
          <a:xfrm>
            <a:off x="0" y="1166"/>
            <a:ext cx="1944291" cy="1296219"/>
            <a:chOff x="0" y="-3"/>
            <a:chExt cx="1944291" cy="1296219"/>
          </a:xfrm>
        </p:grpSpPr>
        <p:sp>
          <p:nvSpPr>
            <p:cNvPr id="15" name="淚滴形 14"/>
            <p:cNvSpPr/>
            <p:nvPr/>
          </p:nvSpPr>
          <p:spPr>
            <a:xfrm rot="16200000">
              <a:off x="0" y="-3"/>
              <a:ext cx="1296219" cy="1296219"/>
            </a:xfrm>
            <a:prstGeom prst="teardrop">
              <a:avLst/>
            </a:prstGeom>
            <a:solidFill>
              <a:srgbClr val="93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8" name="TextBox 5"/>
          <p:cNvSpPr txBox="1"/>
          <p:nvPr/>
        </p:nvSpPr>
        <p:spPr>
          <a:xfrm>
            <a:off x="576139" y="1268760"/>
            <a:ext cx="4494825" cy="3323987"/>
          </a:xfrm>
          <a:prstGeom prst="rect">
            <a:avLst/>
          </a:prstGeom>
          <a:noFill/>
        </p:spPr>
        <p:txBody>
          <a:bodyPr wrap="square" rtlCol="0">
            <a:spAutoFit/>
          </a:bodyPr>
          <a:lstStyle/>
          <a:p>
            <a:r>
              <a:rPr lang="en-US" sz="2100" dirty="0"/>
              <a:t>In South Africa there are many different dishes from various cultural backgrounds and some dishes include several cultural </a:t>
            </a:r>
            <a:r>
              <a:rPr lang="en-US" sz="2100" b="1" dirty="0">
                <a:solidFill>
                  <a:srgbClr val="93D050"/>
                </a:solidFill>
              </a:rPr>
              <a:t>influences</a:t>
            </a:r>
            <a:r>
              <a:rPr lang="en-US" sz="2100" dirty="0"/>
              <a:t> in one dish. The most popular social event is called a </a:t>
            </a:r>
            <a:r>
              <a:rPr lang="en-US" sz="2100" i="1" dirty="0"/>
              <a:t>braai </a:t>
            </a:r>
            <a:r>
              <a:rPr lang="en-US" sz="2100" dirty="0"/>
              <a:t>which translates to “barbeque” in English. In South Africa the term </a:t>
            </a:r>
            <a:r>
              <a:rPr lang="en-US" sz="2100" i="1" dirty="0"/>
              <a:t>braai </a:t>
            </a:r>
            <a:r>
              <a:rPr lang="en-US" sz="2100" dirty="0"/>
              <a:t>is used by almost everyone, regardless of their </a:t>
            </a:r>
            <a:r>
              <a:rPr lang="en-US" sz="2100" b="1" dirty="0">
                <a:solidFill>
                  <a:srgbClr val="93D050"/>
                </a:solidFill>
              </a:rPr>
              <a:t>preferred</a:t>
            </a:r>
            <a:r>
              <a:rPr lang="en-US" sz="2100" dirty="0"/>
              <a:t> language, even though it is an </a:t>
            </a:r>
            <a:r>
              <a:rPr lang="en-US" sz="2100" b="1" dirty="0">
                <a:solidFill>
                  <a:srgbClr val="93D050"/>
                </a:solidFill>
              </a:rPr>
              <a:t>Afrikaans</a:t>
            </a:r>
            <a:r>
              <a:rPr lang="en-US" sz="2100" dirty="0"/>
              <a:t> term. </a:t>
            </a:r>
          </a:p>
        </p:txBody>
      </p:sp>
      <p:grpSp>
        <p:nvGrpSpPr>
          <p:cNvPr id="23" name="群組 22"/>
          <p:cNvGrpSpPr/>
          <p:nvPr/>
        </p:nvGrpSpPr>
        <p:grpSpPr>
          <a:xfrm>
            <a:off x="5040560" y="533143"/>
            <a:ext cx="5904731" cy="6036108"/>
            <a:chOff x="4896619" y="533143"/>
            <a:chExt cx="5904731" cy="6036108"/>
          </a:xfrm>
        </p:grpSpPr>
        <p:grpSp>
          <p:nvGrpSpPr>
            <p:cNvPr id="6" name="群組 5"/>
            <p:cNvGrpSpPr/>
            <p:nvPr/>
          </p:nvGrpSpPr>
          <p:grpSpPr>
            <a:xfrm>
              <a:off x="4896619" y="622245"/>
              <a:ext cx="5735297" cy="5759080"/>
              <a:chOff x="5448057" y="1211947"/>
              <a:chExt cx="4548780" cy="4567644"/>
            </a:xfrm>
          </p:grpSpPr>
          <p:sp>
            <p:nvSpPr>
              <p:cNvPr id="4" name="橢圓 3"/>
              <p:cNvSpPr/>
              <p:nvPr/>
            </p:nvSpPr>
            <p:spPr>
              <a:xfrm>
                <a:off x="5448057" y="1256799"/>
                <a:ext cx="4476457" cy="4476457"/>
              </a:xfrm>
              <a:prstGeom prst="ellipse">
                <a:avLst/>
              </a:prstGeom>
              <a:noFill/>
              <a:ln w="2413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直角三角形 4"/>
              <p:cNvSpPr/>
              <p:nvPr/>
            </p:nvSpPr>
            <p:spPr>
              <a:xfrm>
                <a:off x="5448057" y="4321337"/>
                <a:ext cx="1464786" cy="1411919"/>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直角三角形 18"/>
              <p:cNvSpPr/>
              <p:nvPr/>
            </p:nvSpPr>
            <p:spPr>
              <a:xfrm rot="5604446">
                <a:off x="5481964" y="1234100"/>
                <a:ext cx="1498859" cy="145455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直角三角形 19"/>
              <p:cNvSpPr/>
              <p:nvPr/>
            </p:nvSpPr>
            <p:spPr>
              <a:xfrm rot="10800000">
                <a:off x="8532051" y="1340788"/>
                <a:ext cx="1464786" cy="1411919"/>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直角三角形 20"/>
              <p:cNvSpPr/>
              <p:nvPr/>
            </p:nvSpPr>
            <p:spPr>
              <a:xfrm rot="16200000">
                <a:off x="8482093" y="4341238"/>
                <a:ext cx="1464786" cy="1411919"/>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10" name="直線接點 9"/>
            <p:cNvCxnSpPr/>
            <p:nvPr/>
          </p:nvCxnSpPr>
          <p:spPr>
            <a:xfrm>
              <a:off x="5035171" y="2420888"/>
              <a:ext cx="576617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a:xfrm>
              <a:off x="5035171" y="4581128"/>
              <a:ext cx="576617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6743484" y="678796"/>
              <a:ext cx="0" cy="589045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a:xfrm>
              <a:off x="8785051" y="533143"/>
              <a:ext cx="0" cy="589045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4" name="文字方塊 29"/>
          <p:cNvSpPr txBox="1"/>
          <p:nvPr/>
        </p:nvSpPr>
        <p:spPr>
          <a:xfrm>
            <a:off x="1440235" y="692696"/>
            <a:ext cx="4464496" cy="523220"/>
          </a:xfrm>
          <a:prstGeom prst="rect">
            <a:avLst/>
          </a:prstGeom>
          <a:noFill/>
        </p:spPr>
        <p:txBody>
          <a:bodyPr wrap="square" rtlCol="0">
            <a:spAutoFit/>
          </a:bodyPr>
          <a:lstStyle/>
          <a:p>
            <a:r>
              <a:rPr lang="en-US" altLang="zh-TW" sz="2800" dirty="0" smtClean="0">
                <a:solidFill>
                  <a:srgbClr val="93D050"/>
                </a:solidFill>
                <a:latin typeface="Century Gothic" panose="020B0502020202020204" pitchFamily="34" charset="0"/>
              </a:rPr>
              <a:t>South African </a:t>
            </a:r>
            <a:r>
              <a:rPr lang="en-US" altLang="zh-TW" sz="2800" dirty="0" smtClean="0">
                <a:solidFill>
                  <a:srgbClr val="93D050"/>
                </a:solidFill>
                <a:latin typeface="Century Gothic" panose="020B0502020202020204" pitchFamily="34" charset="0"/>
              </a:rPr>
              <a:t>Cuisine</a:t>
            </a:r>
            <a:endParaRPr lang="en-US" altLang="zh-TW" sz="2800" dirty="0" smtClean="0">
              <a:solidFill>
                <a:srgbClr val="93D050"/>
              </a:solidFill>
              <a:latin typeface="Century Gothic" panose="020B0502020202020204" pitchFamily="34" charset="0"/>
            </a:endParaRPr>
          </a:p>
        </p:txBody>
      </p:sp>
      <p:grpSp>
        <p:nvGrpSpPr>
          <p:cNvPr id="27" name="群組 37"/>
          <p:cNvGrpSpPr/>
          <p:nvPr/>
        </p:nvGrpSpPr>
        <p:grpSpPr>
          <a:xfrm>
            <a:off x="144091" y="4437112"/>
            <a:ext cx="4368626" cy="497867"/>
            <a:chOff x="311969" y="4941168"/>
            <a:chExt cx="4368626" cy="497867"/>
          </a:xfrm>
        </p:grpSpPr>
        <p:grpSp>
          <p:nvGrpSpPr>
            <p:cNvPr id="29" name="群組 27"/>
            <p:cNvGrpSpPr/>
            <p:nvPr/>
          </p:nvGrpSpPr>
          <p:grpSpPr>
            <a:xfrm>
              <a:off x="311969" y="4941168"/>
              <a:ext cx="4080594" cy="497867"/>
              <a:chOff x="383977" y="5445223"/>
              <a:chExt cx="4080594" cy="497867"/>
            </a:xfrm>
          </p:grpSpPr>
          <p:grpSp>
            <p:nvGrpSpPr>
              <p:cNvPr id="31" name="群組 15"/>
              <p:cNvGrpSpPr/>
              <p:nvPr/>
            </p:nvGrpSpPr>
            <p:grpSpPr>
              <a:xfrm>
                <a:off x="383977" y="5445223"/>
                <a:ext cx="497867" cy="497867"/>
                <a:chOff x="383977" y="5163383"/>
                <a:chExt cx="779708" cy="779708"/>
              </a:xfrm>
            </p:grpSpPr>
            <p:sp>
              <p:nvSpPr>
                <p:cNvPr id="33" name="橢圓 5"/>
                <p:cNvSpPr/>
                <p:nvPr/>
              </p:nvSpPr>
              <p:spPr>
                <a:xfrm>
                  <a:off x="383977" y="5163383"/>
                  <a:ext cx="779708" cy="77970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4" name="Picture 8" descr="dictionary.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803" y="5301209"/>
                  <a:ext cx="504056" cy="504056"/>
                </a:xfrm>
                <a:prstGeom prst="rect">
                  <a:avLst/>
                </a:prstGeom>
              </p:spPr>
            </p:pic>
          </p:grpSp>
          <p:cxnSp>
            <p:nvCxnSpPr>
              <p:cNvPr id="32" name="直線接點 23"/>
              <p:cNvCxnSpPr>
                <a:stCxn id="33" idx="6"/>
              </p:cNvCxnSpPr>
              <p:nvPr/>
            </p:nvCxnSpPr>
            <p:spPr>
              <a:xfrm>
                <a:off x="881844" y="5694157"/>
                <a:ext cx="3582727"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0" name="圓角矩形 34"/>
            <p:cNvSpPr/>
            <p:nvPr/>
          </p:nvSpPr>
          <p:spPr>
            <a:xfrm>
              <a:off x="4320555" y="5158156"/>
              <a:ext cx="360040" cy="63889"/>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 name="Rectangle 1"/>
          <p:cNvSpPr/>
          <p:nvPr/>
        </p:nvSpPr>
        <p:spPr>
          <a:xfrm>
            <a:off x="576139" y="4725144"/>
            <a:ext cx="5400599" cy="2031325"/>
          </a:xfrm>
          <a:prstGeom prst="rect">
            <a:avLst/>
          </a:prstGeom>
        </p:spPr>
        <p:txBody>
          <a:bodyPr wrap="square">
            <a:spAutoFit/>
          </a:bodyPr>
          <a:lstStyle/>
          <a:p>
            <a:r>
              <a:rPr lang="en-US" sz="2100" b="1" dirty="0">
                <a:solidFill>
                  <a:srgbClr val="93D050"/>
                </a:solidFill>
              </a:rPr>
              <a:t>Influence</a:t>
            </a:r>
            <a:r>
              <a:rPr lang="en-US" sz="2100" dirty="0"/>
              <a:t> (noun) the power to affect people </a:t>
            </a:r>
            <a:endParaRPr lang="en-US" sz="2100" dirty="0" smtClean="0"/>
          </a:p>
          <a:p>
            <a:r>
              <a:rPr lang="en-US" sz="2100" dirty="0" smtClean="0"/>
              <a:t>or </a:t>
            </a:r>
            <a:r>
              <a:rPr lang="en-US" sz="2100" dirty="0"/>
              <a:t>things; a person who can affect others </a:t>
            </a:r>
          </a:p>
          <a:p>
            <a:r>
              <a:rPr lang="en-US" sz="2100" b="1" dirty="0">
                <a:solidFill>
                  <a:srgbClr val="93D050"/>
                </a:solidFill>
              </a:rPr>
              <a:t>Preferred</a:t>
            </a:r>
            <a:r>
              <a:rPr lang="en-US" sz="2100" dirty="0"/>
              <a:t> (adjective) liked or wanted more than anything else</a:t>
            </a:r>
          </a:p>
          <a:p>
            <a:r>
              <a:rPr lang="en-US" sz="2100" b="1" dirty="0" smtClean="0">
                <a:solidFill>
                  <a:srgbClr val="93D050"/>
                </a:solidFill>
              </a:rPr>
              <a:t>Afrikaans</a:t>
            </a:r>
            <a:r>
              <a:rPr lang="en-US" sz="2100" dirty="0" smtClean="0"/>
              <a:t> </a:t>
            </a:r>
            <a:r>
              <a:rPr lang="en-US" sz="2100" dirty="0"/>
              <a:t>(noun) the language spoken in South Africa</a:t>
            </a:r>
          </a:p>
        </p:txBody>
      </p:sp>
    </p:spTree>
    <p:extLst>
      <p:ext uri="{BB962C8B-B14F-4D97-AF65-F5344CB8AC3E}">
        <p14:creationId xmlns:p14="http://schemas.microsoft.com/office/powerpoint/2010/main" val="141361976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橢圓 9"/>
          <p:cNvSpPr/>
          <p:nvPr/>
        </p:nvSpPr>
        <p:spPr>
          <a:xfrm>
            <a:off x="4980645" y="2276872"/>
            <a:ext cx="1136774" cy="113677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11"/>
          <p:cNvSpPr txBox="1"/>
          <p:nvPr/>
        </p:nvSpPr>
        <p:spPr>
          <a:xfrm>
            <a:off x="1944291" y="3573016"/>
            <a:ext cx="7416824" cy="1292662"/>
          </a:xfrm>
          <a:prstGeom prst="rect">
            <a:avLst/>
          </a:prstGeom>
          <a:noFill/>
        </p:spPr>
        <p:txBody>
          <a:bodyPr wrap="square" rtlCol="0">
            <a:spAutoFit/>
          </a:bodyPr>
          <a:lstStyle/>
          <a:p>
            <a:pPr algn="ctr"/>
            <a:r>
              <a:rPr lang="en-US" sz="3600" dirty="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rPr>
              <a:t>DISCUSSION </a:t>
            </a:r>
            <a:endParaRPr lang="en-US" sz="3600" dirty="0" smtClean="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a:p>
            <a:pPr algn="ctr"/>
            <a:r>
              <a:rPr lang="en-US" sz="2100" dirty="0"/>
              <a:t>Can you think of a popular social event in your culture? </a:t>
            </a:r>
            <a:endParaRPr lang="en-US" sz="2100" dirty="0" smtClean="0"/>
          </a:p>
          <a:p>
            <a:pPr algn="ctr"/>
            <a:r>
              <a:rPr lang="en-US" sz="2100" dirty="0" smtClean="0"/>
              <a:t>Do </a:t>
            </a:r>
            <a:r>
              <a:rPr lang="en-US" sz="2100" dirty="0"/>
              <a:t>you have a specific term for such an event that everyone uses?</a:t>
            </a:r>
          </a:p>
        </p:txBody>
      </p:sp>
      <p:pic>
        <p:nvPicPr>
          <p:cNvPr id="9" name="Picture 9" descr="icon-project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5968" y="2518358"/>
            <a:ext cx="728763" cy="728763"/>
          </a:xfrm>
          <a:prstGeom prst="rect">
            <a:avLst/>
          </a:prstGeom>
        </p:spPr>
      </p:pic>
      <p:sp>
        <p:nvSpPr>
          <p:cNvPr id="2" name="文字方塊 1"/>
          <p:cNvSpPr txBox="1"/>
          <p:nvPr/>
        </p:nvSpPr>
        <p:spPr>
          <a:xfrm>
            <a:off x="4536504" y="4988783"/>
            <a:ext cx="3960515" cy="2400657"/>
          </a:xfrm>
          <a:prstGeom prst="rect">
            <a:avLst/>
          </a:prstGeom>
          <a:noFill/>
        </p:spPr>
        <p:txBody>
          <a:bodyPr wrap="square" rtlCol="0">
            <a:spAutoFit/>
          </a:bodyPr>
          <a:lstStyle/>
          <a:p>
            <a:r>
              <a:rPr lang="en-US" altLang="zh-TW" sz="15000" dirty="0" smtClean="0">
                <a:solidFill>
                  <a:schemeClr val="bg1">
                    <a:lumMod val="65000"/>
                  </a:schemeClr>
                </a:solidFill>
                <a:latin typeface="Century Gothic" panose="020B0502020202020204" pitchFamily="34" charset="0"/>
              </a:rPr>
              <a:t>01</a:t>
            </a:r>
            <a:endParaRPr lang="zh-TW" altLang="en-US" sz="15000" dirty="0">
              <a:solidFill>
                <a:schemeClr val="bg1">
                  <a:lumMod val="65000"/>
                </a:schemeClr>
              </a:solidFill>
              <a:latin typeface="Century Gothic" panose="020B0502020202020204" pitchFamily="34" charset="0"/>
            </a:endParaRPr>
          </a:p>
        </p:txBody>
      </p:sp>
      <p:grpSp>
        <p:nvGrpSpPr>
          <p:cNvPr id="16" name="群組 15"/>
          <p:cNvGrpSpPr/>
          <p:nvPr/>
        </p:nvGrpSpPr>
        <p:grpSpPr>
          <a:xfrm>
            <a:off x="-1" y="-27384"/>
            <a:ext cx="1944291" cy="1296219"/>
            <a:chOff x="0" y="-3"/>
            <a:chExt cx="1944291" cy="1296219"/>
          </a:xfrm>
        </p:grpSpPr>
        <p:sp>
          <p:nvSpPr>
            <p:cNvPr id="17" name="淚滴形 16"/>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52449617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eat 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6389" y="-54768"/>
            <a:ext cx="9217024" cy="6912768"/>
          </a:xfrm>
          <a:prstGeom prst="rect">
            <a:avLst/>
          </a:prstGeom>
        </p:spPr>
      </p:pic>
      <p:sp>
        <p:nvSpPr>
          <p:cNvPr id="6" name="直角三角形 5"/>
          <p:cNvSpPr/>
          <p:nvPr/>
        </p:nvSpPr>
        <p:spPr>
          <a:xfrm flipH="1">
            <a:off x="3312442" y="0"/>
            <a:ext cx="1728192" cy="3429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直角三角形 6"/>
          <p:cNvSpPr/>
          <p:nvPr/>
        </p:nvSpPr>
        <p:spPr>
          <a:xfrm flipH="1" flipV="1">
            <a:off x="3312442" y="3427040"/>
            <a:ext cx="1728192" cy="343096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5"/>
          <p:cNvSpPr txBox="1"/>
          <p:nvPr/>
        </p:nvSpPr>
        <p:spPr>
          <a:xfrm>
            <a:off x="4703756" y="764704"/>
            <a:ext cx="5809488" cy="3970318"/>
          </a:xfrm>
          <a:prstGeom prst="rect">
            <a:avLst/>
          </a:prstGeom>
          <a:noFill/>
        </p:spPr>
        <p:txBody>
          <a:bodyPr wrap="square" rtlCol="0">
            <a:spAutoFit/>
          </a:bodyPr>
          <a:lstStyle/>
          <a:p>
            <a:r>
              <a:rPr lang="en-US" sz="2100" dirty="0"/>
              <a:t>In South Africa there are many </a:t>
            </a:r>
            <a:r>
              <a:rPr lang="en-US" sz="2100" b="1" dirty="0">
                <a:solidFill>
                  <a:srgbClr val="93D050"/>
                </a:solidFill>
              </a:rPr>
              <a:t>customs</a:t>
            </a:r>
            <a:r>
              <a:rPr lang="en-US" sz="2100" dirty="0">
                <a:solidFill>
                  <a:srgbClr val="93D050"/>
                </a:solidFill>
              </a:rPr>
              <a:t> </a:t>
            </a:r>
            <a:r>
              <a:rPr lang="en-US" sz="2100" dirty="0"/>
              <a:t>around the </a:t>
            </a:r>
            <a:r>
              <a:rPr lang="en-US" sz="2100" i="1" dirty="0"/>
              <a:t>braai </a:t>
            </a:r>
            <a:r>
              <a:rPr lang="en-US" sz="2100" dirty="0"/>
              <a:t>that you should be aware of when invited to a </a:t>
            </a:r>
            <a:r>
              <a:rPr lang="en-US" sz="2100" i="1" dirty="0"/>
              <a:t>braai. </a:t>
            </a:r>
            <a:r>
              <a:rPr lang="en-US" sz="2100" dirty="0"/>
              <a:t>South Africans mostly </a:t>
            </a:r>
            <a:r>
              <a:rPr lang="en-US" sz="2100" i="1" dirty="0"/>
              <a:t>braai </a:t>
            </a:r>
            <a:r>
              <a:rPr lang="en-US" sz="2100" dirty="0"/>
              <a:t>during the long summer months, but it is such a big social event that people have started to build indoor </a:t>
            </a:r>
            <a:r>
              <a:rPr lang="en-US" sz="2100" i="1" dirty="0"/>
              <a:t>braais </a:t>
            </a:r>
            <a:r>
              <a:rPr lang="en-US" sz="2100" dirty="0"/>
              <a:t>so that they can </a:t>
            </a:r>
            <a:r>
              <a:rPr lang="en-US" sz="2100" i="1" dirty="0"/>
              <a:t>braai </a:t>
            </a:r>
            <a:r>
              <a:rPr lang="en-US" sz="2100" dirty="0"/>
              <a:t>during the winter months as well. Usually the men gather outside around the </a:t>
            </a:r>
            <a:r>
              <a:rPr lang="en-US" sz="2100" i="1" dirty="0"/>
              <a:t>braai, </a:t>
            </a:r>
            <a:r>
              <a:rPr lang="en-US" sz="2100" dirty="0"/>
              <a:t>or grill, to talk and drink. Only one man will be in charge of cooking the meat; the others may not </a:t>
            </a:r>
            <a:r>
              <a:rPr lang="en-US" sz="2100" b="1" dirty="0">
                <a:solidFill>
                  <a:srgbClr val="93D050"/>
                </a:solidFill>
              </a:rPr>
              <a:t>interfere</a:t>
            </a:r>
            <a:r>
              <a:rPr lang="en-US" sz="2100" dirty="0"/>
              <a:t> unless specifically asked for help. Women tend to gather in the kitchen to prepare the side dishes.</a:t>
            </a:r>
          </a:p>
        </p:txBody>
      </p:sp>
      <p:sp>
        <p:nvSpPr>
          <p:cNvPr id="9" name="文字方塊 8"/>
          <p:cNvSpPr txBox="1"/>
          <p:nvPr/>
        </p:nvSpPr>
        <p:spPr>
          <a:xfrm>
            <a:off x="5198982" y="242645"/>
            <a:ext cx="6322373" cy="523220"/>
          </a:xfrm>
          <a:prstGeom prst="rect">
            <a:avLst/>
          </a:prstGeom>
          <a:noFill/>
        </p:spPr>
        <p:txBody>
          <a:bodyPr wrap="square" rtlCol="0">
            <a:spAutoFit/>
          </a:bodyPr>
          <a:lstStyle/>
          <a:p>
            <a:r>
              <a:rPr lang="en-US" altLang="zh-TW" sz="2800" dirty="0" smtClean="0">
                <a:solidFill>
                  <a:srgbClr val="93D050"/>
                </a:solidFill>
                <a:latin typeface="Century Gothic" panose="020B0502020202020204" pitchFamily="34" charset="0"/>
              </a:rPr>
              <a:t>South African </a:t>
            </a:r>
            <a:r>
              <a:rPr lang="en-US" altLang="zh-TW" sz="2800" dirty="0" smtClean="0">
                <a:solidFill>
                  <a:srgbClr val="93D050"/>
                </a:solidFill>
                <a:latin typeface="Century Gothic" panose="020B0502020202020204" pitchFamily="34" charset="0"/>
              </a:rPr>
              <a:t>Cuisine</a:t>
            </a:r>
            <a:endParaRPr lang="en-US" altLang="zh-TW" sz="2800" dirty="0">
              <a:solidFill>
                <a:srgbClr val="93D050"/>
              </a:solidFill>
              <a:latin typeface="Century Gothic" panose="020B0502020202020204" pitchFamily="34" charset="0"/>
            </a:endParaRPr>
          </a:p>
        </p:txBody>
      </p:sp>
      <p:cxnSp>
        <p:nvCxnSpPr>
          <p:cNvPr id="10" name="直線接點 9"/>
          <p:cNvCxnSpPr/>
          <p:nvPr/>
        </p:nvCxnSpPr>
        <p:spPr>
          <a:xfrm flipH="1">
            <a:off x="1512245" y="3356992"/>
            <a:ext cx="1872206" cy="367240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4" name="群組 13"/>
          <p:cNvGrpSpPr/>
          <p:nvPr/>
        </p:nvGrpSpPr>
        <p:grpSpPr>
          <a:xfrm>
            <a:off x="0" y="-27384"/>
            <a:ext cx="1944291" cy="1296219"/>
            <a:chOff x="0" y="-3"/>
            <a:chExt cx="1944291" cy="1296219"/>
          </a:xfrm>
        </p:grpSpPr>
        <p:sp>
          <p:nvSpPr>
            <p:cNvPr id="15" name="淚滴形 14"/>
            <p:cNvSpPr/>
            <p:nvPr/>
          </p:nvSpPr>
          <p:spPr>
            <a:xfrm rot="16200000">
              <a:off x="0" y="-3"/>
              <a:ext cx="1296219" cy="1296219"/>
            </a:xfrm>
            <a:prstGeom prst="teardrop">
              <a:avLst/>
            </a:prstGeom>
            <a:solidFill>
              <a:srgbClr val="93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22" name="TextBox 13"/>
          <p:cNvSpPr txBox="1"/>
          <p:nvPr/>
        </p:nvSpPr>
        <p:spPr>
          <a:xfrm>
            <a:off x="4752603" y="4869160"/>
            <a:ext cx="5602368" cy="1384995"/>
          </a:xfrm>
          <a:prstGeom prst="rect">
            <a:avLst/>
          </a:prstGeom>
          <a:noFill/>
        </p:spPr>
        <p:txBody>
          <a:bodyPr wrap="square" rtlCol="0">
            <a:spAutoFit/>
          </a:bodyPr>
          <a:lstStyle/>
          <a:p>
            <a:pPr lvl="0"/>
            <a:r>
              <a:rPr lang="en-US" sz="2100" b="1" dirty="0">
                <a:solidFill>
                  <a:srgbClr val="93D050"/>
                </a:solidFill>
              </a:rPr>
              <a:t>Customs</a:t>
            </a:r>
            <a:r>
              <a:rPr lang="en-US" sz="2100" b="1" dirty="0"/>
              <a:t> </a:t>
            </a:r>
            <a:r>
              <a:rPr lang="en-US" sz="2100" dirty="0"/>
              <a:t>(noun) a way of behaving or a belief which has been established for a long time</a:t>
            </a:r>
          </a:p>
          <a:p>
            <a:pPr lvl="0"/>
            <a:r>
              <a:rPr lang="en-US" sz="2100" b="1" dirty="0">
                <a:solidFill>
                  <a:srgbClr val="93D050"/>
                </a:solidFill>
              </a:rPr>
              <a:t>Interfere</a:t>
            </a:r>
            <a:r>
              <a:rPr lang="en-US" sz="2100" b="1" dirty="0"/>
              <a:t> </a:t>
            </a:r>
            <a:r>
              <a:rPr lang="en-US" sz="2100" dirty="0"/>
              <a:t>(verb) to involve yourself in a situation when your involvement is not wanted or needed</a:t>
            </a:r>
          </a:p>
        </p:txBody>
      </p:sp>
      <p:grpSp>
        <p:nvGrpSpPr>
          <p:cNvPr id="24" name="群組 23"/>
          <p:cNvGrpSpPr/>
          <p:nvPr/>
        </p:nvGrpSpPr>
        <p:grpSpPr>
          <a:xfrm>
            <a:off x="4248547" y="4653136"/>
            <a:ext cx="4368626" cy="497867"/>
            <a:chOff x="311969" y="4941168"/>
            <a:chExt cx="4368626" cy="497867"/>
          </a:xfrm>
        </p:grpSpPr>
        <p:grpSp>
          <p:nvGrpSpPr>
            <p:cNvPr id="25" name="群組 24"/>
            <p:cNvGrpSpPr/>
            <p:nvPr/>
          </p:nvGrpSpPr>
          <p:grpSpPr>
            <a:xfrm>
              <a:off x="311969" y="4941168"/>
              <a:ext cx="4080594" cy="497867"/>
              <a:chOff x="383977" y="5445223"/>
              <a:chExt cx="4080594" cy="497867"/>
            </a:xfrm>
          </p:grpSpPr>
          <p:grpSp>
            <p:nvGrpSpPr>
              <p:cNvPr id="27" name="群組 26"/>
              <p:cNvGrpSpPr/>
              <p:nvPr/>
            </p:nvGrpSpPr>
            <p:grpSpPr>
              <a:xfrm>
                <a:off x="383977" y="5445223"/>
                <a:ext cx="497867" cy="497867"/>
                <a:chOff x="383977" y="5163383"/>
                <a:chExt cx="779708" cy="779708"/>
              </a:xfrm>
            </p:grpSpPr>
            <p:sp>
              <p:nvSpPr>
                <p:cNvPr id="29" name="橢圓 28"/>
                <p:cNvSpPr/>
                <p:nvPr/>
              </p:nvSpPr>
              <p:spPr>
                <a:xfrm>
                  <a:off x="383977" y="5163383"/>
                  <a:ext cx="779708" cy="77970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0" name="Picture 8" descr="dictionary.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803" y="5301209"/>
                  <a:ext cx="504056" cy="504056"/>
                </a:xfrm>
                <a:prstGeom prst="rect">
                  <a:avLst/>
                </a:prstGeom>
              </p:spPr>
            </p:pic>
          </p:grpSp>
          <p:cxnSp>
            <p:nvCxnSpPr>
              <p:cNvPr id="28" name="直線接點 27"/>
              <p:cNvCxnSpPr>
                <a:stCxn id="29" idx="6"/>
              </p:cNvCxnSpPr>
              <p:nvPr/>
            </p:nvCxnSpPr>
            <p:spPr>
              <a:xfrm>
                <a:off x="881844" y="5694157"/>
                <a:ext cx="3582727"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6" name="圓角矩形 25"/>
            <p:cNvSpPr/>
            <p:nvPr/>
          </p:nvSpPr>
          <p:spPr>
            <a:xfrm>
              <a:off x="4320555" y="5158156"/>
              <a:ext cx="360040" cy="63889"/>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362520249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橢圓 9"/>
          <p:cNvSpPr/>
          <p:nvPr/>
        </p:nvSpPr>
        <p:spPr>
          <a:xfrm>
            <a:off x="4980645" y="2276872"/>
            <a:ext cx="1136774" cy="113677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11"/>
          <p:cNvSpPr txBox="1"/>
          <p:nvPr/>
        </p:nvSpPr>
        <p:spPr>
          <a:xfrm>
            <a:off x="1944291" y="3573016"/>
            <a:ext cx="7416824" cy="1615827"/>
          </a:xfrm>
          <a:prstGeom prst="rect">
            <a:avLst/>
          </a:prstGeom>
          <a:noFill/>
        </p:spPr>
        <p:txBody>
          <a:bodyPr wrap="square" rtlCol="0">
            <a:spAutoFit/>
          </a:bodyPr>
          <a:lstStyle/>
          <a:p>
            <a:pPr algn="ctr"/>
            <a:r>
              <a:rPr lang="en-US" sz="3600" dirty="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rPr>
              <a:t>DISCUSSION </a:t>
            </a:r>
            <a:endParaRPr lang="en-US" sz="3600" dirty="0" smtClean="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a:p>
            <a:pPr algn="ctr"/>
            <a:r>
              <a:rPr lang="en-US" sz="2100" dirty="0"/>
              <a:t>Think about your answers to the previous questions. </a:t>
            </a:r>
            <a:endParaRPr lang="en-US" sz="2100" dirty="0" smtClean="0"/>
          </a:p>
          <a:p>
            <a:pPr algn="ctr"/>
            <a:r>
              <a:rPr lang="en-US" sz="2100" dirty="0" smtClean="0"/>
              <a:t>Do </a:t>
            </a:r>
            <a:r>
              <a:rPr lang="en-US" sz="2100" dirty="0"/>
              <a:t>any of the social events you thought of have specific customs? At which times of the year do these events mostly occur?</a:t>
            </a:r>
          </a:p>
        </p:txBody>
      </p:sp>
      <p:pic>
        <p:nvPicPr>
          <p:cNvPr id="9" name="Picture 9" descr="icon-project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5968" y="2518358"/>
            <a:ext cx="728763" cy="728763"/>
          </a:xfrm>
          <a:prstGeom prst="rect">
            <a:avLst/>
          </a:prstGeom>
        </p:spPr>
      </p:pic>
      <p:sp>
        <p:nvSpPr>
          <p:cNvPr id="2" name="文字方塊 1"/>
          <p:cNvSpPr txBox="1"/>
          <p:nvPr/>
        </p:nvSpPr>
        <p:spPr>
          <a:xfrm>
            <a:off x="4536504" y="4988783"/>
            <a:ext cx="3960515" cy="2400657"/>
          </a:xfrm>
          <a:prstGeom prst="rect">
            <a:avLst/>
          </a:prstGeom>
          <a:noFill/>
        </p:spPr>
        <p:txBody>
          <a:bodyPr wrap="square" rtlCol="0">
            <a:spAutoFit/>
          </a:bodyPr>
          <a:lstStyle/>
          <a:p>
            <a:r>
              <a:rPr lang="en-US" altLang="zh-TW" sz="15000" dirty="0" smtClean="0">
                <a:solidFill>
                  <a:schemeClr val="bg1">
                    <a:lumMod val="65000"/>
                  </a:schemeClr>
                </a:solidFill>
                <a:latin typeface="Century Gothic" panose="020B0502020202020204" pitchFamily="34" charset="0"/>
              </a:rPr>
              <a:t>02</a:t>
            </a:r>
            <a:endParaRPr lang="zh-TW" altLang="en-US" sz="15000" dirty="0">
              <a:solidFill>
                <a:schemeClr val="bg1">
                  <a:lumMod val="65000"/>
                </a:schemeClr>
              </a:solidFill>
              <a:latin typeface="Century Gothic" panose="020B0502020202020204" pitchFamily="34" charset="0"/>
            </a:endParaRPr>
          </a:p>
        </p:txBody>
      </p:sp>
      <p:grpSp>
        <p:nvGrpSpPr>
          <p:cNvPr id="16" name="群組 15"/>
          <p:cNvGrpSpPr/>
          <p:nvPr/>
        </p:nvGrpSpPr>
        <p:grpSpPr>
          <a:xfrm>
            <a:off x="-1" y="-27384"/>
            <a:ext cx="1944291" cy="1296219"/>
            <a:chOff x="0" y="-3"/>
            <a:chExt cx="1944291" cy="1296219"/>
          </a:xfrm>
        </p:grpSpPr>
        <p:sp>
          <p:nvSpPr>
            <p:cNvPr id="17" name="淚滴形 16"/>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90287684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TotalTime>
  <Words>1361</Words>
  <Application>Microsoft Macintosh PowerPoint</Application>
  <PresentationFormat>Custom</PresentationFormat>
  <Paragraphs>97</Paragraphs>
  <Slides>19</Slides>
  <Notes>1</Notes>
  <HiddenSlides>0</HiddenSlides>
  <MMClips>0</MMClips>
  <ScaleCrop>false</ScaleCrop>
  <HeadingPairs>
    <vt:vector size="6" baseType="variant">
      <vt:variant>
        <vt:lpstr>Theme</vt:lpstr>
      </vt:variant>
      <vt:variant>
        <vt:i4>1</vt:i4>
      </vt:variant>
      <vt:variant>
        <vt:lpstr>Links</vt:lpstr>
      </vt:variant>
      <vt:variant>
        <vt:i4>1</vt:i4>
      </vt:variant>
      <vt:variant>
        <vt:lpstr>Slide Titles</vt:lpstr>
      </vt:variant>
      <vt:variant>
        <vt:i4>19</vt:i4>
      </vt:variant>
    </vt:vector>
  </HeadingPairs>
  <TitlesOfParts>
    <vt:vector size="21" baseType="lpstr">
      <vt:lpstr>Office 佈景主題</vt:lpstr>
      <vt:lpstr>\\localhost\Users\aireensu\Documents\E-Talking\B2\Macintosh HD:Users:aireensu:Downloads:B2:Level B2 (Customs &amp; Cultures) South African cuisine - EDITED.docx!OLE_LINK5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win7</dc:creator>
  <cp:lastModifiedBy>Aireen Su</cp:lastModifiedBy>
  <cp:revision>57</cp:revision>
  <dcterms:created xsi:type="dcterms:W3CDTF">2016-02-23T07:49:36Z</dcterms:created>
  <dcterms:modified xsi:type="dcterms:W3CDTF">2016-04-24T10:54:18Z</dcterms:modified>
</cp:coreProperties>
</file>