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4" r:id="rId2"/>
    <p:sldId id="273" r:id="rId3"/>
    <p:sldId id="275" r:id="rId4"/>
    <p:sldId id="305" r:id="rId5"/>
    <p:sldId id="326" r:id="rId6"/>
    <p:sldId id="325" r:id="rId7"/>
    <p:sldId id="327" r:id="rId8"/>
    <p:sldId id="308" r:id="rId9"/>
    <p:sldId id="329" r:id="rId10"/>
    <p:sldId id="328" r:id="rId11"/>
    <p:sldId id="280" r:id="rId12"/>
    <p:sldId id="277" r:id="rId13"/>
    <p:sldId id="278" r:id="rId14"/>
    <p:sldId id="322" r:id="rId15"/>
    <p:sldId id="330" r:id="rId16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802"/>
    <a:srgbClr val="171717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1296" y="90"/>
      </p:cViewPr>
      <p:guideLst>
        <p:guide orient="horz" pos="216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2016/8/27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英文簡報外包\B1-completed有校稿20160615-120\(M-E-2) 5.29\圖片集\(M-E-2) Lessons From Nature\path-1129590_960_720-P1-(pixabay.com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013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4281" y="2420888"/>
            <a:ext cx="10815631" cy="2304256"/>
          </a:xfrm>
          <a:prstGeom prst="rect">
            <a:avLst/>
          </a:prstGeom>
          <a:solidFill>
            <a:srgbClr val="00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755339" y="2875583"/>
            <a:ext cx="8498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Lessons From Nature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882641" y="4063532"/>
            <a:ext cx="989642" cy="301572"/>
            <a:chOff x="882641" y="4063532"/>
            <a:chExt cx="989642" cy="301572"/>
          </a:xfrm>
        </p:grpSpPr>
        <p:sp>
          <p:nvSpPr>
            <p:cNvPr id="3" name="矩形 2"/>
            <p:cNvSpPr/>
            <p:nvPr/>
          </p:nvSpPr>
          <p:spPr>
            <a:xfrm>
              <a:off x="882641" y="4063532"/>
              <a:ext cx="989642" cy="3015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105357" y="4075818"/>
              <a:ext cx="544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sz="12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9997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pixabay.com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6" name="淚滴形 1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4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51" y="815712"/>
            <a:ext cx="5421600" cy="542160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040560" y="533143"/>
            <a:ext cx="5904731" cy="6036108"/>
            <a:chOff x="4896619" y="533143"/>
            <a:chExt cx="5904731" cy="6036108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22245"/>
              <a:ext cx="5735297" cy="5759080"/>
              <a:chOff x="5448057" y="1211947"/>
              <a:chExt cx="4548780" cy="4567644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604446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482093" y="434123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6887426" y="6453336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en.wikipedia.org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65695" y="1844824"/>
            <a:ext cx="4891006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/>
              <a:t>How does the author get her family involved?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What happens when you pay attention to the world around you?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How is going outdoors more a good influence on others?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Why does the author like seeing birds?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584251" y="468771"/>
            <a:ext cx="518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03 Comprehension questions: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0" name="淚滴形 2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6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108087" y="3006690"/>
            <a:ext cx="681909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REVIEW DISCUSSION</a:t>
            </a:r>
            <a:r>
              <a:rPr lang="en-US" sz="3600" dirty="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2300" dirty="0"/>
              <a:t>Do you notice the things in your backyard?</a:t>
            </a:r>
          </a:p>
          <a:p>
            <a:pPr>
              <a:lnSpc>
                <a:spcPct val="200000"/>
              </a:lnSpc>
            </a:pPr>
            <a:r>
              <a:rPr lang="en-US" altLang="zh-TW" sz="2300" dirty="0"/>
              <a:t>Do you spend time outdoors with family or friends?</a:t>
            </a:r>
          </a:p>
          <a:p>
            <a:pPr>
              <a:lnSpc>
                <a:spcPct val="200000"/>
              </a:lnSpc>
            </a:pPr>
            <a:r>
              <a:rPr lang="en-US" altLang="zh-TW" sz="2300" dirty="0"/>
              <a:t>Are there many birds in your town?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7128867" y="1916832"/>
            <a:ext cx="3806168" cy="3806168"/>
            <a:chOff x="4980645" y="2276872"/>
            <a:chExt cx="1136774" cy="1136774"/>
          </a:xfrm>
        </p:grpSpPr>
        <p:sp>
          <p:nvSpPr>
            <p:cNvPr id="10" name="橢圓 9"/>
            <p:cNvSpPr/>
            <p:nvPr/>
          </p:nvSpPr>
          <p:spPr>
            <a:xfrm>
              <a:off x="4980645" y="2276872"/>
              <a:ext cx="1136774" cy="11367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9" descr="icon-projects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968" y="2518358"/>
              <a:ext cx="728763" cy="728763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55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994691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6396" y="3705669"/>
            <a:ext cx="4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6219" y="4273351"/>
            <a:ext cx="9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b="1" dirty="0"/>
              <a:t>Express Yourself</a:t>
            </a:r>
          </a:p>
          <a:p>
            <a:pPr algn="ctr"/>
            <a:r>
              <a:rPr lang="en-US" altLang="zh-TW" sz="2100" dirty="0"/>
              <a:t>Summarize the article and add your opinion.</a:t>
            </a: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43" y="2564904"/>
            <a:ext cx="900870" cy="9008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92363" y="4273351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Complete the sentences using the vocabulary words from this lesson:</a:t>
            </a:r>
            <a:endParaRPr lang="en-US" sz="2100" dirty="0"/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38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67521" y="1916832"/>
            <a:ext cx="96209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dirty="0"/>
              <a:t>Appreciate    everywhere    reliable    attention    noticing    break    electronics    influence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1.	The beautiful girl liked the ____________ she got from boys.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2.	The boss was very angry when he started _________ the employees leaving early.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3.	I need a little ___________ after all of this walking.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4.	Some children know how to use __________ better than their parents.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5.	Her parents are worried that her new friends might be a bad ______________.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6.	Living in a large, diverse city taught me to ____________ the differences in people.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7.	His fans ______________ anxiously waited for the famous musician’s new song.</a:t>
            </a:r>
          </a:p>
          <a:p>
            <a:pPr>
              <a:lnSpc>
                <a:spcPct val="150000"/>
              </a:lnSpc>
            </a:pPr>
            <a:r>
              <a:rPr lang="zh-TW" altLang="zh-TW" sz="2000" dirty="0"/>
              <a:t>8.	The city tests the water to make sure that it is safe and ____________.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0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065262" y="2186765"/>
            <a:ext cx="6987357" cy="1523602"/>
            <a:chOff x="5065262" y="2186765"/>
            <a:chExt cx="6987357" cy="1523602"/>
          </a:xfrm>
        </p:grpSpPr>
        <p:sp>
          <p:nvSpPr>
            <p:cNvPr id="9" name="Rectangle 1"/>
            <p:cNvSpPr/>
            <p:nvPr/>
          </p:nvSpPr>
          <p:spPr>
            <a:xfrm>
              <a:off x="5065262" y="2186765"/>
              <a:ext cx="698735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 !</a:t>
              </a:r>
              <a:endParaRPr lang="en-US" sz="6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110952" y="3187147"/>
              <a:ext cx="607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6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3911" y="3789040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2842726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2520355" y="4293096"/>
            <a:ext cx="6120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Talk about present hobbies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506" y="3522409"/>
            <a:ext cx="432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4983981" y="2276872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sp>
        <p:nvSpPr>
          <p:cNvPr id="9" name="Rectangle 6"/>
          <p:cNvSpPr/>
          <p:nvPr/>
        </p:nvSpPr>
        <p:spPr>
          <a:xfrm>
            <a:off x="2232323" y="4110171"/>
            <a:ext cx="69847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being outdoors good for one’s awareness? Why or why not?</a:t>
            </a:r>
          </a:p>
          <a:p>
            <a:pPr algn="ctr"/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yes, can you name things you noticed today on your way to work?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49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英文簡報外包\B1-completed有校稿20160615-120\(M-E-2) 5.29\圖片集\(M-E-2) Lessons From Nature\The_family_that_hikes_together..._(4976708657)-slide 1-(commons.wikimedia.org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" y="0"/>
            <a:ext cx="47618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964109"/>
            <a:ext cx="4762501" cy="8640960"/>
            <a:chOff x="6039468" y="-964109"/>
            <a:chExt cx="4762501" cy="8640960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681198" y="642209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commons.wikimedia.org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4967208" y="2235438"/>
            <a:ext cx="5546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zh-TW" sz="2000" dirty="0"/>
              <a:t>It brings families together</a:t>
            </a:r>
            <a:br>
              <a:rPr lang="zh-TW" altLang="zh-TW" sz="2000" dirty="0"/>
            </a:br>
            <a:r>
              <a:rPr lang="zh-TW" altLang="zh-TW" sz="2000" dirty="0"/>
              <a:t>In my family we t</a:t>
            </a:r>
            <a:r>
              <a:rPr lang="en-US" altLang="zh-TW" sz="2000" dirty="0" err="1"/>
              <a:t>ake</a:t>
            </a:r>
            <a:r>
              <a:rPr lang="zh-TW" altLang="zh-TW" sz="2000" dirty="0"/>
              <a:t> turns choosing where to go and what to do outside. This brings us together and it's a lot of fun!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077401" y="692696"/>
            <a:ext cx="518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01 Reading time:</a:t>
            </a:r>
          </a:p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read about the benefits of going outdoors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4989395" y="4869160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5106247" y="5549170"/>
            <a:ext cx="540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Attention</a:t>
            </a:r>
            <a:r>
              <a:rPr lang="en-US" altLang="zh-TW" sz="2000" dirty="0"/>
              <a:t> (noun): notice, interest, or awareness</a:t>
            </a:r>
            <a:endParaRPr lang="zh-TW" altLang="zh-TW" sz="20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3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D:\英文簡報外包\B1-completed有校稿20160615-120\(M-E-2) 5.29\圖片集\(M-E-2) Lessons From Nature\The_family_that_hikes_together..._(4976708657)-slide 1-(commons.wikimedia.org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" y="0"/>
            <a:ext cx="47618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964109"/>
            <a:ext cx="4762501" cy="8640960"/>
            <a:chOff x="6039468" y="-964109"/>
            <a:chExt cx="4762501" cy="8640960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929384" y="4491625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5113812" y="531185"/>
            <a:ext cx="518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01 Reading time:</a:t>
            </a:r>
          </a:p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read about the benefits of going outdoors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5003618" y="2331385"/>
            <a:ext cx="529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zh-TW" sz="2000" dirty="0"/>
              <a:t>You pay </a:t>
            </a:r>
            <a:r>
              <a:rPr lang="zh-TW" altLang="zh-TW" sz="2000" b="1" dirty="0">
                <a:solidFill>
                  <a:srgbClr val="00B050"/>
                </a:solidFill>
              </a:rPr>
              <a:t>attention </a:t>
            </a:r>
            <a:r>
              <a:rPr lang="zh-TW" altLang="zh-TW" sz="2000" dirty="0"/>
              <a:t>to the world around you.</a:t>
            </a:r>
            <a:br>
              <a:rPr lang="zh-TW" altLang="zh-TW" sz="2000" dirty="0"/>
            </a:br>
            <a:r>
              <a:rPr lang="zh-TW" altLang="zh-TW" sz="2000" dirty="0"/>
              <a:t>When you are in nature you start </a:t>
            </a:r>
            <a:r>
              <a:rPr lang="zh-TW" altLang="zh-TW" sz="2000" b="1" dirty="0">
                <a:solidFill>
                  <a:srgbClr val="00B050"/>
                </a:solidFill>
              </a:rPr>
              <a:t>noticing</a:t>
            </a:r>
            <a:r>
              <a:rPr lang="zh-TW" altLang="zh-TW" sz="2000" dirty="0"/>
              <a:t> things you didn't notice before. Enjoy this.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5142658" y="5221649"/>
            <a:ext cx="5154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Noticing</a:t>
            </a:r>
            <a:r>
              <a:rPr lang="en-US" altLang="zh-TW" sz="2000" dirty="0"/>
              <a:t> (verb): to become aware of something by seeing or hearing</a:t>
            </a:r>
            <a:endParaRPr lang="zh-TW" altLang="zh-TW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81198" y="642209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commons.wikimedia.org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:\英文簡報外包\B1-completed有校稿20160615-120\(M-E-2) 5.29\圖片集\(M-E-2) Lessons From Nature\The_family_that_hikes_together..._(4976708657)-slide 1-(commons.wikimedia.org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" y="-14110"/>
            <a:ext cx="47618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964109"/>
            <a:ext cx="4762501" cy="8640960"/>
            <a:chOff x="6039468" y="-964109"/>
            <a:chExt cx="4762501" cy="8640960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113812" y="4641830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5077401" y="531185"/>
            <a:ext cx="518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01 Reading time:</a:t>
            </a:r>
          </a:p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read about the benefits of going outdoors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4967208" y="2022142"/>
            <a:ext cx="5546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zh-TW" sz="2000" dirty="0"/>
              <a:t>You notice things in your backyard</a:t>
            </a:r>
            <a:br>
              <a:rPr lang="zh-TW" altLang="zh-TW" sz="2000" dirty="0"/>
            </a:br>
            <a:r>
              <a:rPr lang="zh-TW" altLang="zh-TW" sz="2000" dirty="0"/>
              <a:t>If you have a big backyard or live in the city, you will see things that were always there. You will see things you didn't notice before.</a:t>
            </a:r>
          </a:p>
        </p:txBody>
      </p:sp>
      <p:sp>
        <p:nvSpPr>
          <p:cNvPr id="29" name="TextBox 13"/>
          <p:cNvSpPr txBox="1"/>
          <p:nvPr/>
        </p:nvSpPr>
        <p:spPr>
          <a:xfrm>
            <a:off x="5106247" y="5221649"/>
            <a:ext cx="540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Break</a:t>
            </a:r>
            <a:r>
              <a:rPr lang="en-US" altLang="zh-TW" sz="2000" dirty="0"/>
              <a:t> (noun): a brief period of time during which someone stops an activity</a:t>
            </a:r>
            <a:endParaRPr lang="zh-TW" altLang="zh-TW" sz="2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1198" y="642209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commons.wikimedia.org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:\英文簡報外包\B1-completed有校稿20160615-120\(M-E-2) 5.29\圖片集\(M-E-2) Lessons From Nature\The_family_that_hikes_together..._(4976708657)-slide 1-(commons.wikimedia.org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" y="0"/>
            <a:ext cx="47618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964109"/>
            <a:ext cx="4762501" cy="8640960"/>
            <a:chOff x="6039468" y="-964109"/>
            <a:chExt cx="4762501" cy="8640960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989395" y="4576062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5077401" y="188640"/>
            <a:ext cx="518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01 Reading time:</a:t>
            </a:r>
          </a:p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read about the benefits of going outdoors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5106247" y="1882625"/>
            <a:ext cx="5546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zh-TW" sz="2000" dirty="0"/>
              <a:t>You will take a </a:t>
            </a:r>
            <a:r>
              <a:rPr lang="zh-TW" altLang="zh-TW" sz="2000" b="1" dirty="0">
                <a:solidFill>
                  <a:srgbClr val="00B050"/>
                </a:solidFill>
              </a:rPr>
              <a:t>break</a:t>
            </a:r>
            <a:r>
              <a:rPr lang="zh-TW" altLang="zh-TW" sz="2000" dirty="0"/>
              <a:t> from </a:t>
            </a:r>
            <a:r>
              <a:rPr lang="zh-TW" altLang="zh-TW" sz="2000" b="1" dirty="0">
                <a:solidFill>
                  <a:srgbClr val="00B050"/>
                </a:solidFill>
              </a:rPr>
              <a:t>electronics</a:t>
            </a:r>
            <a:br>
              <a:rPr lang="zh-TW" altLang="zh-TW" sz="2000" dirty="0"/>
            </a:br>
            <a:r>
              <a:rPr lang="zh-TW" altLang="zh-TW" sz="2000" dirty="0"/>
              <a:t>We are used to our electronics, but it's good to take a break. </a:t>
            </a:r>
          </a:p>
        </p:txBody>
      </p:sp>
      <p:sp>
        <p:nvSpPr>
          <p:cNvPr id="29" name="TextBox 13"/>
          <p:cNvSpPr txBox="1"/>
          <p:nvPr/>
        </p:nvSpPr>
        <p:spPr>
          <a:xfrm>
            <a:off x="5233317" y="5155995"/>
            <a:ext cx="540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Electronics</a:t>
            </a:r>
            <a:r>
              <a:rPr lang="en-US" altLang="zh-TW" sz="2000" dirty="0"/>
              <a:t> (noun): devices (such as televisions, radios, and computers) that operate using many small electrical parts</a:t>
            </a:r>
            <a:endParaRPr lang="zh-TW" altLang="zh-TW" sz="2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1198" y="642209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commons.wikimedia.org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9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英文簡報外包\B1-completed有校稿20160615-120\(M-E-2) 5.29\圖片集\(M-E-2) Lessons From Nature\2529508465_f01d606c97_b-slide 2-(flickr.com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1" y="0"/>
            <a:ext cx="3600363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4606963" y="3662899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31032" y="5363956"/>
            <a:ext cx="48655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0" y="3911833"/>
            <a:ext cx="4896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032" y="2060848"/>
            <a:ext cx="48655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8110" y="6499592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4694969" y="4394460"/>
            <a:ext cx="5500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Influence</a:t>
            </a:r>
            <a:r>
              <a:rPr lang="en-US" altLang="zh-TW" sz="2000" dirty="0"/>
              <a:t> (noun): a person or thing that affects someone or something in an important way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Appreciate</a:t>
            </a:r>
            <a:r>
              <a:rPr lang="en-US" altLang="zh-TW" sz="2000" dirty="0"/>
              <a:t> (verb): to understand the worth or importance of something or someone</a:t>
            </a:r>
            <a:endParaRPr lang="zh-TW" altLang="zh-TW" sz="2000" dirty="0"/>
          </a:p>
        </p:txBody>
      </p:sp>
      <p:sp>
        <p:nvSpPr>
          <p:cNvPr id="22" name="TextBox 1"/>
          <p:cNvSpPr txBox="1"/>
          <p:nvPr/>
        </p:nvSpPr>
        <p:spPr>
          <a:xfrm>
            <a:off x="4652877" y="1484784"/>
            <a:ext cx="553622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zh-TW" sz="2000" dirty="0"/>
              <a:t>It helps you to be a good </a:t>
            </a:r>
            <a:r>
              <a:rPr lang="zh-TW" altLang="zh-TW" sz="2000" b="1" dirty="0">
                <a:solidFill>
                  <a:srgbClr val="00B050"/>
                </a:solidFill>
              </a:rPr>
              <a:t>influence</a:t>
            </a:r>
            <a:r>
              <a:rPr lang="zh-TW" altLang="zh-TW" sz="2000" dirty="0"/>
              <a:t> on others</a:t>
            </a:r>
            <a:br>
              <a:rPr lang="zh-TW" altLang="zh-TW" sz="2000" dirty="0"/>
            </a:br>
            <a:r>
              <a:rPr lang="zh-TW" altLang="zh-TW" sz="2000" dirty="0"/>
              <a:t>When your family and friends see you going outside they will want to make this change too.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608587" y="449433"/>
            <a:ext cx="762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02 Reading time </a:t>
            </a:r>
            <a:r>
              <a:rPr lang="en-US" altLang="zh-TW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cont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…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2" name="淚滴形 3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3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英文簡報外包\B1-completed有校稿20160615-120\(M-E-2) 5.29\圖片集\(M-E-2) Lessons From Nature\2529508465_f01d606c97_b-slide 2-(flickr.com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1" y="0"/>
            <a:ext cx="3600363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4488308" y="4197333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31032" y="5363956"/>
            <a:ext cx="48655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0" y="3911833"/>
            <a:ext cx="4896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032" y="2060848"/>
            <a:ext cx="48655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8110" y="6499592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from : 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4648905" y="4806436"/>
            <a:ext cx="5500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Everywhere</a:t>
            </a:r>
            <a:r>
              <a:rPr lang="en-US" altLang="zh-TW" sz="2000" dirty="0"/>
              <a:t> (verb): in or to every place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Reliable</a:t>
            </a:r>
            <a:r>
              <a:rPr lang="en-US" altLang="zh-TW" sz="2000" dirty="0"/>
              <a:t> (adjective): able to be trusted to do or provide what is needed</a:t>
            </a:r>
            <a:endParaRPr lang="zh-TW" altLang="zh-TW" sz="2000" dirty="0"/>
          </a:p>
        </p:txBody>
      </p:sp>
      <p:sp>
        <p:nvSpPr>
          <p:cNvPr id="22" name="TextBox 1"/>
          <p:cNvSpPr txBox="1"/>
          <p:nvPr/>
        </p:nvSpPr>
        <p:spPr>
          <a:xfrm>
            <a:off x="4663735" y="1410187"/>
            <a:ext cx="5536223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zh-TW" sz="2000" dirty="0"/>
              <a:t>You will </a:t>
            </a:r>
            <a:r>
              <a:rPr lang="zh-TW" altLang="zh-TW" sz="2000" b="1" dirty="0">
                <a:solidFill>
                  <a:srgbClr val="00B050"/>
                </a:solidFill>
              </a:rPr>
              <a:t>appreciate </a:t>
            </a:r>
            <a:r>
              <a:rPr lang="zh-TW" altLang="zh-TW" sz="2000" dirty="0"/>
              <a:t>birds.</a:t>
            </a:r>
            <a:br>
              <a:rPr lang="zh-TW" altLang="zh-TW" sz="2000" dirty="0"/>
            </a:br>
            <a:r>
              <a:rPr lang="zh-TW" altLang="zh-TW" sz="2000" b="1" dirty="0">
                <a:solidFill>
                  <a:srgbClr val="00B050"/>
                </a:solidFill>
              </a:rPr>
              <a:t>Everywhere </a:t>
            </a:r>
            <a:r>
              <a:rPr lang="zh-TW" altLang="zh-TW" sz="2000" dirty="0"/>
              <a:t>you go outside you will see birds. Birds are comforting and </a:t>
            </a:r>
            <a:r>
              <a:rPr lang="zh-TW" altLang="zh-TW" sz="2000" b="1" dirty="0">
                <a:solidFill>
                  <a:srgbClr val="00B050"/>
                </a:solidFill>
              </a:rPr>
              <a:t>reliable</a:t>
            </a:r>
            <a:r>
              <a:rPr lang="zh-TW" altLang="zh-TW" sz="2000" dirty="0"/>
              <a:t>. You will look forward to seeing them whenever you go out.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608587" y="449433"/>
            <a:ext cx="762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02 Reading time </a:t>
            </a:r>
            <a:r>
              <a:rPr lang="en-US" altLang="zh-TW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cont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…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2" name="淚滴形 3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0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612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Malgun Gothic Semilight</vt:lpstr>
      <vt:lpstr>新細明體</vt:lpstr>
      <vt:lpstr>Arial</vt:lpstr>
      <vt:lpstr>Calibri</vt:lpstr>
      <vt:lpstr>Century Gothic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Michelle</cp:lastModifiedBy>
  <cp:revision>468</cp:revision>
  <dcterms:created xsi:type="dcterms:W3CDTF">2016-02-23T07:49:36Z</dcterms:created>
  <dcterms:modified xsi:type="dcterms:W3CDTF">2016-08-27T03:39:40Z</dcterms:modified>
</cp:coreProperties>
</file>