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4" r:id="rId2"/>
    <p:sldId id="273" r:id="rId3"/>
    <p:sldId id="275" r:id="rId4"/>
    <p:sldId id="328" r:id="rId5"/>
    <p:sldId id="336" r:id="rId6"/>
    <p:sldId id="337" r:id="rId7"/>
    <p:sldId id="338" r:id="rId8"/>
    <p:sldId id="333" r:id="rId9"/>
    <p:sldId id="334" r:id="rId10"/>
    <p:sldId id="335" r:id="rId11"/>
    <p:sldId id="314" r:id="rId12"/>
    <p:sldId id="280" r:id="rId13"/>
    <p:sldId id="277" r:id="rId14"/>
    <p:sldId id="278" r:id="rId15"/>
    <p:sldId id="279" r:id="rId16"/>
    <p:sldId id="339" r:id="rId17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9AF802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4727" autoAdjust="0"/>
  </p:normalViewPr>
  <p:slideViewPr>
    <p:cSldViewPr>
      <p:cViewPr varScale="1">
        <p:scale>
          <a:sx n="70" d="100"/>
          <a:sy n="70" d="100"/>
        </p:scale>
        <p:origin x="1296" y="78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英文簡報外包\B1-completed有校稿20160615-120\(M-E-2) 6.10\B1-B2 Inspiring People series Jon Mangan\圖片集\(M-E-2) B1 Inspiring People-Jay Chou-Jon\maxresdefault-P1-(youtube.com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55" y="1988840"/>
            <a:ext cx="6522996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5836" y="1988840"/>
            <a:ext cx="4304115" cy="33843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99975" y="2568386"/>
            <a:ext cx="3878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Jay </a:t>
            </a:r>
            <a:r>
              <a:rPr lang="en-US" sz="60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Chou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The 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King of Asian Pop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507298" y="4005064"/>
            <a:ext cx="989642" cy="301572"/>
            <a:chOff x="882641" y="4063532"/>
            <a:chExt cx="989642" cy="301572"/>
          </a:xfrm>
        </p:grpSpPr>
        <p:sp>
          <p:nvSpPr>
            <p:cNvPr id="18" name="矩形 17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youtube.com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completed有校稿20160615-120\(M-E-2) 6.10\B1-B2 Inspiring People series Jon Mangan\圖片集\(M-E-2) B1 Inspiring People-Jay Chou-Jon\21529955235_a59b438787_b-S2-(flickr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5"/>
            <a:ext cx="5040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3312443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3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6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/>
          <p:cNvSpPr txBox="1"/>
          <p:nvPr/>
        </p:nvSpPr>
        <p:spPr>
          <a:xfrm>
            <a:off x="4856067" y="2152892"/>
            <a:ext cx="5441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b="1" dirty="0" smtClean="0"/>
              <a:t>Marriage </a:t>
            </a:r>
            <a:r>
              <a:rPr lang="en-US" altLang="zh-TW" sz="2200" b="1" dirty="0"/>
              <a:t>and Family</a:t>
            </a:r>
          </a:p>
          <a:p>
            <a:pPr>
              <a:lnSpc>
                <a:spcPct val="200000"/>
              </a:lnSpc>
            </a:pPr>
            <a:r>
              <a:rPr lang="en-US" altLang="zh-TW" sz="2200" dirty="0" smtClean="0"/>
              <a:t>In </a:t>
            </a:r>
            <a:r>
              <a:rPr lang="en-US" altLang="zh-TW" sz="2200" dirty="0"/>
              <a:t>2015, Jay Chou married Taiwanese-Australian model and actress Hannah </a:t>
            </a:r>
            <a:r>
              <a:rPr lang="en-US" altLang="zh-TW" sz="2200" dirty="0" err="1"/>
              <a:t>Quinlivan</a:t>
            </a:r>
            <a:r>
              <a:rPr lang="en-US" altLang="zh-TW" sz="2200" dirty="0"/>
              <a:t> in England. They have one daughter</a:t>
            </a:r>
            <a:r>
              <a:rPr lang="en-US" altLang="zh-TW" sz="2200" dirty="0" smtClean="0"/>
              <a:t>.</a:t>
            </a:r>
            <a:endParaRPr lang="zh-TW" altLang="zh-TW" sz="2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68630" y="980728"/>
            <a:ext cx="56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Reading time </a:t>
            </a:r>
            <a:r>
              <a:rPr lang="en-US" altLang="zh-TW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cont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…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9" name="淚滴形 3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1512246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英文簡報外包\B1-completed有校稿20160615-120\(M-E-2) 6.10\B1-B2 Inspiring People series Jon Mangan\圖片集\(M-E-2) B1 Inspiring People-Jay Chou-Jon\Jay_Chou_in_2007_at_Shanghai_Film_Festival-S3-(commons.wikimedia.org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03" y="19784"/>
            <a:ext cx="4253718" cy="68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726625" y="5445225"/>
            <a:ext cx="746672" cy="141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92688" y="6669360"/>
            <a:ext cx="4608663" cy="18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84776" y="5943093"/>
            <a:ext cx="741849" cy="91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73298" y="6248425"/>
            <a:ext cx="815736" cy="62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14910" y="5013176"/>
            <a:ext cx="794202" cy="186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7" idx="1"/>
          </p:cNvCxnSpPr>
          <p:nvPr/>
        </p:nvCxnSpPr>
        <p:spPr>
          <a:xfrm flipV="1">
            <a:off x="7726625" y="0"/>
            <a:ext cx="0" cy="61516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6984776" y="0"/>
            <a:ext cx="0" cy="616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1"/>
          </p:cNvCxnSpPr>
          <p:nvPr/>
        </p:nvCxnSpPr>
        <p:spPr>
          <a:xfrm flipV="1">
            <a:off x="8473298" y="1167"/>
            <a:ext cx="23722" cy="6561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9217024" y="1167"/>
            <a:ext cx="0" cy="62361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0009112" y="-34277"/>
            <a:ext cx="0" cy="64087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80349" y="5805267"/>
            <a:ext cx="873554" cy="1072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570504" y="2004863"/>
            <a:ext cx="5527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/>
              <a:t>1. </a:t>
            </a:r>
            <a:r>
              <a:rPr lang="en-US" altLang="zh-TW" sz="2200" dirty="0"/>
              <a:t>What did </a:t>
            </a:r>
            <a:r>
              <a:rPr lang="en-US" altLang="zh-TW" sz="2200" i="1" dirty="0"/>
              <a:t>Time</a:t>
            </a:r>
            <a:r>
              <a:rPr lang="en-US" altLang="zh-TW" sz="2200" dirty="0"/>
              <a:t> magazine call Jay Chou?</a:t>
            </a:r>
            <a:endParaRPr lang="zh-TW" altLang="zh-TW" sz="2200" dirty="0"/>
          </a:p>
          <a:p>
            <a:pPr>
              <a:lnSpc>
                <a:spcPct val="200000"/>
              </a:lnSpc>
            </a:pPr>
            <a:r>
              <a:rPr lang="en-US" altLang="zh-TW" sz="2200" dirty="0"/>
              <a:t>2. What happened when Jay Chou’s parents got divorced?  </a:t>
            </a:r>
            <a:endParaRPr lang="zh-TW" altLang="zh-TW" sz="2200" dirty="0"/>
          </a:p>
          <a:p>
            <a:pPr>
              <a:lnSpc>
                <a:spcPct val="200000"/>
              </a:lnSpc>
            </a:pPr>
            <a:r>
              <a:rPr lang="en-US" altLang="zh-TW" sz="2200" dirty="0"/>
              <a:t>3. What helped Jay </a:t>
            </a:r>
            <a:r>
              <a:rPr lang="en-US" altLang="zh-TW" sz="2200" dirty="0" smtClean="0"/>
              <a:t>Chou </a:t>
            </a:r>
            <a:r>
              <a:rPr lang="en-US" altLang="zh-TW" sz="2200" dirty="0"/>
              <a:t>win the talent show?</a:t>
            </a:r>
            <a:endParaRPr lang="zh-TW" altLang="zh-TW" sz="2200" dirty="0"/>
          </a:p>
          <a:p>
            <a:pPr>
              <a:lnSpc>
                <a:spcPct val="200000"/>
              </a:lnSpc>
            </a:pPr>
            <a:r>
              <a:rPr lang="en-US" altLang="zh-TW" sz="2200" dirty="0"/>
              <a:t>4. What was Jay Chou’s first movie as an actor?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152974" y="653101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commons.wikimedia.org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765645" y="242064"/>
            <a:ext cx="559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03 </a:t>
            </a: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Comprehension</a:t>
            </a:r>
            <a:b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</a:br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     questions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:</a:t>
            </a:r>
          </a:p>
        </p:txBody>
      </p:sp>
      <p:grpSp>
        <p:nvGrpSpPr>
          <p:cNvPr id="36" name="群組 35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6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108087" y="1844824"/>
            <a:ext cx="60126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REVIEW DISCUSSION</a:t>
            </a:r>
            <a:r>
              <a:rPr lang="en-US" sz="3600" dirty="0" smtClean="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1. What can we learn from Jay Chou’s life? </a:t>
            </a:r>
            <a:endParaRPr lang="zh-TW" altLang="zh-TW" sz="2000" dirty="0"/>
          </a:p>
          <a:p>
            <a:pPr>
              <a:lnSpc>
                <a:spcPct val="200000"/>
              </a:lnSpc>
            </a:pPr>
            <a:r>
              <a:rPr lang="en-US" altLang="zh-TW" sz="2000" dirty="0"/>
              <a:t>2. What did Jay Chou have to overcome? How do you think these things helped him become successful?</a:t>
            </a:r>
            <a:endParaRPr lang="zh-TW" altLang="zh-TW" sz="2000" dirty="0"/>
          </a:p>
          <a:p>
            <a:pPr>
              <a:lnSpc>
                <a:spcPct val="200000"/>
              </a:lnSpc>
            </a:pPr>
            <a:r>
              <a:rPr lang="en-US" altLang="zh-TW" sz="2000" dirty="0"/>
              <a:t>3. What do you think is the most interesting of Jay Chou’s achievements? Why?</a:t>
            </a:r>
            <a:endParaRPr lang="zh-TW" altLang="zh-TW" sz="2000" dirty="0"/>
          </a:p>
          <a:p>
            <a:pPr>
              <a:lnSpc>
                <a:spcPct val="200000"/>
              </a:lnSpc>
            </a:pPr>
            <a:r>
              <a:rPr lang="en-US" altLang="zh-TW" sz="2000" dirty="0"/>
              <a:t>4. Do you think Jay Chou is an inspiration? Why or why not?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128867" y="1916832"/>
            <a:ext cx="3806168" cy="3806168"/>
            <a:chOff x="4980645" y="2276872"/>
            <a:chExt cx="1136774" cy="1136774"/>
          </a:xfrm>
        </p:grpSpPr>
        <p:sp>
          <p:nvSpPr>
            <p:cNvPr id="10" name="橢圓 9"/>
            <p:cNvSpPr/>
            <p:nvPr/>
          </p:nvSpPr>
          <p:spPr>
            <a:xfrm>
              <a:off x="4980645" y="2276872"/>
              <a:ext cx="1136774" cy="11367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9" descr="icon-projects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68" y="2518358"/>
              <a:ext cx="728763" cy="72876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6219" y="4273351"/>
            <a:ext cx="9001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b="1" dirty="0"/>
              <a:t>Express Yourself</a:t>
            </a:r>
          </a:p>
          <a:p>
            <a:pPr algn="ctr"/>
            <a:r>
              <a:rPr lang="en-US" altLang="zh-TW" sz="2100" dirty="0"/>
              <a:t>Explain in your own words why you think Time magazine described Jay Chou as </a:t>
            </a:r>
            <a:r>
              <a:rPr lang="en-US" altLang="zh-TW" sz="2100" dirty="0" smtClean="0"/>
              <a:t>“The </a:t>
            </a:r>
            <a:r>
              <a:rPr lang="en-US" altLang="zh-TW" sz="2100" dirty="0"/>
              <a:t>New King of Asian Pop.”</a:t>
            </a: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211900" y="2060848"/>
            <a:ext cx="936104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/>
              <a:t>Classical        Tease        Daydream       Combination        R&amp;B       Debut </a:t>
            </a:r>
            <a:endParaRPr lang="zh-TW" altLang="zh-TW" sz="2000" dirty="0"/>
          </a:p>
          <a:p>
            <a:r>
              <a:rPr lang="en-US" altLang="zh-TW" sz="2000" b="1" dirty="0"/>
              <a:t> 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1. Sarah will make her dance ___________ at the show on Saturday.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2. ______________ is a type of popular African-American music that originated in the 1940s.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3. Steve finds __________________ music much more relaxing to listen to than </a:t>
            </a:r>
            <a:r>
              <a:rPr lang="en-US" altLang="zh-TW" sz="2000" dirty="0" smtClean="0"/>
              <a:t>pop.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4. This restaurant serves a __________________ of different food styles.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5. He was ________________(</a:t>
            </a:r>
            <a:r>
              <a:rPr lang="en-US" altLang="zh-TW" sz="2000" dirty="0" err="1"/>
              <a:t>ing</a:t>
            </a:r>
            <a:r>
              <a:rPr lang="en-US" altLang="zh-TW" sz="2000" dirty="0"/>
              <a:t>) on the MRT and nearly missed his stop.</a:t>
            </a:r>
            <a:endParaRPr lang="zh-TW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6. It is not kind to ______________ people who do not speak English well. </a:t>
            </a:r>
            <a:endParaRPr lang="zh-TW" altLang="zh-TW" sz="2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solidFill>
              <a:srgbClr val="9AF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5065262" y="2186765"/>
            <a:ext cx="6987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!</a:t>
            </a:r>
            <a:endParaRPr 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6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8087" y="24206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520355" y="4293096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Talk about Jay Chou’s life and describe how he is inspiring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6" name="淚滴形 1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4451" y="3522409"/>
            <a:ext cx="43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6"/>
          <p:cNvSpPr/>
          <p:nvPr/>
        </p:nvSpPr>
        <p:spPr>
          <a:xfrm>
            <a:off x="2232323" y="4168740"/>
            <a:ext cx="69847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kind of music do you like?</a:t>
            </a:r>
          </a:p>
          <a:p>
            <a:pPr algn="ctr"/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 you already know about Jay Chou? Do you like his music?</a:t>
            </a:r>
          </a:p>
        </p:txBody>
      </p: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6.10\B1-B2 Inspiring People series Jon Mangan\圖片集\(M-E-2) B1 Inspiring People-Jay Chou-Jon\Jay_Chou-S1-(pt.wikipedia.org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327"/>
            <a:ext cx="4762578" cy="69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TextBox 5"/>
          <p:cNvSpPr txBox="1"/>
          <p:nvPr/>
        </p:nvSpPr>
        <p:spPr>
          <a:xfrm>
            <a:off x="5274597" y="1297385"/>
            <a:ext cx="5094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Jay </a:t>
            </a:r>
            <a:r>
              <a:rPr lang="en-US" altLang="zh-TW" sz="2000" dirty="0"/>
              <a:t>Chou is a singer, songwriter and actor who is also a </a:t>
            </a:r>
            <a:r>
              <a:rPr lang="en-US" altLang="zh-TW" sz="2000" b="1" dirty="0">
                <a:solidFill>
                  <a:srgbClr val="00B050"/>
                </a:solidFill>
              </a:rPr>
              <a:t>classical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musician.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magazine called him the New King of Asian Pop in 2003, and he has sold millions of albums.  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39107" y="195897"/>
            <a:ext cx="516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4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look at some of the highlights of Jay Chou’s life 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5274597" y="4097160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344272" y="4850576"/>
            <a:ext cx="5077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Classical </a:t>
            </a:r>
            <a:r>
              <a:rPr lang="en-US" altLang="zh-TW" sz="2000" dirty="0"/>
              <a:t>(adjective): music that is considered to be part of a formal European tradition, written by people like Mozart and </a:t>
            </a:r>
            <a:r>
              <a:rPr lang="en-US" altLang="zh-TW" sz="2000" dirty="0" smtClean="0"/>
              <a:t>Stravinsky</a:t>
            </a:r>
            <a:endParaRPr lang="en-US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026189" y="5946058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pt.wikipedia.org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6.10\B1-B2 Inspiring People series Jon Mangan\圖片集\(M-E-2) B1 Inspiring People-Jay Chou-Jon\Jay_Chou-S1-(pt.wikipedia.org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327"/>
            <a:ext cx="4762578" cy="69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TextBox 5"/>
          <p:cNvSpPr txBox="1"/>
          <p:nvPr/>
        </p:nvSpPr>
        <p:spPr>
          <a:xfrm>
            <a:off x="5660523" y="2138034"/>
            <a:ext cx="4564687" cy="270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 smtClean="0"/>
              <a:t>Jay </a:t>
            </a:r>
            <a:r>
              <a:rPr lang="en-US" altLang="zh-TW" sz="2200" dirty="0"/>
              <a:t>Chou has also won more than 350 music awards in Asia and has, more recently, become a successful movie director</a:t>
            </a:r>
            <a:r>
              <a:rPr lang="en-US" altLang="zh-TW" sz="2200" dirty="0" smtClean="0"/>
              <a:t>.</a:t>
            </a:r>
            <a:r>
              <a:rPr lang="en-US" altLang="zh-TW" sz="2200" dirty="0"/>
              <a:t> </a:t>
            </a:r>
            <a:endParaRPr lang="zh-TW" altLang="zh-TW" sz="2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39106" y="781330"/>
            <a:ext cx="516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4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look at some of the highlights of Jay Chou’s life 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026189" y="5946058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pt.wikipedia.org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6.10\B1-B2 Inspiring People series Jon Mangan\圖片集\(M-E-2) B1 Inspiring People-Jay Chou-Jon\Jay_Chou-S1-(pt.wikipedia.org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327"/>
            <a:ext cx="4762578" cy="69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TextBox 5"/>
          <p:cNvSpPr txBox="1"/>
          <p:nvPr/>
        </p:nvSpPr>
        <p:spPr>
          <a:xfrm>
            <a:off x="5239820" y="1667416"/>
            <a:ext cx="5426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Born </a:t>
            </a:r>
            <a:r>
              <a:rPr lang="en-US" altLang="zh-TW" sz="2000" dirty="0"/>
              <a:t>in Taiwan in 1979, Chou learned piano and cello as a child. He was 13 when his parents divorced and he was </a:t>
            </a:r>
            <a:r>
              <a:rPr lang="en-US" altLang="zh-TW" sz="2000" b="1" dirty="0">
                <a:solidFill>
                  <a:srgbClr val="00B050"/>
                </a:solidFill>
              </a:rPr>
              <a:t>teased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by his classmates. 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13430" y="382999"/>
            <a:ext cx="516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4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look at some of the highlights of Jay Chou’s life 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5064497" y="3867237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385399" y="4545111"/>
            <a:ext cx="4717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B050"/>
                </a:solidFill>
              </a:rPr>
              <a:t>Tease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(verb): to laugh at someone or say unkind things about </a:t>
            </a:r>
            <a:r>
              <a:rPr lang="en-US" altLang="zh-TW" sz="2000" dirty="0" smtClean="0"/>
              <a:t>them</a:t>
            </a:r>
            <a:endParaRPr lang="en-US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026189" y="5946058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pt.wikipedia.org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英文簡報外包\B1-completed有校稿20160615-120\(M-E-2) 6.10\B1-B2 Inspiring People series Jon Mangan\圖片集\(M-E-2) B1 Inspiring People-Jay Chou-Jon\Jay_Chou-S1-(pt.wikipedia.org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327"/>
            <a:ext cx="4762578" cy="69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TextBox 5"/>
          <p:cNvSpPr txBox="1"/>
          <p:nvPr/>
        </p:nvSpPr>
        <p:spPr>
          <a:xfrm>
            <a:off x="5273262" y="1268760"/>
            <a:ext cx="51679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Because </a:t>
            </a:r>
            <a:r>
              <a:rPr lang="en-US" altLang="zh-TW" sz="2000" dirty="0"/>
              <a:t>he had few friends and preferred to be alone, Chou spent his time listening to music and </a:t>
            </a:r>
            <a:r>
              <a:rPr lang="en-US" altLang="zh-TW" sz="2000" b="1" dirty="0">
                <a:solidFill>
                  <a:srgbClr val="00B050"/>
                </a:solidFill>
              </a:rPr>
              <a:t>daydreaming</a:t>
            </a:r>
            <a:r>
              <a:rPr lang="en-US" altLang="zh-TW" sz="2000" dirty="0"/>
              <a:t>. It was this strong love of music that helped him win a </a:t>
            </a:r>
            <a:r>
              <a:rPr lang="en-US" altLang="zh-TW" sz="2000" b="1" dirty="0">
                <a:solidFill>
                  <a:srgbClr val="00B050"/>
                </a:solidFill>
              </a:rPr>
              <a:t>talent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show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in 1998. 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539107" y="195897"/>
            <a:ext cx="516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400" dirty="0">
                <a:solidFill>
                  <a:srgbClr val="00B050"/>
                </a:solidFill>
                <a:latin typeface="Century Gothic" panose="020B0502020202020204" pitchFamily="34" charset="0"/>
              </a:rPr>
              <a:t>Let’s look at some of the highlights of Jay Chou’s life 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4968627" y="4293096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359848" y="4702957"/>
            <a:ext cx="5149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000" b="1" dirty="0" smtClean="0">
                <a:solidFill>
                  <a:srgbClr val="00B050"/>
                </a:solidFill>
              </a:rPr>
              <a:t>Daydream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(verb): to have pleasant thoughts about something you like or would like to happen</a:t>
            </a:r>
          </a:p>
          <a:p>
            <a:pPr lvl="0"/>
            <a:r>
              <a:rPr lang="en-US" altLang="zh-TW" sz="2000" b="1" dirty="0">
                <a:solidFill>
                  <a:srgbClr val="00B050"/>
                </a:solidFill>
              </a:rPr>
              <a:t>Talent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Show </a:t>
            </a:r>
            <a:r>
              <a:rPr lang="en-US" altLang="zh-TW" sz="2000" dirty="0"/>
              <a:t>(noun): a TV show in which people compete to show who is the most skilled entertainer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026189" y="5946058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pt.wikipedia.org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completed有校稿20160615-120\(M-E-2) 6.10\B1-B2 Inspiring People series Jon Mangan\圖片集\(M-E-2) B1 Inspiring People-Jay Chou-Jon\21529955235_a59b438787_b-S2-(flickr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5"/>
            <a:ext cx="5040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3312443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3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6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545084" y="3507197"/>
            <a:ext cx="4368626" cy="497867"/>
            <a:chOff x="311969" y="4941168"/>
            <a:chExt cx="4368626" cy="497867"/>
          </a:xfrm>
        </p:grpSpPr>
        <p:grpSp>
          <p:nvGrpSpPr>
            <p:cNvPr id="21" name="群組 2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3" name="橢圓 32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4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2" name="直線接點 31"/>
              <p:cNvCxnSpPr>
                <a:stCxn id="33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圓角矩形 22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TextBox 1"/>
          <p:cNvSpPr txBox="1"/>
          <p:nvPr/>
        </p:nvSpPr>
        <p:spPr>
          <a:xfrm>
            <a:off x="4842566" y="980728"/>
            <a:ext cx="5094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/>
              <a:t>His first album, called simply </a:t>
            </a:r>
            <a:r>
              <a:rPr lang="en-US" altLang="zh-TW" sz="2000" i="1" dirty="0"/>
              <a:t>Jay</a:t>
            </a:r>
            <a:r>
              <a:rPr lang="en-US" altLang="zh-TW" sz="2000" dirty="0"/>
              <a:t>, was a </a:t>
            </a:r>
            <a:r>
              <a:rPr lang="en-US" altLang="zh-TW" sz="2000" b="1" dirty="0">
                <a:solidFill>
                  <a:srgbClr val="00B050"/>
                </a:solidFill>
              </a:rPr>
              <a:t>combination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of Chinese and Western pop and </a:t>
            </a:r>
            <a:r>
              <a:rPr lang="en-US" altLang="zh-TW" sz="2000" b="1" dirty="0">
                <a:solidFill>
                  <a:srgbClr val="00B050"/>
                </a:solidFill>
              </a:rPr>
              <a:t>R&amp;B</a:t>
            </a:r>
            <a:r>
              <a:rPr lang="en-US" altLang="zh-TW" sz="2000" dirty="0"/>
              <a:t>, all inspired by his classical training. This </a:t>
            </a:r>
            <a:r>
              <a:rPr lang="en-US" altLang="zh-TW" sz="2000" dirty="0" smtClean="0"/>
              <a:t>brought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him hits all over Asia</a:t>
            </a:r>
            <a:r>
              <a:rPr lang="en-US" altLang="zh-TW" sz="2000" dirty="0" smtClean="0"/>
              <a:t>.</a:t>
            </a:r>
            <a:r>
              <a:rPr lang="en-US" altLang="zh-TW" sz="2000" dirty="0"/>
              <a:t> </a:t>
            </a:r>
            <a:endParaRPr lang="zh-TW" altLang="zh-TW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882783" y="457508"/>
            <a:ext cx="56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Reading time </a:t>
            </a:r>
            <a:r>
              <a:rPr lang="en-US" altLang="zh-TW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cont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…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9" name="淚滴形 3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1512246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4907860" y="3992867"/>
            <a:ext cx="55333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B050"/>
                </a:solidFill>
              </a:rPr>
              <a:t>Combination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(noun): the mixture you get when two or more things are mixed or joined together</a:t>
            </a: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B050"/>
                </a:solidFill>
              </a:rPr>
              <a:t>R&amp;B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(noun): a type of popular music, originally by African-American artists, that can have features of soul, jazz, funk, and hip-hop [rhythm &amp; blues</a:t>
            </a:r>
            <a:r>
              <a:rPr lang="en-US" altLang="zh-TW" sz="2000" dirty="0" smtClean="0"/>
              <a:t>]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5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文簡報外包\B1-completed有校稿20160615-120\(M-E-2) 6.10\B1-B2 Inspiring People series Jon Mangan\圖片集\(M-E-2) B1 Inspiring People-Jay Chou-Jon\21529955235_a59b438787_b-S2-(flickr.com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5"/>
            <a:ext cx="5040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3312443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3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6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387587" y="4094477"/>
            <a:ext cx="4368626" cy="497867"/>
            <a:chOff x="311969" y="4941168"/>
            <a:chExt cx="4368626" cy="497867"/>
          </a:xfrm>
        </p:grpSpPr>
        <p:grpSp>
          <p:nvGrpSpPr>
            <p:cNvPr id="21" name="群組 2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3" name="橢圓 32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4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2" name="直線接點 31"/>
              <p:cNvCxnSpPr>
                <a:stCxn id="33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圓角矩形 22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TextBox 1"/>
          <p:cNvSpPr txBox="1"/>
          <p:nvPr/>
        </p:nvSpPr>
        <p:spPr>
          <a:xfrm>
            <a:off x="4823491" y="980728"/>
            <a:ext cx="523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In </a:t>
            </a:r>
            <a:r>
              <a:rPr lang="en-US" altLang="zh-TW" sz="2000" dirty="0"/>
              <a:t>addition to gaining fame as a popular Mandarin-language songwriter and recording artist, Jay Chou made his </a:t>
            </a:r>
            <a:r>
              <a:rPr lang="en-US" altLang="zh-TW" sz="2000" b="1" dirty="0">
                <a:solidFill>
                  <a:srgbClr val="00B050"/>
                </a:solidFill>
              </a:rPr>
              <a:t>directing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debut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in 2007. And in 2011, he made his Hollywood acting debut in </a:t>
            </a:r>
            <a:r>
              <a:rPr lang="en-US" altLang="zh-TW" sz="2000" i="1" dirty="0"/>
              <a:t>The Green </a:t>
            </a:r>
            <a:r>
              <a:rPr lang="en-US" altLang="zh-TW" sz="2000" i="1" dirty="0" smtClean="0"/>
              <a:t>Hornet</a:t>
            </a:r>
            <a:r>
              <a:rPr lang="en-US" altLang="zh-TW" sz="2000" dirty="0"/>
              <a:t>.</a:t>
            </a:r>
            <a:endParaRPr lang="en-US" altLang="zh-TW" sz="20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4882783" y="457508"/>
            <a:ext cx="56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Reading time </a:t>
            </a:r>
            <a:r>
              <a:rPr lang="en-US" altLang="zh-TW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cont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…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9" name="淚滴形 3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1512246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flickr.com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5040635" y="4504338"/>
            <a:ext cx="51762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B050"/>
                </a:solidFill>
              </a:rPr>
              <a:t>Direct </a:t>
            </a:r>
            <a:r>
              <a:rPr lang="en-US" altLang="zh-TW" sz="2000" dirty="0"/>
              <a:t>(verb): to </a:t>
            </a:r>
            <a:r>
              <a:rPr lang="en-US" altLang="zh-TW" sz="2000" dirty="0" smtClean="0"/>
              <a:t>tell/show </a:t>
            </a:r>
            <a:r>
              <a:rPr lang="en-US" altLang="zh-TW" sz="2000" dirty="0"/>
              <a:t>the actors in a film or play what to do</a:t>
            </a:r>
          </a:p>
          <a:p>
            <a:pPr lvl="0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B050"/>
                </a:solidFill>
              </a:rPr>
              <a:t>Debut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(noun): when someone performs or presents something to the public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7290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706</Words>
  <Application>Microsoft Office PowerPoint</Application>
  <PresentationFormat>自訂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Malgun Gothic Semilight</vt:lpstr>
      <vt:lpstr>新細明體</vt:lpstr>
      <vt:lpstr>Arial</vt:lpstr>
      <vt:lpstr>Calibri</vt:lpstr>
      <vt:lpstr>Century Gothic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etalking</cp:lastModifiedBy>
  <cp:revision>462</cp:revision>
  <dcterms:created xsi:type="dcterms:W3CDTF">2016-02-23T07:49:36Z</dcterms:created>
  <dcterms:modified xsi:type="dcterms:W3CDTF">2016-09-14T07:07:26Z</dcterms:modified>
</cp:coreProperties>
</file>