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273" r:id="rId3"/>
    <p:sldId id="288" r:id="rId4"/>
    <p:sldId id="289" r:id="rId5"/>
    <p:sldId id="307" r:id="rId6"/>
    <p:sldId id="309" r:id="rId7"/>
    <p:sldId id="304" r:id="rId8"/>
    <p:sldId id="305" r:id="rId9"/>
    <p:sldId id="308" r:id="rId10"/>
    <p:sldId id="277" r:id="rId11"/>
    <p:sldId id="295" r:id="rId12"/>
    <p:sldId id="279" r:id="rId13"/>
    <p:sldId id="298" r:id="rId14"/>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AF50"/>
    <a:srgbClr val="9AF802"/>
    <a:srgbClr val="8BE0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90" autoAdjust="0"/>
    <p:restoredTop sz="94660"/>
  </p:normalViewPr>
  <p:slideViewPr>
    <p:cSldViewPr>
      <p:cViewPr varScale="1">
        <p:scale>
          <a:sx n="57" d="100"/>
          <a:sy n="57" d="100"/>
        </p:scale>
        <p:origin x="153" y="39"/>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2016/11/21</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2016/11/21</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ldier-dog-companion-service-military-silhouett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48"/>
            <a:ext cx="11449347" cy="7778400"/>
          </a:xfrm>
          <a:prstGeom prst="rect">
            <a:avLst/>
          </a:prstGeom>
        </p:spPr>
      </p:pic>
      <p:sp>
        <p:nvSpPr>
          <p:cNvPr id="10" name="TextBox 6"/>
          <p:cNvSpPr txBox="1"/>
          <p:nvPr/>
        </p:nvSpPr>
        <p:spPr>
          <a:xfrm>
            <a:off x="1330746" y="2348880"/>
            <a:ext cx="8498582" cy="769441"/>
          </a:xfrm>
          <a:prstGeom prst="rect">
            <a:avLst/>
          </a:prstGeom>
          <a:noFill/>
        </p:spPr>
        <p:txBody>
          <a:bodyPr wrap="square" rtlCol="0">
            <a:spAutoFit/>
          </a:bodyPr>
          <a:lstStyle/>
          <a:p>
            <a:pPr algn="ctr"/>
            <a:r>
              <a:rPr lang="en-HK" sz="4400" b="1" dirty="0" smtClean="0">
                <a:solidFill>
                  <a:schemeClr val="bg1"/>
                </a:solidFill>
              </a:rPr>
              <a:t>Stolen Dog is Returned to Owner</a:t>
            </a: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536579" y="3356992"/>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893069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896619" y="191683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816499" y="3284984"/>
            <a:ext cx="3888432"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360115" y="3933056"/>
            <a:ext cx="10225136" cy="684803"/>
          </a:xfrm>
          <a:prstGeom prst="rect">
            <a:avLst/>
          </a:prstGeom>
          <a:noFill/>
        </p:spPr>
        <p:txBody>
          <a:bodyPr wrap="square" rtlCol="0">
            <a:spAutoFit/>
          </a:bodyPr>
          <a:lstStyle/>
          <a:p>
            <a:pPr algn="ctr">
              <a:lnSpc>
                <a:spcPct val="200000"/>
              </a:lnSpc>
            </a:pPr>
            <a:r>
              <a:rPr lang="en-US" sz="2100" dirty="0"/>
              <a:t>Summarize the article and add your opinion. </a:t>
            </a:r>
            <a:endParaRPr lang="en-US" sz="2100" dirty="0">
              <a:solidFill>
                <a:prstClr val="black"/>
              </a:solidFill>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0635" y="1988840"/>
            <a:ext cx="900870" cy="900870"/>
          </a:xfrm>
          <a:prstGeom prst="rect">
            <a:avLst/>
          </a:prstGeom>
        </p:spPr>
      </p:pic>
      <p:grpSp>
        <p:nvGrpSpPr>
          <p:cNvPr id="9" name="群組 8"/>
          <p:cNvGrpSpPr/>
          <p:nvPr/>
        </p:nvGrpSpPr>
        <p:grpSpPr>
          <a:xfrm>
            <a:off x="9526" y="1167"/>
            <a:ext cx="1944291" cy="1296219"/>
            <a:chOff x="0" y="-3"/>
            <a:chExt cx="1944291" cy="1296219"/>
          </a:xfrm>
        </p:grpSpPr>
        <p:sp>
          <p:nvSpPr>
            <p:cNvPr id="10" name="淚滴形 9"/>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6396" y="3705669"/>
            <a:ext cx="3490503"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728267" y="4293096"/>
            <a:ext cx="7920880" cy="415498"/>
          </a:xfrm>
          <a:prstGeom prst="rect">
            <a:avLst/>
          </a:prstGeom>
          <a:noFill/>
        </p:spPr>
        <p:txBody>
          <a:bodyPr wrap="square" rtlCol="0">
            <a:spAutoFit/>
          </a:bodyPr>
          <a:lstStyle/>
          <a:p>
            <a:pPr algn="ctr"/>
            <a:r>
              <a:rPr lang="en-US" sz="2100" dirty="0"/>
              <a:t>Put it into practice</a:t>
            </a: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群組 7"/>
          <p:cNvGrpSpPr/>
          <p:nvPr/>
        </p:nvGrpSpPr>
        <p:grpSpPr>
          <a:xfrm>
            <a:off x="9526" y="1167"/>
            <a:ext cx="1944291" cy="1296219"/>
            <a:chOff x="0" y="-3"/>
            <a:chExt cx="1944291" cy="1296219"/>
          </a:xfrm>
        </p:grpSpPr>
        <p:sp>
          <p:nvSpPr>
            <p:cNvPr id="9" name="淚滴形 8"/>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1713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387" y="3284984"/>
            <a:ext cx="2337963" cy="224663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1"/>
          <p:cNvSpPr/>
          <p:nvPr/>
        </p:nvSpPr>
        <p:spPr>
          <a:xfrm>
            <a:off x="409008" y="1196752"/>
            <a:ext cx="10392342" cy="5032147"/>
          </a:xfrm>
          <a:prstGeom prst="rect">
            <a:avLst/>
          </a:prstGeom>
        </p:spPr>
        <p:txBody>
          <a:bodyPr wrap="square">
            <a:spAutoFit/>
          </a:bodyPr>
          <a:lstStyle/>
          <a:p>
            <a:pPr marL="342900" indent="-342900">
              <a:lnSpc>
                <a:spcPct val="200000"/>
              </a:lnSpc>
              <a:buFont typeface="+mj-lt"/>
              <a:buAutoNum type="arabicPeriod"/>
            </a:pPr>
            <a:r>
              <a:rPr lang="en-US" dirty="0" smtClean="0"/>
              <a:t>The </a:t>
            </a:r>
            <a:r>
              <a:rPr lang="en-US" dirty="0"/>
              <a:t>charity was _______ to receive a large cash donation.</a:t>
            </a:r>
          </a:p>
          <a:p>
            <a:pPr marL="342900" indent="-342900">
              <a:lnSpc>
                <a:spcPct val="200000"/>
              </a:lnSpc>
              <a:buFont typeface="+mj-lt"/>
              <a:buAutoNum type="arabicPeriod"/>
            </a:pPr>
            <a:r>
              <a:rPr lang="en-US" dirty="0" smtClean="0"/>
              <a:t>The </a:t>
            </a:r>
            <a:r>
              <a:rPr lang="en-US" dirty="0"/>
              <a:t>friends were _____________ went one went to a university on the east coast and the other went to a university on the west coast. </a:t>
            </a:r>
          </a:p>
          <a:p>
            <a:pPr marL="342900" indent="-342900">
              <a:lnSpc>
                <a:spcPct val="200000"/>
              </a:lnSpc>
              <a:buFont typeface="+mj-lt"/>
              <a:buAutoNum type="arabicPeriod"/>
            </a:pPr>
            <a:r>
              <a:rPr lang="en-US" dirty="0" smtClean="0"/>
              <a:t>They </a:t>
            </a:r>
            <a:r>
              <a:rPr lang="en-US" dirty="0"/>
              <a:t>immediately called the police when they saw their house was robbed and many items were __________.</a:t>
            </a:r>
          </a:p>
          <a:p>
            <a:pPr marL="342900" indent="-342900">
              <a:lnSpc>
                <a:spcPct val="200000"/>
              </a:lnSpc>
              <a:buFont typeface="+mj-lt"/>
              <a:buAutoNum type="arabicPeriod"/>
            </a:pPr>
            <a:r>
              <a:rPr lang="en-US" dirty="0" smtClean="0"/>
              <a:t>Sometimes </a:t>
            </a:r>
            <a:r>
              <a:rPr lang="en-US" dirty="0"/>
              <a:t>______ people sleep on the street, in parks, or in churches.</a:t>
            </a:r>
          </a:p>
          <a:p>
            <a:pPr marL="342900" indent="-342900">
              <a:lnSpc>
                <a:spcPct val="200000"/>
              </a:lnSpc>
              <a:buFont typeface="+mj-lt"/>
              <a:buAutoNum type="arabicPeriod"/>
            </a:pPr>
            <a:r>
              <a:rPr lang="en-US" dirty="0" smtClean="0"/>
              <a:t>Our </a:t>
            </a:r>
            <a:r>
              <a:rPr lang="en-US" dirty="0"/>
              <a:t>dog just gave birth to one male ___________ and three female ones. </a:t>
            </a:r>
          </a:p>
          <a:p>
            <a:pPr marL="342900" indent="-342900">
              <a:lnSpc>
                <a:spcPct val="200000"/>
              </a:lnSpc>
              <a:buFont typeface="+mj-lt"/>
              <a:buAutoNum type="arabicPeriod"/>
            </a:pPr>
            <a:r>
              <a:rPr lang="en-US" dirty="0" smtClean="0"/>
              <a:t>She </a:t>
            </a:r>
            <a:r>
              <a:rPr lang="en-US" dirty="0"/>
              <a:t>is ______________ that the situation turned out so badly.</a:t>
            </a:r>
          </a:p>
          <a:p>
            <a:pPr marL="342900" indent="-342900">
              <a:lnSpc>
                <a:spcPct val="200000"/>
              </a:lnSpc>
              <a:buFont typeface="+mj-lt"/>
              <a:buAutoNum type="arabicPeriod"/>
            </a:pPr>
            <a:r>
              <a:rPr lang="en-US" dirty="0" smtClean="0"/>
              <a:t>The </a:t>
            </a:r>
            <a:r>
              <a:rPr lang="en-US" dirty="0"/>
              <a:t>old band ______________ for one last, special concert. </a:t>
            </a:r>
          </a:p>
        </p:txBody>
      </p:sp>
      <p:sp>
        <p:nvSpPr>
          <p:cNvPr id="2" name="TextBox 1"/>
          <p:cNvSpPr txBox="1"/>
          <p:nvPr/>
        </p:nvSpPr>
        <p:spPr>
          <a:xfrm>
            <a:off x="1440235" y="476672"/>
            <a:ext cx="9361115" cy="461665"/>
          </a:xfrm>
          <a:prstGeom prst="rect">
            <a:avLst/>
          </a:prstGeom>
          <a:noFill/>
        </p:spPr>
        <p:txBody>
          <a:bodyPr wrap="square" rtlCol="0">
            <a:spAutoFit/>
          </a:bodyPr>
          <a:lstStyle/>
          <a:p>
            <a:r>
              <a:rPr lang="en-US" sz="2300" dirty="0"/>
              <a:t>Puppy  reunited   heartbroken   overjoyed   separated   stolen  homeless</a:t>
            </a:r>
          </a:p>
        </p:txBody>
      </p:sp>
      <p:grpSp>
        <p:nvGrpSpPr>
          <p:cNvPr id="10" name="群組 9"/>
          <p:cNvGrpSpPr/>
          <p:nvPr/>
        </p:nvGrpSpPr>
        <p:grpSpPr>
          <a:xfrm>
            <a:off x="9526" y="1167"/>
            <a:ext cx="1944291" cy="1296219"/>
            <a:chOff x="0" y="-3"/>
            <a:chExt cx="1944291" cy="1296219"/>
          </a:xfrm>
        </p:grpSpPr>
        <p:sp>
          <p:nvSpPr>
            <p:cNvPr id="11" name="淚滴形 10"/>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2288824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3911" y="3789040"/>
            <a:ext cx="3907004"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2842726" y="1561681"/>
            <a:ext cx="5669752" cy="2252210"/>
            <a:chOff x="2842726" y="1561681"/>
            <a:chExt cx="5669752" cy="2252210"/>
          </a:xfrm>
        </p:grpSpPr>
        <p:pic>
          <p:nvPicPr>
            <p:cNvPr id="19"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 name="群組 19"/>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9" name="TextBox 7"/>
          <p:cNvSpPr txBox="1"/>
          <p:nvPr/>
        </p:nvSpPr>
        <p:spPr>
          <a:xfrm>
            <a:off x="1368227" y="4293096"/>
            <a:ext cx="8568952" cy="133113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Can do:</a:t>
            </a:r>
          </a:p>
          <a:p>
            <a:pPr algn="ctr">
              <a:lnSpc>
                <a:spcPct val="200000"/>
              </a:lnSpc>
            </a:pPr>
            <a:r>
              <a:rPr lang="en-US" sz="2100" dirty="0"/>
              <a:t>Talk about ways to solve problems</a:t>
            </a:r>
          </a:p>
        </p:txBody>
      </p:sp>
      <p:grpSp>
        <p:nvGrpSpPr>
          <p:cNvPr id="12" name="群組 11"/>
          <p:cNvGrpSpPr/>
          <p:nvPr/>
        </p:nvGrpSpPr>
        <p:grpSpPr>
          <a:xfrm>
            <a:off x="9526" y="1167"/>
            <a:ext cx="1944291" cy="1296219"/>
            <a:chOff x="0" y="-3"/>
            <a:chExt cx="1944291" cy="1296219"/>
          </a:xfrm>
        </p:grpSpPr>
        <p:sp>
          <p:nvSpPr>
            <p:cNvPr id="14" name="淚滴形 13"/>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1800275" y="3068960"/>
            <a:ext cx="7920880" cy="1107996"/>
          </a:xfrm>
          <a:prstGeom prst="rect">
            <a:avLst/>
          </a:prstGeom>
          <a:noFill/>
        </p:spPr>
        <p:txBody>
          <a:bodyPr wrap="square" rtlCol="0">
            <a:spAutoFit/>
          </a:bodyPr>
          <a:lstStyle/>
          <a:p>
            <a:pPr algn="ctr">
              <a:lnSpc>
                <a:spcPct val="200000"/>
              </a:lnSpc>
            </a:pP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 </a:t>
            </a:r>
          </a:p>
        </p:txBody>
      </p:sp>
      <p:grpSp>
        <p:nvGrpSpPr>
          <p:cNvPr id="11" name="群組 10"/>
          <p:cNvGrpSpPr/>
          <p:nvPr/>
        </p:nvGrpSpPr>
        <p:grpSpPr>
          <a:xfrm>
            <a:off x="9526" y="1167"/>
            <a:ext cx="1944291" cy="1296219"/>
            <a:chOff x="0" y="-3"/>
            <a:chExt cx="1944291" cy="1296219"/>
          </a:xfrm>
        </p:grpSpPr>
        <p:sp>
          <p:nvSpPr>
            <p:cNvPr id="12" name="淚滴形 11"/>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5"/>
          <p:cNvGrpSpPr/>
          <p:nvPr/>
        </p:nvGrpSpPr>
        <p:grpSpPr>
          <a:xfrm>
            <a:off x="5112643" y="2276872"/>
            <a:ext cx="1136774" cy="1136774"/>
            <a:chOff x="4017718" y="2237616"/>
            <a:chExt cx="1407408" cy="1407408"/>
          </a:xfrm>
        </p:grpSpPr>
        <p:sp>
          <p:nvSpPr>
            <p:cNvPr id="14"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2" name="Rectangle 1"/>
          <p:cNvSpPr/>
          <p:nvPr/>
        </p:nvSpPr>
        <p:spPr>
          <a:xfrm>
            <a:off x="1440235" y="4149080"/>
            <a:ext cx="8424936" cy="1331134"/>
          </a:xfrm>
          <a:prstGeom prst="rect">
            <a:avLst/>
          </a:prstGeom>
        </p:spPr>
        <p:txBody>
          <a:bodyPr wrap="square">
            <a:spAutoFit/>
          </a:bodyPr>
          <a:lstStyle/>
          <a:p>
            <a:pPr algn="ctr">
              <a:lnSpc>
                <a:spcPct val="200000"/>
              </a:lnSpc>
            </a:pPr>
            <a:r>
              <a:rPr lang="en-US" sz="2100" dirty="0"/>
              <a:t>Are animals able to feel emotion? Why or why not?</a:t>
            </a:r>
          </a:p>
          <a:p>
            <a:pPr algn="ctr">
              <a:lnSpc>
                <a:spcPct val="200000"/>
              </a:lnSpc>
            </a:pPr>
            <a:r>
              <a:rPr lang="en-US" sz="2100" dirty="0"/>
              <a:t>If yes, what kinds of emotions do animals show and how do they do it?</a:t>
            </a:r>
            <a:r>
              <a:rPr lang="en-US" sz="2100" b="1" dirty="0"/>
              <a:t> </a:t>
            </a:r>
            <a:endParaRPr lang="en-US" sz="2100" dirty="0"/>
          </a:p>
        </p:txBody>
      </p:sp>
    </p:spTree>
    <p:extLst>
      <p:ext uri="{BB962C8B-B14F-4D97-AF65-F5344CB8AC3E}">
        <p14:creationId xmlns:p14="http://schemas.microsoft.com/office/powerpoint/2010/main" val="116695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dog-owner-man-nature-sweden.jpg"/>
          <p:cNvPicPr>
            <a:picLocks noChangeAspect="1"/>
          </p:cNvPicPr>
          <p:nvPr/>
        </p:nvPicPr>
        <p:blipFill rotWithShape="1">
          <a:blip r:embed="rId2" cstate="print">
            <a:extLst>
              <a:ext uri="{28A0092B-C50C-407E-A947-70E740481C1C}">
                <a14:useLocalDpi xmlns:a14="http://schemas.microsoft.com/office/drawing/2010/main" val="0"/>
              </a:ext>
            </a:extLst>
          </a:blip>
          <a:srcRect r="19873"/>
          <a:stretch/>
        </p:blipFill>
        <p:spPr>
          <a:xfrm>
            <a:off x="-4536429" y="-1"/>
            <a:ext cx="8366159" cy="6933583"/>
          </a:xfrm>
          <a:prstGeom prst="rect">
            <a:avLst/>
          </a:prstGeom>
        </p:spPr>
      </p:pic>
      <p:sp>
        <p:nvSpPr>
          <p:cNvPr id="8" name="TextBox 5"/>
          <p:cNvSpPr txBox="1"/>
          <p:nvPr/>
        </p:nvSpPr>
        <p:spPr>
          <a:xfrm>
            <a:off x="4464571" y="1052736"/>
            <a:ext cx="6336779" cy="5581015"/>
          </a:xfrm>
          <a:prstGeom prst="rect">
            <a:avLst/>
          </a:prstGeom>
          <a:noFill/>
        </p:spPr>
        <p:txBody>
          <a:bodyPr wrap="square" rtlCol="0">
            <a:spAutoFit/>
          </a:bodyPr>
          <a:lstStyle/>
          <a:p>
            <a:pPr>
              <a:lnSpc>
                <a:spcPct val="200000"/>
              </a:lnSpc>
            </a:pPr>
            <a:r>
              <a:rPr lang="en-US" sz="2000" b="1" dirty="0" smtClean="0">
                <a:solidFill>
                  <a:srgbClr val="07AF50"/>
                </a:solidFill>
              </a:rPr>
              <a:t>Overjoyed</a:t>
            </a:r>
            <a:r>
              <a:rPr lang="en-US" sz="2000" dirty="0" smtClean="0"/>
              <a:t> </a:t>
            </a:r>
            <a:r>
              <a:rPr lang="en-US" sz="2000" dirty="0"/>
              <a:t>(adjective): filled with great happiness</a:t>
            </a:r>
          </a:p>
          <a:p>
            <a:pPr>
              <a:lnSpc>
                <a:spcPct val="200000"/>
              </a:lnSpc>
            </a:pPr>
            <a:r>
              <a:rPr lang="en-US" sz="2000" b="1" dirty="0" smtClean="0">
                <a:solidFill>
                  <a:srgbClr val="07AF50"/>
                </a:solidFill>
              </a:rPr>
              <a:t>Separated</a:t>
            </a:r>
            <a:r>
              <a:rPr lang="en-US" sz="2000" dirty="0" smtClean="0"/>
              <a:t> </a:t>
            </a:r>
            <a:r>
              <a:rPr lang="en-US" sz="2000" dirty="0"/>
              <a:t>(adjective): located far apart from each other</a:t>
            </a:r>
          </a:p>
          <a:p>
            <a:pPr>
              <a:lnSpc>
                <a:spcPct val="200000"/>
              </a:lnSpc>
            </a:pPr>
            <a:r>
              <a:rPr lang="en-US" sz="2000" b="1" dirty="0" smtClean="0">
                <a:solidFill>
                  <a:srgbClr val="07AF50"/>
                </a:solidFill>
              </a:rPr>
              <a:t>Stolen</a:t>
            </a:r>
            <a:r>
              <a:rPr lang="en-US" sz="2000" dirty="0" smtClean="0"/>
              <a:t> </a:t>
            </a:r>
            <a:r>
              <a:rPr lang="en-US" sz="2000" dirty="0"/>
              <a:t>(verb): to take something that does not belong to you in a way that is wrong or illegal</a:t>
            </a:r>
          </a:p>
          <a:p>
            <a:pPr>
              <a:lnSpc>
                <a:spcPct val="200000"/>
              </a:lnSpc>
            </a:pPr>
            <a:r>
              <a:rPr lang="en-US" sz="2000" b="1" dirty="0" smtClean="0">
                <a:solidFill>
                  <a:srgbClr val="07AF50"/>
                </a:solidFill>
              </a:rPr>
              <a:t>Homeless</a:t>
            </a:r>
            <a:r>
              <a:rPr lang="en-US" sz="2000" dirty="0" smtClean="0"/>
              <a:t> </a:t>
            </a:r>
            <a:r>
              <a:rPr lang="en-US" sz="2000" dirty="0"/>
              <a:t>(adjective): having no place to live</a:t>
            </a:r>
          </a:p>
          <a:p>
            <a:pPr>
              <a:lnSpc>
                <a:spcPct val="200000"/>
              </a:lnSpc>
            </a:pPr>
            <a:r>
              <a:rPr lang="en-US" sz="2000" b="1" dirty="0" smtClean="0">
                <a:solidFill>
                  <a:srgbClr val="07AF50"/>
                </a:solidFill>
              </a:rPr>
              <a:t>Puppy</a:t>
            </a:r>
            <a:r>
              <a:rPr lang="en-US" sz="2000" dirty="0" smtClean="0"/>
              <a:t> </a:t>
            </a:r>
            <a:r>
              <a:rPr lang="en-US" sz="2000" dirty="0"/>
              <a:t>(noun):  a young dog</a:t>
            </a:r>
          </a:p>
          <a:p>
            <a:pPr>
              <a:lnSpc>
                <a:spcPct val="200000"/>
              </a:lnSpc>
            </a:pPr>
            <a:r>
              <a:rPr lang="en-US" sz="2000" b="1" dirty="0" smtClean="0">
                <a:solidFill>
                  <a:srgbClr val="07AF50"/>
                </a:solidFill>
              </a:rPr>
              <a:t>Heartbroken</a:t>
            </a:r>
            <a:r>
              <a:rPr lang="en-US" sz="2000" dirty="0" smtClean="0"/>
              <a:t> </a:t>
            </a:r>
            <a:r>
              <a:rPr lang="en-US" sz="2000" dirty="0"/>
              <a:t>(adjective): filled with great sadness</a:t>
            </a:r>
          </a:p>
          <a:p>
            <a:pPr>
              <a:lnSpc>
                <a:spcPct val="200000"/>
              </a:lnSpc>
            </a:pPr>
            <a:r>
              <a:rPr lang="en-US" sz="2000" b="1" dirty="0" smtClean="0">
                <a:solidFill>
                  <a:srgbClr val="07AF50"/>
                </a:solidFill>
              </a:rPr>
              <a:t>Reunited</a:t>
            </a:r>
            <a:r>
              <a:rPr lang="en-US" sz="2000" dirty="0" smtClean="0"/>
              <a:t> </a:t>
            </a:r>
            <a:r>
              <a:rPr lang="en-US" sz="2000" dirty="0"/>
              <a:t>(verb): to be together again after being apart for a long time </a:t>
            </a:r>
          </a:p>
        </p:txBody>
      </p:sp>
      <p:sp>
        <p:nvSpPr>
          <p:cNvPr id="9" name="文字方塊 8"/>
          <p:cNvSpPr txBox="1"/>
          <p:nvPr/>
        </p:nvSpPr>
        <p:spPr>
          <a:xfrm>
            <a:off x="4464571" y="332656"/>
            <a:ext cx="4620500" cy="523220"/>
          </a:xfrm>
          <a:prstGeom prst="rect">
            <a:avLst/>
          </a:prstGeom>
          <a:noFill/>
        </p:spPr>
        <p:txBody>
          <a:bodyPr wrap="square" rtlCol="0">
            <a:spAutoFit/>
          </a:bodyPr>
          <a:lstStyle/>
          <a:p>
            <a:r>
              <a:rPr lang="en-US" altLang="zh-TW" sz="2800" dirty="0">
                <a:solidFill>
                  <a:srgbClr val="07AF50"/>
                </a:solidFill>
                <a:latin typeface="Century Gothic" panose="020B0502020202020204" pitchFamily="34" charset="0"/>
              </a:rPr>
              <a:t>Vocabulary</a:t>
            </a:r>
          </a:p>
        </p:txBody>
      </p:sp>
      <p:sp>
        <p:nvSpPr>
          <p:cNvPr id="2" name="矩形 1"/>
          <p:cNvSpPr/>
          <p:nvPr/>
        </p:nvSpPr>
        <p:spPr>
          <a:xfrm rot="2720969">
            <a:off x="1439099" y="731971"/>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2802166" y="-32049"/>
            <a:ext cx="1691980"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p:cNvGrpSpPr/>
          <p:nvPr/>
        </p:nvGrpSpPr>
        <p:grpSpPr>
          <a:xfrm>
            <a:off x="9526" y="1167"/>
            <a:ext cx="1944291" cy="1296219"/>
            <a:chOff x="0" y="-3"/>
            <a:chExt cx="1944291" cy="1296219"/>
          </a:xfrm>
        </p:grpSpPr>
        <p:sp>
          <p:nvSpPr>
            <p:cNvPr id="13" name="淚滴形 12"/>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23"/>
          <p:cNvGrpSpPr/>
          <p:nvPr/>
        </p:nvGrpSpPr>
        <p:grpSpPr>
          <a:xfrm>
            <a:off x="4104531" y="836712"/>
            <a:ext cx="4368626" cy="497867"/>
            <a:chOff x="311969" y="4941168"/>
            <a:chExt cx="4368626" cy="497867"/>
          </a:xfrm>
        </p:grpSpPr>
        <p:grpSp>
          <p:nvGrpSpPr>
            <p:cNvPr id="15" name="群組 24"/>
            <p:cNvGrpSpPr/>
            <p:nvPr/>
          </p:nvGrpSpPr>
          <p:grpSpPr>
            <a:xfrm>
              <a:off x="311969" y="4941168"/>
              <a:ext cx="4080594" cy="497867"/>
              <a:chOff x="383977" y="5445223"/>
              <a:chExt cx="4080594" cy="497867"/>
            </a:xfrm>
          </p:grpSpPr>
          <p:grpSp>
            <p:nvGrpSpPr>
              <p:cNvPr id="17" name="群組 26"/>
              <p:cNvGrpSpPr/>
              <p:nvPr/>
            </p:nvGrpSpPr>
            <p:grpSpPr>
              <a:xfrm>
                <a:off x="383977" y="5445223"/>
                <a:ext cx="497867" cy="497867"/>
                <a:chOff x="383977" y="5163383"/>
                <a:chExt cx="779708" cy="779708"/>
              </a:xfrm>
            </p:grpSpPr>
            <p:sp>
              <p:nvSpPr>
                <p:cNvPr id="1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18" name="直線接點 27"/>
              <p:cNvCxnSpPr>
                <a:stCxn id="1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031653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347211903_d6a515f6e6_o.jpg"/>
          <p:cNvPicPr>
            <a:picLocks noChangeAspect="1"/>
          </p:cNvPicPr>
          <p:nvPr/>
        </p:nvPicPr>
        <p:blipFill rotWithShape="1">
          <a:blip r:embed="rId2" cstate="print">
            <a:extLst>
              <a:ext uri="{28A0092B-C50C-407E-A947-70E740481C1C}">
                <a14:useLocalDpi xmlns:a14="http://schemas.microsoft.com/office/drawing/2010/main" val="0"/>
              </a:ext>
            </a:extLst>
          </a:blip>
          <a:srcRect r="20439"/>
          <a:stretch/>
        </p:blipFill>
        <p:spPr>
          <a:xfrm>
            <a:off x="-3528317" y="0"/>
            <a:ext cx="8184462" cy="6858000"/>
          </a:xfrm>
          <a:prstGeom prst="rect">
            <a:avLst/>
          </a:prstGeom>
        </p:spPr>
      </p:pic>
      <p:grpSp>
        <p:nvGrpSpPr>
          <p:cNvPr id="2059" name="群組 2058"/>
          <p:cNvGrpSpPr/>
          <p:nvPr/>
        </p:nvGrpSpPr>
        <p:grpSpPr>
          <a:xfrm>
            <a:off x="-13952" y="-891480"/>
            <a:ext cx="4910571" cy="8640960"/>
            <a:chOff x="6039468" y="-892101"/>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798990" y="-892101"/>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536762"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018673" y="1340768"/>
            <a:ext cx="5782677" cy="4965462"/>
          </a:xfrm>
          <a:prstGeom prst="rect">
            <a:avLst/>
          </a:prstGeom>
          <a:noFill/>
        </p:spPr>
        <p:txBody>
          <a:bodyPr wrap="square" rtlCol="0">
            <a:spAutoFit/>
          </a:bodyPr>
          <a:lstStyle/>
          <a:p>
            <a:pPr>
              <a:lnSpc>
                <a:spcPct val="200000"/>
              </a:lnSpc>
            </a:pPr>
            <a:r>
              <a:rPr lang="en-US" sz="2000" dirty="0"/>
              <a:t>Chaos was</a:t>
            </a:r>
            <a:r>
              <a:rPr lang="en-US" sz="2000" dirty="0">
                <a:solidFill>
                  <a:srgbClr val="07AF50"/>
                </a:solidFill>
              </a:rPr>
              <a:t> </a:t>
            </a:r>
            <a:r>
              <a:rPr lang="en-US" sz="2000" b="1" dirty="0">
                <a:solidFill>
                  <a:srgbClr val="07AF50"/>
                </a:solidFill>
              </a:rPr>
              <a:t>overjoyed</a:t>
            </a:r>
            <a:r>
              <a:rPr lang="en-US" sz="2000" dirty="0">
                <a:solidFill>
                  <a:srgbClr val="07AF50"/>
                </a:solidFill>
              </a:rPr>
              <a:t> </a:t>
            </a:r>
            <a:r>
              <a:rPr lang="en-US" sz="2000" dirty="0"/>
              <a:t>to see his owner after being </a:t>
            </a:r>
            <a:r>
              <a:rPr lang="en-US" sz="2000" b="1" dirty="0">
                <a:solidFill>
                  <a:srgbClr val="07AF50"/>
                </a:solidFill>
              </a:rPr>
              <a:t>separated</a:t>
            </a:r>
            <a:r>
              <a:rPr lang="en-US" sz="2000" dirty="0"/>
              <a:t> for two years. The dog was </a:t>
            </a:r>
            <a:r>
              <a:rPr lang="en-US" sz="2000" b="1" dirty="0">
                <a:solidFill>
                  <a:srgbClr val="07AF50"/>
                </a:solidFill>
              </a:rPr>
              <a:t>stolen</a:t>
            </a:r>
            <a:r>
              <a:rPr lang="en-US" sz="2000" dirty="0"/>
              <a:t> by a friend. The friend would not give the dog back to his owner. </a:t>
            </a:r>
          </a:p>
          <a:p>
            <a:pPr>
              <a:lnSpc>
                <a:spcPct val="200000"/>
              </a:lnSpc>
            </a:pPr>
            <a:r>
              <a:rPr lang="en-US" sz="2000" dirty="0"/>
              <a:t>Jose went through many struggles. In Columbus, Wisconsin Jose went through a divorce, lost his house, and became </a:t>
            </a:r>
            <a:r>
              <a:rPr lang="en-US" sz="2000" b="1" dirty="0">
                <a:solidFill>
                  <a:srgbClr val="07AF50"/>
                </a:solidFill>
              </a:rPr>
              <a:t>homeless</a:t>
            </a:r>
            <a:r>
              <a:rPr lang="en-US" sz="2000" dirty="0"/>
              <a:t>. He has no choice and had to live in his car. </a:t>
            </a:r>
          </a:p>
        </p:txBody>
      </p:sp>
      <p:sp>
        <p:nvSpPr>
          <p:cNvPr id="9" name="文字方塊 8"/>
          <p:cNvSpPr txBox="1"/>
          <p:nvPr/>
        </p:nvSpPr>
        <p:spPr>
          <a:xfrm>
            <a:off x="5328667" y="476672"/>
            <a:ext cx="4896544" cy="830997"/>
          </a:xfrm>
          <a:prstGeom prst="rect">
            <a:avLst/>
          </a:prstGeom>
          <a:noFill/>
        </p:spPr>
        <p:txBody>
          <a:bodyPr wrap="square" rtlCol="0">
            <a:spAutoFit/>
          </a:bodyPr>
          <a:lstStyle/>
          <a:p>
            <a:r>
              <a:rPr lang="en-US" altLang="zh-TW" sz="2400" dirty="0">
                <a:solidFill>
                  <a:srgbClr val="07AF50"/>
                </a:solidFill>
                <a:latin typeface="Century Gothic" panose="020B0502020202020204" pitchFamily="34" charset="0"/>
              </a:rPr>
              <a:t>Reading </a:t>
            </a:r>
            <a:r>
              <a:rPr lang="en-US" altLang="zh-TW" sz="2400" dirty="0" smtClean="0">
                <a:solidFill>
                  <a:srgbClr val="07AF50"/>
                </a:solidFill>
                <a:latin typeface="Century Gothic" panose="020B0502020202020204" pitchFamily="34" charset="0"/>
              </a:rPr>
              <a:t>time : Let’s read about a man who found his dog </a:t>
            </a:r>
            <a:endParaRPr lang="en-US" altLang="zh-TW" sz="2400" dirty="0">
              <a:solidFill>
                <a:srgbClr val="07AF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17" name="直線接點 33"/>
          <p:cNvCxnSpPr/>
          <p:nvPr/>
        </p:nvCxnSpPr>
        <p:spPr>
          <a:xfrm>
            <a:off x="3312443" y="-819472"/>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360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g-and-owner.jpg"/>
          <p:cNvPicPr>
            <a:picLocks noChangeAspect="1"/>
          </p:cNvPicPr>
          <p:nvPr/>
        </p:nvPicPr>
        <p:blipFill rotWithShape="1">
          <a:blip r:embed="rId2">
            <a:extLst>
              <a:ext uri="{28A0092B-C50C-407E-A947-70E740481C1C}">
                <a14:useLocalDpi xmlns:a14="http://schemas.microsoft.com/office/drawing/2010/main" val="0"/>
              </a:ext>
            </a:extLst>
          </a:blip>
          <a:srcRect l="7180" t="758" r="8514" b="905"/>
          <a:stretch/>
        </p:blipFill>
        <p:spPr>
          <a:xfrm>
            <a:off x="5119744" y="806231"/>
            <a:ext cx="5442248" cy="5381590"/>
          </a:xfrm>
          <a:prstGeom prst="rect">
            <a:avLst/>
          </a:prstGeom>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144091" y="1700808"/>
            <a:ext cx="5040636" cy="4965462"/>
          </a:xfrm>
          <a:prstGeom prst="rect">
            <a:avLst/>
          </a:prstGeom>
          <a:noFill/>
        </p:spPr>
        <p:txBody>
          <a:bodyPr wrap="square" rtlCol="0">
            <a:spAutoFit/>
          </a:bodyPr>
          <a:lstStyle/>
          <a:p>
            <a:pPr>
              <a:lnSpc>
                <a:spcPct val="200000"/>
              </a:lnSpc>
            </a:pPr>
            <a:r>
              <a:rPr lang="en-US" sz="2000" dirty="0" smtClean="0"/>
              <a:t>Jose </a:t>
            </a:r>
            <a:r>
              <a:rPr lang="en-US" sz="2000" dirty="0"/>
              <a:t>had Chaos since he was a </a:t>
            </a:r>
            <a:r>
              <a:rPr lang="en-US" sz="2000" b="1" dirty="0">
                <a:solidFill>
                  <a:srgbClr val="07AF50"/>
                </a:solidFill>
              </a:rPr>
              <a:t>puppy</a:t>
            </a:r>
            <a:r>
              <a:rPr lang="en-US" sz="2000" dirty="0"/>
              <a:t> and he says, “Chaos helped me through so much in my life, I took him everywhere with me! “A friend offered to take Chaos and three months later Jose was better. He went to get Chaos and the friend refused to give him back. Jose was </a:t>
            </a:r>
            <a:r>
              <a:rPr lang="en-US" sz="2000" b="1" dirty="0">
                <a:solidFill>
                  <a:srgbClr val="07AF50"/>
                </a:solidFill>
              </a:rPr>
              <a:t>heartbroken</a:t>
            </a:r>
            <a:r>
              <a:rPr lang="en-US" sz="2000" dirty="0"/>
              <a:t>. I didn’t think I would ever see my dog again,”</a:t>
            </a:r>
          </a:p>
        </p:txBody>
      </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22245"/>
              <a:ext cx="5735297" cy="5759080"/>
              <a:chOff x="5448057" y="1211947"/>
              <a:chExt cx="4548780" cy="4567644"/>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81964" y="1234100"/>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82093"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字方塊 8"/>
          <p:cNvSpPr txBox="1"/>
          <p:nvPr/>
        </p:nvSpPr>
        <p:spPr>
          <a:xfrm>
            <a:off x="1368227" y="332656"/>
            <a:ext cx="4968552" cy="1384995"/>
          </a:xfrm>
          <a:prstGeom prst="rect">
            <a:avLst/>
          </a:prstGeom>
          <a:noFill/>
        </p:spPr>
        <p:txBody>
          <a:bodyPr wrap="square" rtlCol="0">
            <a:spAutoFit/>
          </a:bodyPr>
          <a:lstStyle/>
          <a:p>
            <a:r>
              <a:rPr lang="en-US" altLang="zh-TW" sz="2800" dirty="0">
                <a:solidFill>
                  <a:srgbClr val="07AF50"/>
                </a:solidFill>
                <a:latin typeface="Century Gothic" panose="020B0502020202020204" pitchFamily="34" charset="0"/>
              </a:rPr>
              <a:t>Reading time : Let’s read about a man who found his dog </a:t>
            </a:r>
          </a:p>
        </p:txBody>
      </p:sp>
    </p:spTree>
    <p:extLst>
      <p:ext uri="{BB962C8B-B14F-4D97-AF65-F5344CB8AC3E}">
        <p14:creationId xmlns:p14="http://schemas.microsoft.com/office/powerpoint/2010/main" val="30754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og-and-human.jpg"/>
          <p:cNvPicPr>
            <a:picLocks noChangeAspect="1"/>
          </p:cNvPicPr>
          <p:nvPr/>
        </p:nvPicPr>
        <p:blipFill rotWithShape="1">
          <a:blip r:embed="rId2">
            <a:extLst>
              <a:ext uri="{28A0092B-C50C-407E-A947-70E740481C1C}">
                <a14:useLocalDpi xmlns:a14="http://schemas.microsoft.com/office/drawing/2010/main" val="0"/>
              </a:ext>
            </a:extLst>
          </a:blip>
          <a:srcRect l="28641"/>
          <a:stretch/>
        </p:blipFill>
        <p:spPr>
          <a:xfrm>
            <a:off x="6329133" y="-315416"/>
            <a:ext cx="7336866" cy="6858000"/>
          </a:xfrm>
          <a:prstGeom prst="rect">
            <a:avLst/>
          </a:prstGeom>
        </p:spPr>
      </p:pic>
      <p:grpSp>
        <p:nvGrpSpPr>
          <p:cNvPr id="2" name="群組 1"/>
          <p:cNvGrpSpPr/>
          <p:nvPr/>
        </p:nvGrpSpPr>
        <p:grpSpPr>
          <a:xfrm>
            <a:off x="0" y="1166"/>
            <a:ext cx="1944291" cy="1296219"/>
            <a:chOff x="0" y="-3"/>
            <a:chExt cx="1944291" cy="1296219"/>
          </a:xfrm>
        </p:grpSpPr>
        <p:sp>
          <p:nvSpPr>
            <p:cNvPr id="3" name="淚滴形 2"/>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矩形 6"/>
          <p:cNvSpPr/>
          <p:nvPr/>
        </p:nvSpPr>
        <p:spPr>
          <a:xfrm>
            <a:off x="7726625" y="5445223"/>
            <a:ext cx="746672" cy="1412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192687" y="6669360"/>
            <a:ext cx="4608663"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984776" y="5943091"/>
            <a:ext cx="741849" cy="914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73297" y="6248423"/>
            <a:ext cx="815736" cy="62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14910" y="5013176"/>
            <a:ext cx="794202" cy="1864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7" idx="1"/>
          </p:cNvCxnSpPr>
          <p:nvPr/>
        </p:nvCxnSpPr>
        <p:spPr>
          <a:xfrm flipV="1">
            <a:off x="7726625" y="-171399"/>
            <a:ext cx="0" cy="63230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6984776" y="-243408"/>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1" idx="1"/>
          </p:cNvCxnSpPr>
          <p:nvPr/>
        </p:nvCxnSpPr>
        <p:spPr>
          <a:xfrm flipH="1" flipV="1">
            <a:off x="8473296" y="-171399"/>
            <a:ext cx="1" cy="67345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9217024" y="-171400"/>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009112" y="-34277"/>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80348" y="5805265"/>
            <a:ext cx="873555" cy="10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TextBox 1"/>
          <p:cNvSpPr txBox="1"/>
          <p:nvPr/>
        </p:nvSpPr>
        <p:spPr>
          <a:xfrm>
            <a:off x="432123" y="1700808"/>
            <a:ext cx="5688632" cy="4349909"/>
          </a:xfrm>
          <a:prstGeom prst="rect">
            <a:avLst/>
          </a:prstGeom>
          <a:noFill/>
        </p:spPr>
        <p:txBody>
          <a:bodyPr wrap="square" rtlCol="0">
            <a:spAutoFit/>
          </a:bodyPr>
          <a:lstStyle/>
          <a:p>
            <a:pPr>
              <a:lnSpc>
                <a:spcPct val="200000"/>
              </a:lnSpc>
            </a:pPr>
            <a:r>
              <a:rPr lang="en-US" sz="2000" dirty="0"/>
              <a:t>One day Jose was reading email. He had a notice to update Chaos' information. Jose was upset and sad. He thought about his friend and wondered what happened to him. He began to look at old photos of Chaos. Suddenly, the phone rang. His dog Chaos was at an animal shelter in another county! Soon the two were </a:t>
            </a:r>
            <a:r>
              <a:rPr lang="en-US" sz="2000" b="1" dirty="0">
                <a:solidFill>
                  <a:srgbClr val="07AF50"/>
                </a:solidFill>
              </a:rPr>
              <a:t>reunited</a:t>
            </a:r>
            <a:r>
              <a:rPr lang="en-US" sz="2000" dirty="0"/>
              <a:t>. </a:t>
            </a:r>
          </a:p>
        </p:txBody>
      </p:sp>
      <p:sp>
        <p:nvSpPr>
          <p:cNvPr id="23" name="文字方塊 8"/>
          <p:cNvSpPr txBox="1"/>
          <p:nvPr/>
        </p:nvSpPr>
        <p:spPr>
          <a:xfrm>
            <a:off x="1440235" y="836712"/>
            <a:ext cx="4608587" cy="523220"/>
          </a:xfrm>
          <a:prstGeom prst="rect">
            <a:avLst/>
          </a:prstGeom>
          <a:noFill/>
        </p:spPr>
        <p:txBody>
          <a:bodyPr wrap="square" rtlCol="0">
            <a:spAutoFit/>
          </a:bodyPr>
          <a:lstStyle/>
          <a:p>
            <a:r>
              <a:rPr lang="en-US" altLang="zh-TW" sz="2800" dirty="0">
                <a:solidFill>
                  <a:srgbClr val="07AF50"/>
                </a:solidFill>
                <a:latin typeface="Century Gothic" panose="020B0502020202020204" pitchFamily="34" charset="0"/>
              </a:rPr>
              <a:t>Reading </a:t>
            </a:r>
            <a:r>
              <a:rPr lang="en-US" altLang="zh-TW" sz="2800" dirty="0" smtClean="0">
                <a:solidFill>
                  <a:srgbClr val="07AF50"/>
                </a:solidFill>
                <a:latin typeface="Century Gothic" panose="020B0502020202020204" pitchFamily="34" charset="0"/>
              </a:rPr>
              <a:t>time</a:t>
            </a:r>
            <a:endParaRPr lang="en-US" altLang="zh-TW" sz="2800" dirty="0">
              <a:solidFill>
                <a:srgbClr val="07AF50"/>
              </a:solidFill>
              <a:latin typeface="Century Gothic" panose="020B0502020202020204" pitchFamily="34" charset="0"/>
            </a:endParaRPr>
          </a:p>
        </p:txBody>
      </p:sp>
    </p:spTree>
    <p:extLst>
      <p:ext uri="{BB962C8B-B14F-4D97-AF65-F5344CB8AC3E}">
        <p14:creationId xmlns:p14="http://schemas.microsoft.com/office/powerpoint/2010/main" val="769964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jpg"/>
          <p:cNvPicPr>
            <a:picLocks noChangeAspect="1"/>
          </p:cNvPicPr>
          <p:nvPr/>
        </p:nvPicPr>
        <p:blipFill rotWithShape="1">
          <a:blip r:embed="rId2">
            <a:extLst>
              <a:ext uri="{28A0092B-C50C-407E-A947-70E740481C1C}">
                <a14:useLocalDpi xmlns:a14="http://schemas.microsoft.com/office/drawing/2010/main" val="0"/>
              </a:ext>
            </a:extLst>
          </a:blip>
          <a:srcRect r="14291"/>
          <a:stretch/>
        </p:blipFill>
        <p:spPr>
          <a:xfrm>
            <a:off x="-3888357" y="0"/>
            <a:ext cx="8887162" cy="6942771"/>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2" name="TextBox 13"/>
          <p:cNvSpPr txBox="1"/>
          <p:nvPr/>
        </p:nvSpPr>
        <p:spPr>
          <a:xfrm>
            <a:off x="4609164" y="2204864"/>
            <a:ext cx="6220710" cy="2503249"/>
          </a:xfrm>
          <a:prstGeom prst="rect">
            <a:avLst/>
          </a:prstGeom>
          <a:noFill/>
        </p:spPr>
        <p:txBody>
          <a:bodyPr wrap="square" rtlCol="0">
            <a:spAutoFit/>
          </a:bodyPr>
          <a:lstStyle/>
          <a:p>
            <a:pPr>
              <a:lnSpc>
                <a:spcPct val="200000"/>
              </a:lnSpc>
            </a:pPr>
            <a:r>
              <a:rPr lang="en-US" sz="2000" dirty="0"/>
              <a:t>How was Chaos Separated from his owner?</a:t>
            </a:r>
          </a:p>
          <a:p>
            <a:pPr>
              <a:lnSpc>
                <a:spcPct val="200000"/>
              </a:lnSpc>
            </a:pPr>
            <a:r>
              <a:rPr lang="en-US" sz="2000" dirty="0"/>
              <a:t>Where does Jose live?</a:t>
            </a:r>
          </a:p>
          <a:p>
            <a:pPr>
              <a:lnSpc>
                <a:spcPct val="200000"/>
              </a:lnSpc>
            </a:pPr>
            <a:r>
              <a:rPr lang="en-US" sz="2000" dirty="0"/>
              <a:t>Since when did Jose have Chaos?</a:t>
            </a:r>
          </a:p>
          <a:p>
            <a:pPr>
              <a:lnSpc>
                <a:spcPct val="200000"/>
              </a:lnSpc>
            </a:pPr>
            <a:r>
              <a:rPr lang="en-US" sz="2000" dirty="0"/>
              <a:t>How did Jose find out where Chaos was? </a:t>
            </a:r>
          </a:p>
        </p:txBody>
      </p:sp>
      <p:sp>
        <p:nvSpPr>
          <p:cNvPr id="17" name="文字方塊 8"/>
          <p:cNvSpPr txBox="1"/>
          <p:nvPr/>
        </p:nvSpPr>
        <p:spPr>
          <a:xfrm>
            <a:off x="4680595" y="1484784"/>
            <a:ext cx="5616699" cy="523220"/>
          </a:xfrm>
          <a:prstGeom prst="rect">
            <a:avLst/>
          </a:prstGeom>
          <a:noFill/>
        </p:spPr>
        <p:txBody>
          <a:bodyPr wrap="square" rtlCol="0">
            <a:spAutoFit/>
          </a:bodyPr>
          <a:lstStyle/>
          <a:p>
            <a:r>
              <a:rPr lang="en-US" altLang="zh-TW" sz="2800" dirty="0" smtClean="0">
                <a:solidFill>
                  <a:srgbClr val="07AF50"/>
                </a:solidFill>
                <a:latin typeface="Century Gothic" panose="020B0502020202020204" pitchFamily="34" charset="0"/>
              </a:rPr>
              <a:t>Comprehension questions :</a:t>
            </a:r>
            <a:endParaRPr lang="en-US" altLang="zh-TW" sz="2800" dirty="0">
              <a:solidFill>
                <a:srgbClr val="07AF50"/>
              </a:solidFill>
              <a:latin typeface="Century Gothic" panose="020B0502020202020204" pitchFamily="34" charset="0"/>
            </a:endParaRPr>
          </a:p>
        </p:txBody>
      </p:sp>
    </p:spTree>
    <p:extLst>
      <p:ext uri="{BB962C8B-B14F-4D97-AF65-F5344CB8AC3E}">
        <p14:creationId xmlns:p14="http://schemas.microsoft.com/office/powerpoint/2010/main" val="1334179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9328" y="1675346"/>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504131" y="3068960"/>
            <a:ext cx="10153128" cy="2531462"/>
          </a:xfrm>
          <a:prstGeom prst="rect">
            <a:avLst/>
          </a:prstGeom>
          <a:noFill/>
        </p:spPr>
        <p:txBody>
          <a:bodyPr wrap="square" rtlCol="0">
            <a:spAutoFit/>
          </a:bodyPr>
          <a:lstStyle/>
          <a:p>
            <a:pPr algn="ctr"/>
            <a:r>
              <a:rPr lang="en-US" sz="3600" dirty="0">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 </a:t>
            </a:r>
            <a:endParaRPr lang="en-US" sz="3600" dirty="0" smtClean="0">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a:p>
            <a:pPr algn="ctr">
              <a:lnSpc>
                <a:spcPct val="200000"/>
              </a:lnSpc>
            </a:pPr>
            <a:r>
              <a:rPr lang="en-US" sz="2100" dirty="0"/>
              <a:t>Do you have a best friend?</a:t>
            </a:r>
          </a:p>
          <a:p>
            <a:pPr algn="ctr">
              <a:lnSpc>
                <a:spcPct val="200000"/>
              </a:lnSpc>
            </a:pPr>
            <a:r>
              <a:rPr lang="en-US" sz="2100" dirty="0"/>
              <a:t>Do you think animals can be a best friend?</a:t>
            </a:r>
          </a:p>
          <a:p>
            <a:pPr algn="ctr">
              <a:lnSpc>
                <a:spcPct val="200000"/>
              </a:lnSpc>
            </a:pPr>
            <a:r>
              <a:rPr lang="en-US" sz="2100" dirty="0"/>
              <a:t>Do you have a dog, cat, or pet at home?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4651" y="1916832"/>
            <a:ext cx="728763" cy="728763"/>
          </a:xfrm>
          <a:prstGeom prst="rect">
            <a:avLst/>
          </a:prstGeom>
        </p:spPr>
      </p:pic>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07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992666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4327</TotalTime>
  <Words>573</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Malgun Gothic Semilight</vt:lpstr>
      <vt:lpstr>新細明體</vt:lpstr>
      <vt:lpstr>Arial</vt:lpstr>
      <vt:lpstr>Calibri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140</cp:revision>
  <dcterms:created xsi:type="dcterms:W3CDTF">2016-02-23T07:49:36Z</dcterms:created>
  <dcterms:modified xsi:type="dcterms:W3CDTF">2016-11-21T08:42:52Z</dcterms:modified>
</cp:coreProperties>
</file>