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4" r:id="rId2"/>
    <p:sldId id="273" r:id="rId3"/>
    <p:sldId id="283" r:id="rId4"/>
    <p:sldId id="295" r:id="rId5"/>
    <p:sldId id="296" r:id="rId6"/>
    <p:sldId id="282" r:id="rId7"/>
    <p:sldId id="276" r:id="rId8"/>
    <p:sldId id="284" r:id="rId9"/>
    <p:sldId id="286" r:id="rId10"/>
    <p:sldId id="280" r:id="rId11"/>
    <p:sldId id="277" r:id="rId12"/>
    <p:sldId id="297" r:id="rId13"/>
    <p:sldId id="298" r:id="rId14"/>
    <p:sldId id="299" r:id="rId15"/>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050"/>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5" autoAdjust="0"/>
    <p:restoredTop sz="99038" autoAdjust="0"/>
  </p:normalViewPr>
  <p:slideViewPr>
    <p:cSldViewPr>
      <p:cViewPr varScale="1">
        <p:scale>
          <a:sx n="59" d="100"/>
          <a:sy n="59" d="100"/>
        </p:scale>
        <p:origin x="21" y="21"/>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2016/12/8</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2016/12/8</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w-tie-tie-per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293" y="-3322512"/>
            <a:ext cx="17763161" cy="10180512"/>
          </a:xfrm>
          <a:prstGeom prst="rect">
            <a:avLst/>
          </a:prstGeom>
        </p:spPr>
      </p:pic>
      <p:sp>
        <p:nvSpPr>
          <p:cNvPr id="10" name="TextBox 6"/>
          <p:cNvSpPr txBox="1"/>
          <p:nvPr/>
        </p:nvSpPr>
        <p:spPr>
          <a:xfrm>
            <a:off x="1326480" y="3066058"/>
            <a:ext cx="8498582" cy="1723549"/>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Customs and Cultures of the United Kingdom </a:t>
            </a:r>
            <a:endParaRPr lang="zh-TW" altLang="zh-TW" sz="4400" dirty="0">
              <a:solidFill>
                <a:schemeClr val="bg1"/>
              </a:solidFill>
              <a:latin typeface="Century Gothic" panose="020B0502020202020204" pitchFamily="34" charset="0"/>
            </a:endParaRPr>
          </a:p>
          <a:p>
            <a:pPr algn="ctr"/>
            <a:r>
              <a:rPr lang="en-US" altLang="zh-TW" dirty="0" smtClean="0">
                <a:solidFill>
                  <a:schemeClr val="bg1"/>
                </a:solidFill>
                <a:latin typeface="Century Gothic" panose="020B0502020202020204" pitchFamily="34" charset="0"/>
              </a:rPr>
              <a:t>UK Etiquette</a:t>
            </a:r>
            <a:endParaRPr lang="zh-TW" altLang="zh-TW"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72236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504131" y="2996952"/>
            <a:ext cx="6624736" cy="2816156"/>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dirty="0"/>
              <a:t>What are the stereotypes surrounding your country or culture</a:t>
            </a:r>
            <a:r>
              <a:rPr lang="en-US" dirty="0" smtClean="0"/>
              <a:t>? Are </a:t>
            </a:r>
            <a:r>
              <a:rPr lang="en-US" dirty="0"/>
              <a:t>they true for everyone or have they been overstated</a:t>
            </a:r>
            <a:r>
              <a:rPr lang="en-US" dirty="0" smtClean="0"/>
              <a:t>? What </a:t>
            </a:r>
            <a:r>
              <a:rPr lang="en-US" dirty="0"/>
              <a:t>other stereotypes can you think of</a:t>
            </a:r>
            <a:r>
              <a:rPr lang="en-US" dirty="0" smtClean="0"/>
              <a:t>? Do </a:t>
            </a:r>
            <a:r>
              <a:rPr lang="en-US" dirty="0"/>
              <a:t>you know if they are all true or why these stereotypes exist?</a:t>
            </a:r>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22683"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744491" y="3717032"/>
            <a:ext cx="3994559"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944291" y="4273351"/>
            <a:ext cx="7416824" cy="2513508"/>
          </a:xfrm>
          <a:prstGeom prst="rect">
            <a:avLst/>
          </a:prstGeom>
          <a:noFill/>
        </p:spPr>
        <p:txBody>
          <a:bodyPr wrap="square" rtlCol="0">
            <a:spAutoFit/>
          </a:bodyPr>
          <a:lstStyle/>
          <a:p>
            <a:pPr algn="ctr">
              <a:lnSpc>
                <a:spcPct val="200000"/>
              </a:lnSpc>
            </a:pPr>
            <a:r>
              <a:rPr lang="en-US" sz="1600" dirty="0"/>
              <a:t>How do you think a stereotype is formed? </a:t>
            </a:r>
          </a:p>
          <a:p>
            <a:pPr algn="ctr">
              <a:lnSpc>
                <a:spcPct val="200000"/>
              </a:lnSpc>
            </a:pPr>
            <a:r>
              <a:rPr lang="en-US" sz="1600" dirty="0"/>
              <a:t>Do you think it’s good to know and talk about different stereotypes? </a:t>
            </a:r>
            <a:r>
              <a:rPr lang="en-US" sz="1600" dirty="0" smtClean="0"/>
              <a:t>Do </a:t>
            </a:r>
            <a:r>
              <a:rPr lang="en-US" sz="1600" dirty="0"/>
              <a:t>you think knowing about stereotypes changes how you treat someone? Think about the different skills you use when interacting with people and how they might change based on who you are dealing with.</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0635"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3" name="TextBox 7"/>
          <p:cNvSpPr txBox="1"/>
          <p:nvPr/>
        </p:nvSpPr>
        <p:spPr>
          <a:xfrm>
            <a:off x="1008187" y="4293096"/>
            <a:ext cx="9289032" cy="684803"/>
          </a:xfrm>
          <a:prstGeom prst="rect">
            <a:avLst/>
          </a:prstGeom>
          <a:noFill/>
        </p:spPr>
        <p:txBody>
          <a:bodyPr wrap="square" rtlCol="0">
            <a:spAutoFit/>
          </a:bodyPr>
          <a:lstStyle/>
          <a:p>
            <a:pPr>
              <a:lnSpc>
                <a:spcPct val="200000"/>
              </a:lnSpc>
            </a:pPr>
            <a:r>
              <a:rPr lang="en-US" sz="2100" dirty="0"/>
              <a:t>Match the vocabulary words from the reading with their </a:t>
            </a:r>
            <a:r>
              <a:rPr lang="en-US" sz="2100" dirty="0" smtClean="0"/>
              <a:t>a</a:t>
            </a:r>
            <a:r>
              <a:rPr lang="it-IT" sz="2100" dirty="0" err="1" smtClean="0"/>
              <a:t>ppropriate</a:t>
            </a:r>
            <a:r>
              <a:rPr lang="it-IT" sz="2100" dirty="0" smtClean="0"/>
              <a:t> </a:t>
            </a:r>
            <a:r>
              <a:rPr lang="it-IT" sz="2100" dirty="0" err="1" smtClean="0"/>
              <a:t>definition</a:t>
            </a:r>
            <a:r>
              <a:rPr lang="it-IT" sz="2100" dirty="0"/>
              <a:t>:</a:t>
            </a:r>
            <a:r>
              <a:rPr lang="it-IT" sz="2100" dirty="0" smtClean="0"/>
              <a:t> </a:t>
            </a:r>
            <a:endParaRPr lang="en-US" sz="2100" dirty="0"/>
          </a:p>
        </p:txBody>
      </p:sp>
      <p:pic>
        <p:nvPicPr>
          <p:cNvPr id="4"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11"/>
          <p:cNvGrpSpPr/>
          <p:nvPr/>
        </p:nvGrpSpPr>
        <p:grpSpPr>
          <a:xfrm>
            <a:off x="0" y="1166"/>
            <a:ext cx="1944291" cy="1296219"/>
            <a:chOff x="0" y="-3"/>
            <a:chExt cx="1944291" cy="1296219"/>
          </a:xfrm>
        </p:grpSpPr>
        <p:sp>
          <p:nvSpPr>
            <p:cNvPr id="6" name="淚滴形 12"/>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921145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387" y="3933056"/>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8"/>
          <p:cNvGrpSpPr/>
          <p:nvPr/>
        </p:nvGrpSpPr>
        <p:grpSpPr>
          <a:xfrm>
            <a:off x="0" y="1166"/>
            <a:ext cx="1944291" cy="1296219"/>
            <a:chOff x="0" y="-3"/>
            <a:chExt cx="1944291" cy="1296219"/>
          </a:xfrm>
        </p:grpSpPr>
        <p:sp>
          <p:nvSpPr>
            <p:cNvPr id="5" name="淚滴形 9"/>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Rectangle 6"/>
          <p:cNvSpPr/>
          <p:nvPr/>
        </p:nvSpPr>
        <p:spPr>
          <a:xfrm>
            <a:off x="1368227" y="908720"/>
            <a:ext cx="5400675" cy="3734356"/>
          </a:xfrm>
          <a:prstGeom prst="rect">
            <a:avLst/>
          </a:prstGeom>
        </p:spPr>
        <p:txBody>
          <a:bodyPr>
            <a:spAutoFit/>
          </a:bodyPr>
          <a:lstStyle/>
          <a:p>
            <a:r>
              <a:rPr lang="de-DE" sz="2000" b="1" dirty="0" smtClean="0"/>
              <a:t>Words</a:t>
            </a:r>
            <a:endParaRPr lang="en-US" sz="2000" dirty="0"/>
          </a:p>
          <a:p>
            <a:pPr marL="457200" indent="-457200">
              <a:lnSpc>
                <a:spcPct val="200000"/>
              </a:lnSpc>
              <a:buFont typeface="+mj-lt"/>
              <a:buAutoNum type="arabicPeriod"/>
            </a:pPr>
            <a:r>
              <a:rPr lang="nl-NL" dirty="0" smtClean="0"/>
              <a:t>Etiquette</a:t>
            </a:r>
          </a:p>
          <a:p>
            <a:pPr marL="457200" indent="-457200">
              <a:lnSpc>
                <a:spcPct val="200000"/>
              </a:lnSpc>
              <a:buFont typeface="+mj-lt"/>
              <a:buAutoNum type="arabicPeriod"/>
            </a:pPr>
            <a:r>
              <a:rPr lang="nl-NL" dirty="0" err="1" smtClean="0"/>
              <a:t>Slightly</a:t>
            </a:r>
            <a:r>
              <a:rPr lang="nl-NL" dirty="0"/>
              <a:t> </a:t>
            </a:r>
            <a:endParaRPr lang="nl-NL" dirty="0" smtClean="0"/>
          </a:p>
          <a:p>
            <a:pPr marL="457200" indent="-457200">
              <a:lnSpc>
                <a:spcPct val="200000"/>
              </a:lnSpc>
              <a:buFont typeface="+mj-lt"/>
              <a:buAutoNum type="arabicPeriod"/>
            </a:pPr>
            <a:r>
              <a:rPr lang="nl-NL" dirty="0" err="1" smtClean="0"/>
              <a:t>Mishap</a:t>
            </a:r>
            <a:r>
              <a:rPr lang="nl-NL" dirty="0"/>
              <a:t>  </a:t>
            </a:r>
            <a:endParaRPr lang="en-US" dirty="0"/>
          </a:p>
          <a:p>
            <a:pPr marL="457200" indent="-457200">
              <a:lnSpc>
                <a:spcPct val="200000"/>
              </a:lnSpc>
              <a:buFont typeface="+mj-lt"/>
              <a:buAutoNum type="arabicPeriod"/>
            </a:pPr>
            <a:r>
              <a:rPr lang="pl-PL" dirty="0" err="1" smtClean="0"/>
              <a:t>Politeness</a:t>
            </a:r>
            <a:r>
              <a:rPr lang="pl-PL" dirty="0"/>
              <a:t>  </a:t>
            </a:r>
          </a:p>
          <a:p>
            <a:pPr marL="457200" indent="-457200">
              <a:lnSpc>
                <a:spcPct val="200000"/>
              </a:lnSpc>
              <a:buFont typeface="+mj-lt"/>
              <a:buAutoNum type="arabicPeriod"/>
            </a:pPr>
            <a:r>
              <a:rPr lang="nl-NL" dirty="0" err="1" smtClean="0"/>
              <a:t>Address</a:t>
            </a:r>
            <a:r>
              <a:rPr lang="nl-NL" dirty="0"/>
              <a:t>   </a:t>
            </a:r>
          </a:p>
          <a:p>
            <a:pPr marL="457200" indent="-457200">
              <a:lnSpc>
                <a:spcPct val="200000"/>
              </a:lnSpc>
              <a:buFont typeface="+mj-lt"/>
              <a:buAutoNum type="arabicPeriod"/>
            </a:pPr>
            <a:r>
              <a:rPr lang="en-US" dirty="0" smtClean="0"/>
              <a:t>Status</a:t>
            </a:r>
            <a:r>
              <a:rPr lang="en-US" sz="2000" dirty="0"/>
              <a:t>   </a:t>
            </a:r>
          </a:p>
        </p:txBody>
      </p:sp>
      <p:sp>
        <p:nvSpPr>
          <p:cNvPr id="8" name="Rectangle 7"/>
          <p:cNvSpPr/>
          <p:nvPr/>
        </p:nvSpPr>
        <p:spPr>
          <a:xfrm>
            <a:off x="3312443" y="908720"/>
            <a:ext cx="5768517" cy="4785927"/>
          </a:xfrm>
          <a:prstGeom prst="rect">
            <a:avLst/>
          </a:prstGeom>
        </p:spPr>
        <p:txBody>
          <a:bodyPr wrap="square">
            <a:spAutoFit/>
          </a:bodyPr>
          <a:lstStyle/>
          <a:p>
            <a:r>
              <a:rPr lang="en-US" sz="2000" b="1" dirty="0"/>
              <a:t>Definitions </a:t>
            </a:r>
            <a:r>
              <a:rPr lang="en-US" sz="2000" dirty="0"/>
              <a:t> </a:t>
            </a:r>
          </a:p>
          <a:p>
            <a:pPr marL="457200" lvl="0" indent="-457200">
              <a:lnSpc>
                <a:spcPct val="200000"/>
              </a:lnSpc>
              <a:buFont typeface="+mj-lt"/>
              <a:buAutoNum type="alphaUcPeriod"/>
            </a:pPr>
            <a:r>
              <a:rPr lang="en-US" dirty="0"/>
              <a:t>the position or rank of someone or something when compared to others in a society, group or </a:t>
            </a:r>
            <a:r>
              <a:rPr lang="en-US" dirty="0" smtClean="0"/>
              <a:t>organization</a:t>
            </a:r>
            <a:r>
              <a:rPr lang="en-US" dirty="0"/>
              <a:t> </a:t>
            </a:r>
            <a:endParaRPr lang="en-US" dirty="0" smtClean="0"/>
          </a:p>
          <a:p>
            <a:pPr marL="457200" lvl="0" indent="-457200">
              <a:lnSpc>
                <a:spcPct val="200000"/>
              </a:lnSpc>
              <a:buFont typeface="+mj-lt"/>
              <a:buAutoNum type="alphaUcPeriod"/>
            </a:pPr>
            <a:r>
              <a:rPr lang="en-US" dirty="0" smtClean="0"/>
              <a:t>rules </a:t>
            </a:r>
            <a:r>
              <a:rPr lang="en-US" dirty="0"/>
              <a:t>indicating the proper and polite way to </a:t>
            </a:r>
            <a:r>
              <a:rPr lang="en-US" dirty="0" smtClean="0"/>
              <a:t>behave</a:t>
            </a:r>
          </a:p>
          <a:p>
            <a:pPr marL="457200" lvl="0" indent="-457200">
              <a:lnSpc>
                <a:spcPct val="200000"/>
              </a:lnSpc>
              <a:buFont typeface="+mj-lt"/>
              <a:buAutoNum type="alphaUcPeriod"/>
            </a:pPr>
            <a:r>
              <a:rPr lang="en-US" dirty="0"/>
              <a:t>very small </a:t>
            </a:r>
            <a:r>
              <a:rPr lang="en-US" dirty="0" smtClean="0"/>
              <a:t>amount</a:t>
            </a:r>
          </a:p>
          <a:p>
            <a:pPr marL="457200" lvl="0" indent="-457200">
              <a:lnSpc>
                <a:spcPct val="200000"/>
              </a:lnSpc>
              <a:buFont typeface="+mj-lt"/>
              <a:buAutoNum type="alphaUcPeriod"/>
            </a:pPr>
            <a:r>
              <a:rPr lang="en-US" dirty="0" smtClean="0"/>
              <a:t>to </a:t>
            </a:r>
            <a:r>
              <a:rPr lang="en-US" dirty="0"/>
              <a:t>speak to a person or group </a:t>
            </a:r>
          </a:p>
          <a:p>
            <a:pPr marL="457200" indent="-457200">
              <a:lnSpc>
                <a:spcPct val="200000"/>
              </a:lnSpc>
              <a:buFont typeface="+mj-lt"/>
              <a:buAutoNum type="alphaUcPeriod"/>
            </a:pPr>
            <a:r>
              <a:rPr lang="en-US" dirty="0"/>
              <a:t>having or showing good manners or respect for other </a:t>
            </a:r>
            <a:r>
              <a:rPr lang="en-US" dirty="0" smtClean="0"/>
              <a:t>people</a:t>
            </a:r>
          </a:p>
          <a:p>
            <a:pPr marL="457200" indent="-457200">
              <a:lnSpc>
                <a:spcPct val="200000"/>
              </a:lnSpc>
              <a:buFont typeface="+mj-lt"/>
              <a:buAutoNum type="alphaUcPeriod"/>
            </a:pPr>
            <a:r>
              <a:rPr lang="en-US" dirty="0"/>
              <a:t>a very small mistake or accident </a:t>
            </a:r>
            <a:endParaRPr lang="en-US" dirty="0" smtClean="0"/>
          </a:p>
        </p:txBody>
      </p:sp>
      <p:sp>
        <p:nvSpPr>
          <p:cNvPr id="9" name="Rectangle 8"/>
          <p:cNvSpPr/>
          <p:nvPr/>
        </p:nvSpPr>
        <p:spPr>
          <a:xfrm>
            <a:off x="7272883" y="620688"/>
            <a:ext cx="3960515" cy="415498"/>
          </a:xfrm>
          <a:prstGeom prst="rect">
            <a:avLst/>
          </a:prstGeom>
        </p:spPr>
        <p:txBody>
          <a:bodyPr wrap="square">
            <a:spAutoFit/>
          </a:bodyPr>
          <a:lstStyle/>
          <a:p>
            <a:endParaRPr lang="en-US" sz="2100" dirty="0"/>
          </a:p>
        </p:txBody>
      </p:sp>
    </p:spTree>
    <p:extLst>
      <p:ext uri="{BB962C8B-B14F-4D97-AF65-F5344CB8AC3E}">
        <p14:creationId xmlns:p14="http://schemas.microsoft.com/office/powerpoint/2010/main" val="204921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0" y="-27384"/>
            <a:ext cx="1944291" cy="1296219"/>
            <a:chOff x="0" y="-3"/>
            <a:chExt cx="1944291" cy="1296219"/>
          </a:xfrm>
        </p:grpSpPr>
        <p:sp>
          <p:nvSpPr>
            <p:cNvPr id="6" name="淚滴形 5"/>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816784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1331134"/>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CEFR Learning Goal:  </a:t>
            </a:r>
            <a:br>
              <a:rPr lang="en-US" sz="2100" dirty="0" smtClean="0">
                <a:solidFill>
                  <a:schemeClr val="tx1">
                    <a:lumMod val="75000"/>
                    <a:lumOff val="25000"/>
                  </a:schemeClr>
                </a:solidFill>
              </a:rPr>
            </a:br>
            <a:r>
              <a:rPr lang="en-US" sz="2100" dirty="0"/>
              <a:t>Describe people skills </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387387402_3331c9879e_b.jpg"/>
          <p:cNvPicPr>
            <a:picLocks noChangeAspect="1"/>
          </p:cNvPicPr>
          <p:nvPr/>
        </p:nvPicPr>
        <p:blipFill rotWithShape="1">
          <a:blip r:embed="rId2" cstate="print">
            <a:extLst>
              <a:ext uri="{28A0092B-C50C-407E-A947-70E740481C1C}">
                <a14:useLocalDpi xmlns:a14="http://schemas.microsoft.com/office/drawing/2010/main" val="0"/>
              </a:ext>
            </a:extLst>
          </a:blip>
          <a:srcRect r="9788"/>
          <a:stretch/>
        </p:blipFill>
        <p:spPr>
          <a:xfrm>
            <a:off x="-1944141" y="5153"/>
            <a:ext cx="6366286" cy="7029400"/>
          </a:xfrm>
          <a:prstGeom prst="rect">
            <a:avLst/>
          </a:prstGeom>
        </p:spPr>
      </p:pic>
      <p:sp>
        <p:nvSpPr>
          <p:cNvPr id="8" name="TextBox 5"/>
          <p:cNvSpPr txBox="1"/>
          <p:nvPr/>
        </p:nvSpPr>
        <p:spPr>
          <a:xfrm>
            <a:off x="5040635" y="188640"/>
            <a:ext cx="5521259" cy="6055504"/>
          </a:xfrm>
          <a:prstGeom prst="rect">
            <a:avLst/>
          </a:prstGeom>
          <a:noFill/>
        </p:spPr>
        <p:txBody>
          <a:bodyPr wrap="square" rtlCol="0">
            <a:spAutoFit/>
          </a:bodyPr>
          <a:lstStyle/>
          <a:p>
            <a:pPr>
              <a:lnSpc>
                <a:spcPct val="200000"/>
              </a:lnSpc>
            </a:pPr>
            <a:r>
              <a:rPr lang="en-US" sz="1500" dirty="0"/>
              <a:t>You may have heard the term “stiff upper lip” when people refer to someone from the United Kingdom. Irish people are often described as liking alcohol too much and Scottish people are considered hard to understand with their unusual accent. Although a lot of these are stereotypes that you should not repeat, there are certain cultural differences that you should take note of when visiting the UK. These are not true for everyone in the UK and while you won’t get in trouble for not following their social rules, it is considered polite and would be appreciated if you tried to follow them. Most of us appreciate it when someone takes an interest in our personal likes and dislikes. In the same way, people will appreciate it if you take the time to learn about their social habits and try to adjust your own to make them feel more comfortable.</a:t>
            </a: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2" name="群組 12"/>
          <p:cNvGrpSpPr/>
          <p:nvPr/>
        </p:nvGrpSpPr>
        <p:grpSpPr>
          <a:xfrm>
            <a:off x="5112643" y="6237312"/>
            <a:ext cx="1152127" cy="331799"/>
            <a:chOff x="4860034" y="4725149"/>
            <a:chExt cx="1152127" cy="331799"/>
          </a:xfrm>
          <a:solidFill>
            <a:srgbClr val="93D050"/>
          </a:solidFill>
        </p:grpSpPr>
        <p:sp>
          <p:nvSpPr>
            <p:cNvPr id="3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094286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459" y="3573016"/>
            <a:ext cx="4104456"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3" name="TextBox 7"/>
          <p:cNvSpPr txBox="1"/>
          <p:nvPr/>
        </p:nvSpPr>
        <p:spPr>
          <a:xfrm>
            <a:off x="936179" y="4221088"/>
            <a:ext cx="9001075" cy="684803"/>
          </a:xfrm>
          <a:prstGeom prst="rect">
            <a:avLst/>
          </a:prstGeom>
          <a:noFill/>
        </p:spPr>
        <p:txBody>
          <a:bodyPr wrap="square" rtlCol="0">
            <a:spAutoFit/>
          </a:bodyPr>
          <a:lstStyle/>
          <a:p>
            <a:pPr algn="ctr">
              <a:lnSpc>
                <a:spcPct val="200000"/>
              </a:lnSpc>
            </a:pPr>
            <a:r>
              <a:rPr lang="en-US" sz="2100" dirty="0" smtClean="0"/>
              <a:t>Lets check whether you know each following word.</a:t>
            </a:r>
            <a:endParaRPr lang="zh-TW" altLang="zh-TW" sz="2100" dirty="0"/>
          </a:p>
        </p:txBody>
      </p:sp>
      <p:pic>
        <p:nvPicPr>
          <p:cNvPr id="4"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8"/>
          <p:cNvGrpSpPr/>
          <p:nvPr/>
        </p:nvGrpSpPr>
        <p:grpSpPr>
          <a:xfrm>
            <a:off x="0" y="1166"/>
            <a:ext cx="1944291" cy="1296219"/>
            <a:chOff x="0" y="-3"/>
            <a:chExt cx="1944291" cy="1296219"/>
          </a:xfrm>
        </p:grpSpPr>
        <p:sp>
          <p:nvSpPr>
            <p:cNvPr id="6" name="淚滴形 9"/>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63974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8568952"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0" algn="l">
              <a:lnSpc>
                <a:spcPct val="200000"/>
              </a:lnSpc>
            </a:pPr>
            <a:r>
              <a:rPr lang="en-US" sz="1800" b="1" dirty="0">
                <a:solidFill>
                  <a:srgbClr val="93D050"/>
                </a:solidFill>
              </a:rPr>
              <a:t>Etiquette</a:t>
            </a:r>
            <a:r>
              <a:rPr lang="en-US" sz="1800" b="1" dirty="0"/>
              <a:t> </a:t>
            </a:r>
            <a:r>
              <a:rPr lang="en-US" sz="1800" dirty="0"/>
              <a:t>(noun)</a:t>
            </a:r>
            <a:r>
              <a:rPr lang="en-US" sz="1800" b="1" dirty="0"/>
              <a:t> </a:t>
            </a:r>
            <a:r>
              <a:rPr lang="en-US" sz="1800" dirty="0"/>
              <a:t>rules indicating the proper and polite way to behave</a:t>
            </a:r>
          </a:p>
          <a:p>
            <a:pPr lvl="0" algn="l">
              <a:lnSpc>
                <a:spcPct val="200000"/>
              </a:lnSpc>
            </a:pPr>
            <a:r>
              <a:rPr lang="en-US" sz="1800" b="1" dirty="0">
                <a:solidFill>
                  <a:srgbClr val="93D050"/>
                </a:solidFill>
              </a:rPr>
              <a:t>Slightly</a:t>
            </a:r>
            <a:r>
              <a:rPr lang="en-US" sz="1800" b="1" dirty="0"/>
              <a:t> </a:t>
            </a:r>
            <a:r>
              <a:rPr lang="en-US" sz="1800" dirty="0"/>
              <a:t>(adjective) very small amount</a:t>
            </a:r>
          </a:p>
          <a:p>
            <a:pPr lvl="0" algn="l">
              <a:lnSpc>
                <a:spcPct val="200000"/>
              </a:lnSpc>
            </a:pPr>
            <a:r>
              <a:rPr lang="en-US" sz="1800" b="1" dirty="0">
                <a:solidFill>
                  <a:srgbClr val="93D050"/>
                </a:solidFill>
              </a:rPr>
              <a:t>Mishap</a:t>
            </a:r>
            <a:r>
              <a:rPr lang="en-US" sz="1800" b="1" dirty="0"/>
              <a:t> </a:t>
            </a:r>
            <a:r>
              <a:rPr lang="en-US" sz="1800" dirty="0"/>
              <a:t>(noun) a very small mistake or accident</a:t>
            </a:r>
          </a:p>
          <a:p>
            <a:pPr lvl="0" algn="l">
              <a:lnSpc>
                <a:spcPct val="200000"/>
              </a:lnSpc>
            </a:pPr>
            <a:r>
              <a:rPr lang="en-US" sz="1800" b="1" dirty="0">
                <a:solidFill>
                  <a:srgbClr val="93D050"/>
                </a:solidFill>
              </a:rPr>
              <a:t>Politeness</a:t>
            </a:r>
            <a:r>
              <a:rPr lang="en-US" sz="1800" b="1" dirty="0"/>
              <a:t> </a:t>
            </a:r>
            <a:r>
              <a:rPr lang="en-US" sz="1800" dirty="0"/>
              <a:t>(adjective) having or showing good manners or respect for other people</a:t>
            </a:r>
          </a:p>
          <a:p>
            <a:pPr lvl="0" algn="l">
              <a:lnSpc>
                <a:spcPct val="200000"/>
              </a:lnSpc>
            </a:pPr>
            <a:r>
              <a:rPr lang="en-US" sz="1800" b="1" dirty="0">
                <a:solidFill>
                  <a:srgbClr val="93D050"/>
                </a:solidFill>
              </a:rPr>
              <a:t>Address</a:t>
            </a:r>
            <a:r>
              <a:rPr lang="en-US" sz="1800" b="1" dirty="0"/>
              <a:t> </a:t>
            </a:r>
            <a:r>
              <a:rPr lang="en-US" sz="1800" dirty="0"/>
              <a:t>(verb) to speak to a person or group</a:t>
            </a:r>
          </a:p>
          <a:p>
            <a:pPr lvl="0" algn="l">
              <a:lnSpc>
                <a:spcPct val="200000"/>
              </a:lnSpc>
            </a:pPr>
            <a:r>
              <a:rPr lang="en-US" sz="1800" b="1" dirty="0">
                <a:solidFill>
                  <a:srgbClr val="93D050"/>
                </a:solidFill>
              </a:rPr>
              <a:t>Status</a:t>
            </a:r>
            <a:r>
              <a:rPr lang="en-US" sz="1800" b="1" dirty="0"/>
              <a:t> </a:t>
            </a:r>
            <a:r>
              <a:rPr lang="en-US" sz="1800" dirty="0"/>
              <a:t>(noun) the position or rank of someone or something when compared to others in a society, group or organization</a:t>
            </a:r>
          </a:p>
          <a:p>
            <a:pPr algn="l">
              <a:lnSpc>
                <a:spcPct val="200000"/>
              </a:lnSpc>
            </a:pPr>
            <a:endParaRPr lang="zh-TW" altLang="zh-TW" sz="2400" dirty="0"/>
          </a:p>
          <a:p>
            <a:pPr algn="l">
              <a:lnSpc>
                <a:spcPct val="200000"/>
              </a:lnSpc>
            </a:pPr>
            <a:endParaRPr lang="zh-TW" altLang="en-US" sz="2400" dirty="0"/>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944291" cy="1296219"/>
            <a:chOff x="0" y="-3"/>
            <a:chExt cx="1944291" cy="1296219"/>
          </a:xfrm>
        </p:grpSpPr>
        <p:sp>
          <p:nvSpPr>
            <p:cNvPr id="14" name="淚滴形 11"/>
            <p:cNvSpPr/>
            <p:nvPr/>
          </p:nvSpPr>
          <p:spPr>
            <a:xfrm rot="16200000">
              <a:off x="0" y="-3"/>
              <a:ext cx="1296219" cy="1296219"/>
            </a:xfrm>
            <a:prstGeom prst="teardrop">
              <a:avLst/>
            </a:prstGeom>
            <a:solidFill>
              <a:srgbClr val="8DC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717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92490489_9ae41e364a_o.jpg"/>
          <p:cNvPicPr>
            <a:picLocks noChangeAspect="1"/>
          </p:cNvPicPr>
          <p:nvPr/>
        </p:nvPicPr>
        <p:blipFill rotWithShape="1">
          <a:blip r:embed="rId2" cstate="print">
            <a:extLst>
              <a:ext uri="{28A0092B-C50C-407E-A947-70E740481C1C}">
                <a14:useLocalDpi xmlns:a14="http://schemas.microsoft.com/office/drawing/2010/main" val="0"/>
              </a:ext>
            </a:extLst>
          </a:blip>
          <a:srcRect l="334" r="19036"/>
          <a:stretch/>
        </p:blipFill>
        <p:spPr>
          <a:xfrm>
            <a:off x="-3349662" y="0"/>
            <a:ext cx="8360658" cy="6912768"/>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824611" y="980728"/>
            <a:ext cx="5976739" cy="5032147"/>
          </a:xfrm>
          <a:prstGeom prst="rect">
            <a:avLst/>
          </a:prstGeom>
          <a:noFill/>
        </p:spPr>
        <p:txBody>
          <a:bodyPr wrap="square" rtlCol="0">
            <a:spAutoFit/>
          </a:bodyPr>
          <a:lstStyle/>
          <a:p>
            <a:pPr>
              <a:lnSpc>
                <a:spcPct val="200000"/>
              </a:lnSpc>
            </a:pPr>
            <a:r>
              <a:rPr lang="en-US" dirty="0"/>
              <a:t>In the United Kingdom (England, Scotland, Wales and Northern Ireland) there are a set of social rules that are a bit different than what you might have at home. You may think you already know what they are, based on what you know about other countries, but the</a:t>
            </a:r>
            <a:r>
              <a:rPr lang="en-US" dirty="0">
                <a:solidFill>
                  <a:srgbClr val="93D050"/>
                </a:solidFill>
              </a:rPr>
              <a:t> </a:t>
            </a:r>
            <a:r>
              <a:rPr lang="en-US" b="1" dirty="0">
                <a:solidFill>
                  <a:srgbClr val="93D050"/>
                </a:solidFill>
              </a:rPr>
              <a:t>etiquette</a:t>
            </a:r>
            <a:r>
              <a:rPr lang="en-US" dirty="0">
                <a:solidFill>
                  <a:srgbClr val="93D050"/>
                </a:solidFill>
              </a:rPr>
              <a:t> </a:t>
            </a:r>
            <a:r>
              <a:rPr lang="en-US" dirty="0"/>
              <a:t>in the UK is </a:t>
            </a:r>
            <a:r>
              <a:rPr lang="en-US" b="1" dirty="0">
                <a:solidFill>
                  <a:srgbClr val="93D050"/>
                </a:solidFill>
              </a:rPr>
              <a:t>slightly</a:t>
            </a:r>
            <a:r>
              <a:rPr lang="en-US" dirty="0"/>
              <a:t> different from the rest of the world. You should be aware of these differences to avoid a social </a:t>
            </a:r>
            <a:r>
              <a:rPr lang="en-US" b="1" dirty="0">
                <a:solidFill>
                  <a:srgbClr val="93D050"/>
                </a:solidFill>
              </a:rPr>
              <a:t>mishap</a:t>
            </a:r>
            <a:r>
              <a:rPr lang="en-US" dirty="0"/>
              <a:t> while visiting or working there. The most important thing to keep in mind is that the British show less emotion than other nations.  </a:t>
            </a:r>
          </a:p>
        </p:txBody>
      </p:sp>
      <p:sp>
        <p:nvSpPr>
          <p:cNvPr id="9" name="文字方塊 8"/>
          <p:cNvSpPr txBox="1"/>
          <p:nvPr/>
        </p:nvSpPr>
        <p:spPr>
          <a:xfrm>
            <a:off x="5184651" y="404664"/>
            <a:ext cx="6322373"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UK Etiquette</a:t>
            </a:r>
            <a:endParaRPr lang="en-US" altLang="zh-TW" sz="2800" dirty="0">
              <a:solidFill>
                <a:srgbClr val="93D05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93D050"/>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6728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1" y="3573016"/>
            <a:ext cx="7416824" cy="18851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Do you think you enjoy showing a lot of emotion? </a:t>
            </a:r>
            <a:endParaRPr lang="en-US" sz="2100" dirty="0" smtClean="0"/>
          </a:p>
          <a:p>
            <a:pPr algn="ctr">
              <a:lnSpc>
                <a:spcPct val="200000"/>
              </a:lnSpc>
            </a:pPr>
            <a:r>
              <a:rPr lang="en-US" sz="2100" dirty="0" smtClean="0"/>
              <a:t>How </a:t>
            </a:r>
            <a:r>
              <a:rPr lang="en-US" sz="2100" dirty="0"/>
              <a:t>might you show less or more emotion?</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419942752_5a4aaed389_o.jpg"/>
          <p:cNvPicPr>
            <a:picLocks noChangeAspect="1"/>
          </p:cNvPicPr>
          <p:nvPr/>
        </p:nvPicPr>
        <p:blipFill rotWithShape="1">
          <a:blip r:embed="rId2" cstate="print">
            <a:extLst>
              <a:ext uri="{28A0092B-C50C-407E-A947-70E740481C1C}">
                <a14:useLocalDpi xmlns:a14="http://schemas.microsoft.com/office/drawing/2010/main" val="0"/>
              </a:ext>
            </a:extLst>
          </a:blip>
          <a:srcRect l="16255"/>
          <a:stretch/>
        </p:blipFill>
        <p:spPr>
          <a:xfrm>
            <a:off x="6234879" y="-8810"/>
            <a:ext cx="7591983" cy="6318130"/>
          </a:xfrm>
          <a:prstGeom prst="rect">
            <a:avLst/>
          </a:prstGeom>
        </p:spPr>
      </p:pic>
      <p:grpSp>
        <p:nvGrpSpPr>
          <p:cNvPr id="2" name="群組 1"/>
          <p:cNvGrpSpPr/>
          <p:nvPr/>
        </p:nvGrpSpPr>
        <p:grpSpPr>
          <a:xfrm>
            <a:off x="0" y="1166"/>
            <a:ext cx="1944291" cy="1296219"/>
            <a:chOff x="0" y="-3"/>
            <a:chExt cx="1944291" cy="1296219"/>
          </a:xfrm>
        </p:grpSpPr>
        <p:sp>
          <p:nvSpPr>
            <p:cNvPr id="3" name="淚滴形 2"/>
            <p:cNvSpPr/>
            <p:nvPr/>
          </p:nvSpPr>
          <p:spPr>
            <a:xfrm rot="16200000">
              <a:off x="0" y="-3"/>
              <a:ext cx="1296219" cy="1296219"/>
            </a:xfrm>
            <a:prstGeom prst="teardrop">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矩形 6"/>
          <p:cNvSpPr/>
          <p:nvPr/>
        </p:nvSpPr>
        <p:spPr>
          <a:xfrm>
            <a:off x="7726625" y="5445223"/>
            <a:ext cx="746672" cy="1412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192687" y="6669360"/>
            <a:ext cx="4608663"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984776" y="5943091"/>
            <a:ext cx="741849" cy="914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73297" y="6248423"/>
            <a:ext cx="815736" cy="62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14910" y="5013176"/>
            <a:ext cx="794202" cy="1864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7" idx="1"/>
          </p:cNvCxnSpPr>
          <p:nvPr/>
        </p:nvCxnSpPr>
        <p:spPr>
          <a:xfrm flipV="1">
            <a:off x="7726625" y="-171399"/>
            <a:ext cx="0" cy="63230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6984776" y="-243408"/>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1" idx="1"/>
          </p:cNvCxnSpPr>
          <p:nvPr/>
        </p:nvCxnSpPr>
        <p:spPr>
          <a:xfrm flipH="1" flipV="1">
            <a:off x="8473296" y="-171399"/>
            <a:ext cx="1" cy="67345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9217024" y="-171400"/>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009112" y="-34277"/>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80348" y="5805265"/>
            <a:ext cx="873555" cy="10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TextBox 1"/>
          <p:cNvSpPr txBox="1"/>
          <p:nvPr/>
        </p:nvSpPr>
        <p:spPr>
          <a:xfrm>
            <a:off x="144091" y="1124744"/>
            <a:ext cx="5971543" cy="6196568"/>
          </a:xfrm>
          <a:prstGeom prst="rect">
            <a:avLst/>
          </a:prstGeom>
          <a:noFill/>
        </p:spPr>
        <p:txBody>
          <a:bodyPr wrap="square" rtlCol="0">
            <a:spAutoFit/>
          </a:bodyPr>
          <a:lstStyle/>
          <a:p>
            <a:pPr>
              <a:lnSpc>
                <a:spcPct val="200000"/>
              </a:lnSpc>
            </a:pPr>
            <a:r>
              <a:rPr lang="en-US" sz="1500" dirty="0"/>
              <a:t>British people take </a:t>
            </a:r>
            <a:r>
              <a:rPr lang="en-US" sz="1500" b="1" dirty="0">
                <a:solidFill>
                  <a:srgbClr val="93D050"/>
                </a:solidFill>
              </a:rPr>
              <a:t>politeness</a:t>
            </a:r>
            <a:r>
              <a:rPr lang="en-US" sz="1500" dirty="0"/>
              <a:t> very seriously. They always say </a:t>
            </a:r>
            <a:r>
              <a:rPr lang="en-US" sz="1500" i="1" dirty="0"/>
              <a:t>please</a:t>
            </a:r>
            <a:r>
              <a:rPr lang="en-US" sz="1500" dirty="0"/>
              <a:t> and </a:t>
            </a:r>
            <a:r>
              <a:rPr lang="en-US" sz="1500" i="1" dirty="0"/>
              <a:t>thank you</a:t>
            </a:r>
            <a:r>
              <a:rPr lang="en-US" sz="1500" dirty="0"/>
              <a:t>. In fact, you could probably not use the terms “please, thank you” or “sorry” too many times in British company. It is normal to greet people with a handshake, even close friends. People shake hands when they meet and when they leave. You can make eye contact while shaking hands, but avoid doing so for a long time. </a:t>
            </a:r>
            <a:endParaRPr lang="en-US" sz="1500" dirty="0" smtClean="0"/>
          </a:p>
          <a:p>
            <a:pPr>
              <a:lnSpc>
                <a:spcPct val="200000"/>
              </a:lnSpc>
            </a:pPr>
            <a:r>
              <a:rPr lang="en-US" sz="1500" dirty="0"/>
              <a:t>You can use their title and surname to </a:t>
            </a:r>
            <a:r>
              <a:rPr lang="en-US" sz="1500" b="1" dirty="0">
                <a:solidFill>
                  <a:srgbClr val="93D050"/>
                </a:solidFill>
              </a:rPr>
              <a:t>address</a:t>
            </a:r>
            <a:r>
              <a:rPr lang="en-US" sz="1500" dirty="0"/>
              <a:t> them until told otherwise. There are so-called social classes in Britain that you may not be aware of. In general a younger person should be introduced to an older person. Someone of lower </a:t>
            </a:r>
            <a:r>
              <a:rPr lang="en-US" sz="1500" b="1" dirty="0">
                <a:solidFill>
                  <a:srgbClr val="93D050"/>
                </a:solidFill>
              </a:rPr>
              <a:t>status</a:t>
            </a:r>
            <a:r>
              <a:rPr lang="en-US" sz="1500" dirty="0"/>
              <a:t> should be introduced to someone of higher status. If two people are of similar status then introduce the one you know better to the other one.   </a:t>
            </a:r>
          </a:p>
          <a:p>
            <a:pPr>
              <a:lnSpc>
                <a:spcPct val="200000"/>
              </a:lnSpc>
            </a:pPr>
            <a:endParaRPr lang="en-US" sz="2000" dirty="0"/>
          </a:p>
        </p:txBody>
      </p:sp>
      <p:sp>
        <p:nvSpPr>
          <p:cNvPr id="30" name="文字方塊 29"/>
          <p:cNvSpPr txBox="1"/>
          <p:nvPr/>
        </p:nvSpPr>
        <p:spPr>
          <a:xfrm>
            <a:off x="1800275" y="692696"/>
            <a:ext cx="2448272" cy="523220"/>
          </a:xfrm>
          <a:prstGeom prst="rect">
            <a:avLst/>
          </a:prstGeom>
          <a:noFill/>
        </p:spPr>
        <p:txBody>
          <a:bodyPr wrap="square" rtlCol="0">
            <a:spAutoFit/>
          </a:bodyPr>
          <a:lstStyle/>
          <a:p>
            <a:r>
              <a:rPr lang="en-US" altLang="zh-TW" sz="2800" dirty="0" smtClean="0">
                <a:solidFill>
                  <a:srgbClr val="93D050"/>
                </a:solidFill>
                <a:latin typeface="Century Gothic" panose="020B0502020202020204" pitchFamily="34" charset="0"/>
              </a:rPr>
              <a:t>Introductions</a:t>
            </a:r>
          </a:p>
        </p:txBody>
      </p:sp>
    </p:spTree>
    <p:extLst>
      <p:ext uri="{BB962C8B-B14F-4D97-AF65-F5344CB8AC3E}">
        <p14:creationId xmlns:p14="http://schemas.microsoft.com/office/powerpoint/2010/main" val="677623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296219" y="3573016"/>
            <a:ext cx="8208912" cy="18851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lnSpc>
                <a:spcPct val="200000"/>
              </a:lnSpc>
            </a:pPr>
            <a:r>
              <a:rPr lang="en-US" sz="2100" dirty="0"/>
              <a:t>Are there social classes in your culture? </a:t>
            </a:r>
            <a:endParaRPr lang="en-US" sz="2100" dirty="0" smtClean="0"/>
          </a:p>
          <a:p>
            <a:pPr algn="ctr">
              <a:lnSpc>
                <a:spcPct val="200000"/>
              </a:lnSpc>
            </a:pPr>
            <a:r>
              <a:rPr lang="en-US" sz="2100" dirty="0" smtClean="0"/>
              <a:t>Do </a:t>
            </a:r>
            <a:r>
              <a:rPr lang="en-US" sz="2100" dirty="0"/>
              <a:t>you follow specific guidelines when it comes to introducing someone?</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nvGrpSpPr>
          <p:cNvPr id="16" name="群組 15"/>
          <p:cNvGrpSpPr/>
          <p:nvPr/>
        </p:nvGrpSpPr>
        <p:grpSpPr>
          <a:xfrm>
            <a:off x="-1" y="-27384"/>
            <a:ext cx="1944291" cy="1296219"/>
            <a:chOff x="0" y="-3"/>
            <a:chExt cx="1944291" cy="1296219"/>
          </a:xfrm>
        </p:grpSpPr>
        <p:sp>
          <p:nvSpPr>
            <p:cNvPr id="17" name="淚滴形 16"/>
            <p:cNvSpPr/>
            <p:nvPr/>
          </p:nvSpPr>
          <p:spPr>
            <a:xfrm rot="16200000">
              <a:off x="0" y="-3"/>
              <a:ext cx="1296219" cy="1296219"/>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1400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718</Words>
  <Application>Microsoft Office PowerPoint</Application>
  <PresentationFormat>Custom</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Malgun Gothic Semilight</vt:lpstr>
      <vt:lpstr>新細明體</vt:lpstr>
      <vt:lpstr>Arial</vt:lpstr>
      <vt:lpstr>Calibri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61</cp:revision>
  <dcterms:created xsi:type="dcterms:W3CDTF">2016-02-23T07:49:36Z</dcterms:created>
  <dcterms:modified xsi:type="dcterms:W3CDTF">2016-12-08T01:36:05Z</dcterms:modified>
</cp:coreProperties>
</file>