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73" r:id="rId3"/>
    <p:sldId id="312" r:id="rId4"/>
    <p:sldId id="306" r:id="rId5"/>
    <p:sldId id="275" r:id="rId6"/>
    <p:sldId id="286" r:id="rId7"/>
    <p:sldId id="307" r:id="rId8"/>
    <p:sldId id="288" r:id="rId9"/>
    <p:sldId id="308" r:id="rId10"/>
    <p:sldId id="301" r:id="rId11"/>
    <p:sldId id="309" r:id="rId12"/>
    <p:sldId id="310" r:id="rId13"/>
    <p:sldId id="311" r:id="rId14"/>
    <p:sldId id="277" r:id="rId15"/>
    <p:sldId id="278" r:id="rId16"/>
    <p:sldId id="279" r:id="rId17"/>
    <p:sldId id="304" r:id="rId18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171717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727" autoAdjust="0"/>
  </p:normalViewPr>
  <p:slideViewPr>
    <p:cSldViewPr>
      <p:cViewPr varScale="1">
        <p:scale>
          <a:sx n="57" d="100"/>
          <a:sy n="57" d="100"/>
        </p:scale>
        <p:origin x="711" y="21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2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5836" y="1988840"/>
            <a:ext cx="4304115" cy="33843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504131" y="2660719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ea typeface="Malgun Gothic Semilight"/>
              </a:rPr>
              <a:t>Money </a:t>
            </a:r>
            <a:r>
              <a:rPr lang="en-US" altLang="zh-TW" sz="4800" b="1" dirty="0">
                <a:solidFill>
                  <a:schemeClr val="bg1"/>
                </a:solidFill>
                <a:ea typeface="Malgun Gothic Semilight"/>
              </a:rPr>
              <a:t>I</a:t>
            </a:r>
          </a:p>
          <a:p>
            <a:r>
              <a:rPr lang="en-US" altLang="zh-TW" sz="2400" b="1" dirty="0">
                <a:solidFill>
                  <a:schemeClr val="bg1"/>
                </a:solidFill>
                <a:ea typeface="Malgun Gothic Semilight"/>
              </a:rPr>
              <a:t>Functions of money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648109" y="4177908"/>
            <a:ext cx="989642" cy="301572"/>
            <a:chOff x="882641" y="4063532"/>
            <a:chExt cx="989642" cy="301572"/>
          </a:xfrm>
        </p:grpSpPr>
        <p:sp>
          <p:nvSpPr>
            <p:cNvPr id="18" name="矩形 17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887426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D:\英文簡報外包\B1-GBE-19-20160730\圖片集\032\17123251389_bed3c3a1ba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88" y="1935227"/>
            <a:ext cx="6517390" cy="34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英文簡報外包\B1-GBE-19-20160730\圖片集\032\2136953043_e9d620963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51" y="887720"/>
            <a:ext cx="5421600" cy="54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6887426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216174" y="1282595"/>
            <a:ext cx="49684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Money </a:t>
            </a:r>
            <a:r>
              <a:rPr lang="en-US" altLang="zh-TW" sz="2000" dirty="0"/>
              <a:t>is used to determine how much a particular piece of </a:t>
            </a:r>
            <a:r>
              <a:rPr lang="en-US" altLang="zh-TW" sz="2000" b="1" dirty="0">
                <a:solidFill>
                  <a:srgbClr val="00B050"/>
                </a:solidFill>
              </a:rPr>
              <a:t>property</a:t>
            </a:r>
            <a:r>
              <a:rPr lang="en-US" altLang="zh-TW" sz="2000" dirty="0"/>
              <a:t> is </a:t>
            </a:r>
            <a:r>
              <a:rPr lang="en-US" altLang="zh-TW" sz="2000" b="1" dirty="0">
                <a:solidFill>
                  <a:srgbClr val="00B050"/>
                </a:solidFill>
              </a:rPr>
              <a:t>worth</a:t>
            </a:r>
            <a:r>
              <a:rPr lang="en-US" altLang="zh-TW" sz="2000" dirty="0"/>
              <a:t>. Doing so will enable you to know what the property will be worth in the future, if you want to store it. You can </a:t>
            </a:r>
            <a:r>
              <a:rPr lang="en-US" altLang="zh-TW" sz="2000" b="1" dirty="0">
                <a:solidFill>
                  <a:srgbClr val="00B050"/>
                </a:solidFill>
              </a:rPr>
              <a:t>decide</a:t>
            </a:r>
            <a:r>
              <a:rPr lang="en-US" altLang="zh-TW" sz="2000" dirty="0"/>
              <a:t> to sell it and keep the money for future use.</a:t>
            </a:r>
            <a:endParaRPr lang="zh-TW" altLang="zh-TW" sz="2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12243" y="387665"/>
            <a:ext cx="61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03</a:t>
            </a:r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Store of Value</a:t>
            </a:r>
          </a:p>
        </p:txBody>
      </p:sp>
      <p:grpSp>
        <p:nvGrpSpPr>
          <p:cNvPr id="37" name="群組 36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8" name="淚滴形 3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3098" y="4934933"/>
            <a:ext cx="4368626" cy="497867"/>
            <a:chOff x="311969" y="4941168"/>
            <a:chExt cx="4368626" cy="497867"/>
          </a:xfrm>
        </p:grpSpPr>
        <p:grpSp>
          <p:nvGrpSpPr>
            <p:cNvPr id="27" name="群組 26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3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1" name="直線接點 30"/>
              <p:cNvCxnSpPr>
                <a:stCxn id="32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TextBox 13"/>
          <p:cNvSpPr txBox="1"/>
          <p:nvPr/>
        </p:nvSpPr>
        <p:spPr>
          <a:xfrm>
            <a:off x="588884" y="5264040"/>
            <a:ext cx="4811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Property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Asset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Worth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Value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Decide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Come to a conclusion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257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675528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944291" y="3971672"/>
            <a:ext cx="74168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Discuss how money can serve as a store of value.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917014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03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英文簡報外包\B1-GBE-19-20160730\圖片集\032\Basel,_kinetisch_sculptuur_voor_de_UBSbank_aan_de_Aeschenplatz_foto2_2013-07-26_17.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49"/>
            <a:ext cx="62647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1800272" y="-27385"/>
            <a:ext cx="4464500" cy="690513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rot="10800000" flipH="1" flipV="1">
            <a:off x="-25650" y="5443811"/>
            <a:ext cx="1825925" cy="14339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5366363" y="1408964"/>
            <a:ext cx="5261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Most </a:t>
            </a:r>
            <a:r>
              <a:rPr lang="en-US" altLang="zh-TW" sz="2000" dirty="0"/>
              <a:t>business </a:t>
            </a:r>
            <a:r>
              <a:rPr lang="en-US" altLang="zh-TW" sz="2000" b="1" dirty="0">
                <a:solidFill>
                  <a:srgbClr val="00B050"/>
                </a:solidFill>
              </a:rPr>
              <a:t>transactions</a:t>
            </a:r>
            <a:r>
              <a:rPr lang="en-US" altLang="zh-TW" sz="2000" dirty="0"/>
              <a:t> are settled at later dates. Money will help you to know how much you owe someone or how much </a:t>
            </a:r>
            <a:r>
              <a:rPr lang="en-US" altLang="zh-TW" sz="2000" b="1" dirty="0">
                <a:solidFill>
                  <a:srgbClr val="00B050"/>
                </a:solidFill>
              </a:rPr>
              <a:t>debt</a:t>
            </a:r>
            <a:r>
              <a:rPr lang="en-US" altLang="zh-TW" sz="2000" dirty="0"/>
              <a:t> you have to pay. This is how money serves as standard for </a:t>
            </a:r>
            <a:r>
              <a:rPr lang="en-US" altLang="zh-TW" sz="2000" b="1" dirty="0">
                <a:solidFill>
                  <a:srgbClr val="00B050"/>
                </a:solidFill>
              </a:rPr>
              <a:t>deferred</a:t>
            </a:r>
            <a:r>
              <a:rPr lang="en-US" altLang="zh-TW" sz="2000" dirty="0"/>
              <a:t> payment.</a:t>
            </a:r>
            <a:endParaRPr lang="zh-TW" altLang="zh-TW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0460" y="328040"/>
            <a:ext cx="4470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04 Standard of Deferred Payment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4331645" y="5036332"/>
            <a:ext cx="614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Defer</a:t>
            </a:r>
            <a:r>
              <a:rPr lang="en-US" altLang="zh-TW" sz="2000" b="1" dirty="0"/>
              <a:t> </a:t>
            </a:r>
            <a:r>
              <a:rPr lang="en-US" altLang="zh-TW" sz="2000" dirty="0"/>
              <a:t>(verb) Push to a later date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Transaction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Buying or selling of something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Debt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Amount owed</a:t>
            </a:r>
            <a:endParaRPr lang="zh-TW" altLang="zh-TW" sz="20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93768" y="4579063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等腰三角形 1"/>
          <p:cNvSpPr/>
          <p:nvPr/>
        </p:nvSpPr>
        <p:spPr>
          <a:xfrm rot="8614005">
            <a:off x="776566" y="3339292"/>
            <a:ext cx="221490" cy="453835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2981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564904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444576" y="3812307"/>
            <a:ext cx="8208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Give examples of business transactions that are carried out on credit.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806390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04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2122" y="4273351"/>
            <a:ext cx="10369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Make sentences with the following words.</a:t>
            </a:r>
          </a:p>
          <a:p>
            <a:pPr algn="ctr"/>
            <a:endParaRPr lang="en-US" altLang="zh-TW" sz="2100" dirty="0"/>
          </a:p>
          <a:p>
            <a:pPr algn="ctr"/>
            <a:r>
              <a:rPr lang="en-US" altLang="zh-TW" sz="2100" dirty="0"/>
              <a:t>           yardstick, financial records, purchasing power, checking account </a:t>
            </a: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12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1467304" y="2564904"/>
            <a:ext cx="72008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300" dirty="0"/>
              <a:t>Answer the following questions based on today’s lesson.</a:t>
            </a:r>
            <a:endParaRPr lang="zh-TW" altLang="zh-TW" sz="2300" dirty="0"/>
          </a:p>
          <a:p>
            <a:r>
              <a:rPr lang="en-US" altLang="zh-TW" sz="2300" b="1" dirty="0"/>
              <a:t> </a:t>
            </a:r>
            <a:endParaRPr lang="zh-TW" altLang="zh-TW" sz="23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300" b="1" dirty="0"/>
              <a:t>What is money?</a:t>
            </a:r>
            <a:endParaRPr lang="zh-TW" altLang="zh-TW" sz="23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300" b="1" dirty="0"/>
              <a:t>How can money serve as a store of value?</a:t>
            </a:r>
            <a:endParaRPr lang="zh-TW" altLang="zh-TW" sz="23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300" b="1" dirty="0"/>
              <a:t>Identify other functions of money</a:t>
            </a:r>
            <a:endParaRPr lang="zh-TW" altLang="zh-TW" sz="2300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1"/>
          <p:cNvSpPr/>
          <p:nvPr/>
        </p:nvSpPr>
        <p:spPr>
          <a:xfrm>
            <a:off x="5065262" y="2186765"/>
            <a:ext cx="6987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 !</a:t>
            </a:r>
            <a:endParaRPr 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4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344408" y="4295213"/>
            <a:ext cx="6526010" cy="64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 can identify the four basic functions of money.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英文簡報外包\B1-GBE-19-20160730\圖片集\032\economic-1050731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24" y="1484784"/>
            <a:ext cx="6355568" cy="436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-215949" y="1484784"/>
            <a:ext cx="6696744" cy="4464497"/>
            <a:chOff x="-215949" y="1478251"/>
            <a:chExt cx="6696744" cy="4464497"/>
          </a:xfrm>
        </p:grpSpPr>
        <p:sp>
          <p:nvSpPr>
            <p:cNvPr id="2" name="矩形 1"/>
            <p:cNvSpPr/>
            <p:nvPr/>
          </p:nvSpPr>
          <p:spPr>
            <a:xfrm>
              <a:off x="5688707" y="2276872"/>
              <a:ext cx="70084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56660" y="3002025"/>
              <a:ext cx="1132896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39130" y="3726461"/>
              <a:ext cx="350425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80595" y="4396703"/>
              <a:ext cx="1708961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-215949" y="2276872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215949" y="298725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-215949" y="3726461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-215949" y="439670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-215949" y="5121139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544692" y="5052917"/>
              <a:ext cx="844864" cy="820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52740" y="1478251"/>
              <a:ext cx="107892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-52740" y="2203404"/>
              <a:ext cx="376255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-52741" y="5121140"/>
              <a:ext cx="700849" cy="821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pixabay.com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8" name="淚滴形 2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38" name="TextBox 5"/>
          <p:cNvSpPr txBox="1"/>
          <p:nvPr/>
        </p:nvSpPr>
        <p:spPr>
          <a:xfrm>
            <a:off x="6545126" y="1731866"/>
            <a:ext cx="383660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Meaning of Money</a:t>
            </a:r>
          </a:p>
          <a:p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Money can be defined as anything that is generally acceptable by everyone in a community, state or country as a means of settling payments, storing of assets, unit of account, and standard of deferred payment.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6617172" y="5157192"/>
            <a:ext cx="1152127" cy="331799"/>
            <a:chOff x="4860034" y="4725149"/>
            <a:chExt cx="1152127" cy="331799"/>
          </a:xfrm>
        </p:grpSpPr>
        <p:sp>
          <p:nvSpPr>
            <p:cNvPr id="40" name="矩形 39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4533" y="3645024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  <a:endParaRPr lang="en-US" sz="3600" spc="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76339" y="4219092"/>
            <a:ext cx="6192688" cy="64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List four things you can use money for.</a:t>
            </a:r>
            <a:endParaRPr lang="zh-TW" altLang="zh-TW" sz="2100" dirty="0"/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2463" y="3536739"/>
            <a:ext cx="43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1944291" y="4168740"/>
            <a:ext cx="74168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four things that can help you identify your country’s currency.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GBE-19-20160730\圖片集\032\11148196066_42d0d309f3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" y="0"/>
            <a:ext cx="476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5112643" y="18864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itchFamily="34" charset="0"/>
              </a:rPr>
              <a:t>01 </a:t>
            </a:r>
            <a:r>
              <a:rPr lang="en-US" altLang="zh-TW" sz="2800" dirty="0">
                <a:solidFill>
                  <a:srgbClr val="00B050"/>
                </a:solidFill>
                <a:latin typeface="Century Gothic" pitchFamily="34" charset="0"/>
              </a:rPr>
              <a:t>Medium of Exchange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4978666" y="3828139"/>
            <a:ext cx="5121358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805796" y="6317230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5229338" y="711860"/>
            <a:ext cx="52586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Before </a:t>
            </a:r>
            <a:r>
              <a:rPr lang="en-US" altLang="zh-TW" sz="2000" dirty="0"/>
              <a:t>you can get what you buy from a seller, you need to </a:t>
            </a:r>
            <a:r>
              <a:rPr lang="en-US" altLang="zh-TW" sz="2000" b="1" dirty="0">
                <a:solidFill>
                  <a:srgbClr val="00B050"/>
                </a:solidFill>
              </a:rPr>
              <a:t>redeem</a:t>
            </a:r>
            <a:r>
              <a:rPr lang="en-US" altLang="zh-TW" sz="2000" dirty="0"/>
              <a:t> it. Money is the means through which you can get what you bought redeemed. By so doing, money serves as a </a:t>
            </a:r>
            <a:r>
              <a:rPr lang="en-US" altLang="zh-TW" sz="2000" b="1" dirty="0">
                <a:solidFill>
                  <a:srgbClr val="00B050"/>
                </a:solidFill>
              </a:rPr>
              <a:t>medium</a:t>
            </a:r>
            <a:r>
              <a:rPr lang="en-US" altLang="zh-TW" sz="2000" dirty="0"/>
              <a:t> of </a:t>
            </a:r>
            <a:r>
              <a:rPr lang="en-US" altLang="zh-TW" sz="2000" b="1" dirty="0">
                <a:solidFill>
                  <a:srgbClr val="00B050"/>
                </a:solidFill>
              </a:rPr>
              <a:t>exchange</a:t>
            </a:r>
            <a:r>
              <a:rPr lang="en-US" altLang="zh-TW" sz="2000" dirty="0"/>
              <a:t>.</a:t>
            </a:r>
            <a:endParaRPr lang="zh-TW" altLang="zh-TW" sz="2000" dirty="0"/>
          </a:p>
        </p:txBody>
      </p:sp>
      <p:sp>
        <p:nvSpPr>
          <p:cNvPr id="40" name="TextBox 13"/>
          <p:cNvSpPr txBox="1"/>
          <p:nvPr/>
        </p:nvSpPr>
        <p:spPr>
          <a:xfrm>
            <a:off x="5270492" y="4330304"/>
            <a:ext cx="530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Redeem</a:t>
            </a:r>
            <a:r>
              <a:rPr lang="en-US" altLang="zh-TW" sz="2000" b="1" dirty="0"/>
              <a:t> </a:t>
            </a:r>
            <a:r>
              <a:rPr lang="en-US" altLang="zh-TW" sz="2000" dirty="0"/>
              <a:t>(verb)</a:t>
            </a:r>
            <a:r>
              <a:rPr lang="en-US" altLang="zh-TW" sz="2000" b="1" dirty="0"/>
              <a:t> </a:t>
            </a:r>
            <a:r>
              <a:rPr lang="en-US" altLang="zh-TW" sz="2000" dirty="0"/>
              <a:t>Pay for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Medium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Means of doing something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Exchange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Giving one thing and receiving another</a:t>
            </a:r>
            <a:endParaRPr lang="zh-TW" altLang="zh-TW" sz="20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8" name="淚滴形 3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0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35236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944291" y="364850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Do you think credit cards should be regarded as money</a:t>
            </a:r>
            <a:r>
              <a:rPr lang="en-US" altLang="zh-TW" sz="2100" dirty="0" smtClean="0"/>
              <a:t>?</a:t>
            </a:r>
            <a:br>
              <a:rPr lang="en-US" altLang="zh-TW" sz="2100" dirty="0" smtClean="0"/>
            </a:b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9384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01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英文簡報外包\B1-GBE-19-20160730\圖片集\032\US_Navy_040616-N-4973G-031_Disbursing_Clerk_2nd_Class_Danielle_King_of_Newport_News,_Va.,_electronically_counts_money_in_the_disbursing_office_aboard_USS_John_C._Stennis_(CVN_74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0" y="0"/>
            <a:ext cx="3960439" cy="55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4902917" y="945560"/>
            <a:ext cx="5112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A </a:t>
            </a:r>
            <a:r>
              <a:rPr lang="en-US" altLang="zh-TW" sz="2000" b="1" dirty="0">
                <a:solidFill>
                  <a:srgbClr val="00B050"/>
                </a:solidFill>
              </a:rPr>
              <a:t>proper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account</a:t>
            </a:r>
            <a:r>
              <a:rPr lang="en-US" altLang="zh-TW" sz="2000" dirty="0"/>
              <a:t> must be made so as to know the correct worth of what you have or want to buy. In order to </a:t>
            </a:r>
            <a:r>
              <a:rPr lang="en-US" altLang="zh-TW" sz="2000" b="1" dirty="0">
                <a:solidFill>
                  <a:srgbClr val="00B050"/>
                </a:solidFill>
              </a:rPr>
              <a:t>avoid</a:t>
            </a:r>
            <a:r>
              <a:rPr lang="en-US" altLang="zh-TW" sz="2000" dirty="0"/>
              <a:t> being cheated, money is the only accurate means of determining the </a:t>
            </a:r>
            <a:r>
              <a:rPr lang="en-US" altLang="zh-TW" sz="2000" b="1" dirty="0">
                <a:solidFill>
                  <a:srgbClr val="00B050"/>
                </a:solidFill>
              </a:rPr>
              <a:t>value</a:t>
            </a:r>
            <a:r>
              <a:rPr lang="en-US" altLang="zh-TW" sz="2000" dirty="0"/>
              <a:t> of a particular good.</a:t>
            </a:r>
            <a:endParaRPr lang="zh-TW" altLang="zh-TW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96620" y="332656"/>
            <a:ext cx="61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</a:t>
            </a:r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Unit of </a:t>
            </a: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Accounting</a:t>
            </a:r>
            <a:endParaRPr lang="en-US" altLang="zh-TW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-287956" y="5363956"/>
            <a:ext cx="51845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-287956" y="3911833"/>
            <a:ext cx="51845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-287956" y="2060848"/>
            <a:ext cx="51845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6100" y="6565482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3" name="淚滴形 2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489356" y="4155967"/>
            <a:ext cx="5121358" cy="497867"/>
            <a:chOff x="311969" y="4941168"/>
            <a:chExt cx="4368626" cy="497867"/>
          </a:xfrm>
        </p:grpSpPr>
        <p:grpSp>
          <p:nvGrpSpPr>
            <p:cNvPr id="13" name="群組 12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17" name="橢圓 16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1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線接點 15"/>
              <p:cNvCxnSpPr>
                <a:stCxn id="17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圓角矩形 13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TextBox 13"/>
          <p:cNvSpPr txBox="1"/>
          <p:nvPr/>
        </p:nvSpPr>
        <p:spPr>
          <a:xfrm>
            <a:off x="4896619" y="4584576"/>
            <a:ext cx="530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Proper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Correct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Account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A record of money spent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Avoid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Keep away from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Value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What something is worth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633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53151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944291" y="3827656"/>
            <a:ext cx="74168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How can money stand as a yardstick for keeping of accounts?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77299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02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5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518</Words>
  <Application>Microsoft Office PowerPoint</Application>
  <PresentationFormat>Custom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Malgun Gothic Semilight</vt:lpstr>
      <vt:lpstr>新細明體</vt:lpstr>
      <vt:lpstr>Arial</vt:lpstr>
      <vt:lpstr>Calibri</vt:lpstr>
      <vt:lpstr>Century Gothic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林羿君</cp:lastModifiedBy>
  <cp:revision>342</cp:revision>
  <dcterms:created xsi:type="dcterms:W3CDTF">2016-02-23T07:49:36Z</dcterms:created>
  <dcterms:modified xsi:type="dcterms:W3CDTF">2016-12-10T07:12:41Z</dcterms:modified>
</cp:coreProperties>
</file>