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801350" cy="685800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020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326730B5-CE3F-494C-9B4D-816B7F4721B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33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DDC6E0-F684-433F-96B4-31F8701B8407}" type="slidenum">
              <a:rPr lang="fr-FR"/>
              <a:pPr/>
              <a:t>1</a:t>
            </a:fld>
            <a:endParaRPr lang="fr-FR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623888" y="812800"/>
            <a:ext cx="63103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8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2785AA-CA87-44BE-B51C-09F89F36D0D0}" type="slidenum">
              <a:rPr lang="fr-FR"/>
              <a:pPr/>
              <a:t>10</a:t>
            </a:fld>
            <a:endParaRPr lang="fr-FR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623888" y="812800"/>
            <a:ext cx="63103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9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EB61E0-0DD5-48BA-B1D6-5BC454BB4697}" type="slidenum">
              <a:rPr lang="fr-FR"/>
              <a:pPr/>
              <a:t>11</a:t>
            </a:fld>
            <a:endParaRPr lang="fr-FR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623888" y="812800"/>
            <a:ext cx="63103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5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31EA85-A687-4722-8571-EA549BA74F6A}" type="slidenum">
              <a:rPr lang="fr-FR"/>
              <a:pPr/>
              <a:t>2</a:t>
            </a:fld>
            <a:endParaRPr lang="fr-FR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623888" y="812800"/>
            <a:ext cx="63103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95A5C9-2D9D-48DD-932F-ECBF0D601EAB}" type="slidenum">
              <a:rPr lang="fr-FR"/>
              <a:pPr/>
              <a:t>3</a:t>
            </a:fld>
            <a:endParaRPr lang="fr-FR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623888" y="812800"/>
            <a:ext cx="63103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96C752-CECB-43F6-8C92-775EDCD285A8}" type="slidenum">
              <a:rPr lang="fr-FR"/>
              <a:pPr/>
              <a:t>4</a:t>
            </a:fld>
            <a:endParaRPr lang="fr-FR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623888" y="812800"/>
            <a:ext cx="63103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2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095333-DC49-46B0-A2BE-2C5AE5288403}" type="slidenum">
              <a:rPr lang="fr-FR"/>
              <a:pPr/>
              <a:t>5</a:t>
            </a:fld>
            <a:endParaRPr lang="fr-FR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623888" y="812800"/>
            <a:ext cx="63103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6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49F537-8A82-40A0-B919-92223E92A4B7}" type="slidenum">
              <a:rPr lang="fr-FR"/>
              <a:pPr/>
              <a:t>6</a:t>
            </a:fld>
            <a:endParaRPr lang="fr-FR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623888" y="812800"/>
            <a:ext cx="63103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3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E8E4A2-1823-47DA-A2E9-0B946FFC576C}" type="slidenum">
              <a:rPr lang="fr-FR"/>
              <a:pPr/>
              <a:t>7</a:t>
            </a:fld>
            <a:endParaRPr lang="fr-FR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623888" y="812800"/>
            <a:ext cx="63103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4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26DA6-50FB-44D9-9901-0A9B7DBBE02F}" type="slidenum">
              <a:rPr lang="fr-FR"/>
              <a:pPr/>
              <a:t>8</a:t>
            </a:fld>
            <a:endParaRPr lang="fr-FR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623888" y="812800"/>
            <a:ext cx="63103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A9DAFB-1F80-454F-9232-9E758F7CDFC1}" type="slidenum">
              <a:rPr lang="fr-FR"/>
              <a:pPr/>
              <a:t>9</a:t>
            </a:fld>
            <a:endParaRPr lang="fr-FR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623888" y="812800"/>
            <a:ext cx="63103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50963" y="1122363"/>
            <a:ext cx="810101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963" y="3602038"/>
            <a:ext cx="810101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66DF0A8-6850-4ABF-AF32-53968E8AC13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8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A6601E7-9594-4AFD-BA1F-461F9301105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58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829550" y="1604963"/>
            <a:ext cx="2428875" cy="45243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9750" y="1604963"/>
            <a:ext cx="7137400" cy="45243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63F144-13B8-4A7D-988A-40835475A649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543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9625" y="2130425"/>
            <a:ext cx="9178925" cy="14684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0"/>
          </p:nvPr>
        </p:nvSpPr>
        <p:spPr>
          <a:xfrm>
            <a:off x="539750" y="6356350"/>
            <a:ext cx="2517775" cy="36353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1"/>
          </p:nvPr>
        </p:nvSpPr>
        <p:spPr>
          <a:xfrm>
            <a:off x="7740650" y="6356350"/>
            <a:ext cx="2517775" cy="363538"/>
          </a:xfrm>
        </p:spPr>
        <p:txBody>
          <a:bodyPr/>
          <a:lstStyle>
            <a:lvl1pPr>
              <a:defRPr/>
            </a:lvl1pPr>
          </a:lstStyle>
          <a:p>
            <a:fld id="{283F386A-4C7E-497C-8D67-E9A167FF803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4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EF55FB-9F75-4E7B-AEEF-F8882332B5B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56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6600" y="1709738"/>
            <a:ext cx="93170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36600" y="4589463"/>
            <a:ext cx="931703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013179D-E487-4B7C-AB8D-6B8BD7C62F3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3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1604963"/>
            <a:ext cx="4783138" cy="45243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75288" y="1604963"/>
            <a:ext cx="4783137" cy="45243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8BE4A16-DE18-4692-8308-603D30C278D5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05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4538" y="365125"/>
            <a:ext cx="931545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4538" y="1681163"/>
            <a:ext cx="45688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44538" y="2505075"/>
            <a:ext cx="4568825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68938" y="1681163"/>
            <a:ext cx="45910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68938" y="2505075"/>
            <a:ext cx="459105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82B2DAD-5E54-4EBD-8F09-548621947B25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9B48B30-FF3C-4A0D-B4C2-F0008FA83DB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93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2AAF349-D6F0-4478-A94E-3F970B956E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79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4538" y="457200"/>
            <a:ext cx="34829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92638" y="987425"/>
            <a:ext cx="54673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44538" y="2057400"/>
            <a:ext cx="34829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2217BA9-BE01-4204-B1A5-C3C9608B865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0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4538" y="457200"/>
            <a:ext cx="34829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92638" y="987425"/>
            <a:ext cx="54673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44538" y="2057400"/>
            <a:ext cx="34829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237B25C-DDF8-422B-BD4F-49E67C18D43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21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2130425"/>
            <a:ext cx="9178925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texte-titre按一下以編輯母片標題樣式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539750" y="6356350"/>
            <a:ext cx="2517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690938" y="6356350"/>
            <a:ext cx="3419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40650" y="6356350"/>
            <a:ext cx="2517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fld id="{1A0AE911-30E6-4D54-A1B9-BCF6F1A886FA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04963"/>
            <a:ext cx="97186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marL="1143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marL="1600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marL="20574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4288"/>
            <a:ext cx="10826750" cy="6872288"/>
          </a:xfrm>
          <a:prstGeom prst="rect">
            <a:avLst/>
          </a:prstGeom>
          <a:solidFill>
            <a:srgbClr val="1717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5" b="24135"/>
          <a:stretch>
            <a:fillRect/>
          </a:stretch>
        </p:blipFill>
        <p:spPr bwMode="auto">
          <a:xfrm>
            <a:off x="4257675" y="1989138"/>
            <a:ext cx="654367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24135" b="2413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-25400" y="1989138"/>
            <a:ext cx="4303713" cy="33845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66700" y="2255838"/>
            <a:ext cx="4025900" cy="230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fr-FR" sz="7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Robot Gym</a:t>
            </a: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330200" y="4764088"/>
            <a:ext cx="987425" cy="300037"/>
            <a:chOff x="208" y="3001"/>
            <a:chExt cx="622" cy="189"/>
          </a:xfrm>
        </p:grpSpPr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208" y="3001"/>
              <a:ext cx="622" cy="189"/>
            </a:xfrm>
            <a:prstGeom prst="rect">
              <a:avLst/>
            </a:prstGeom>
            <a:noFill/>
            <a:ln w="9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348" y="3009"/>
              <a:ext cx="34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>
                  <a:solidFill>
                    <a:srgbClr val="FFFFFF"/>
                  </a:solidFill>
                  <a:latin typeface="Century Gothic" panose="020B0502020202020204" pitchFamily="34" charset="0"/>
                </a:rPr>
                <a:t>view</a:t>
              </a:r>
            </a:p>
          </p:txBody>
        </p:sp>
      </p:grp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4286250" y="5503863"/>
            <a:ext cx="62341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fr-FR" sz="800">
                <a:latin typeface="Century Gothic" panose="020B0502020202020204" pitchFamily="34" charset="0"/>
              </a:rPr>
              <a:t>Image from : http://charltonpark.org.uk/index.php/hello/gym-squash/</a:t>
            </a:r>
          </a:p>
        </p:txBody>
      </p: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-36513" y="0"/>
            <a:ext cx="1835151" cy="1293813"/>
            <a:chOff x="-23" y="0"/>
            <a:chExt cx="1156" cy="815"/>
          </a:xfrm>
        </p:grpSpPr>
        <p:sp>
          <p:nvSpPr>
            <p:cNvPr id="3082" name="AutoShape 10"/>
            <p:cNvSpPr>
              <a:spLocks noChangeArrowheads="1"/>
            </p:cNvSpPr>
            <p:nvPr/>
          </p:nvSpPr>
          <p:spPr bwMode="auto">
            <a:xfrm rot="16200000">
              <a:off x="0" y="0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-23" y="210"/>
              <a:ext cx="115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/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1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FOR YOU</a:t>
              </a:r>
            </a:p>
          </p:txBody>
        </p:sp>
      </p:grp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7" b="39085"/>
          <a:stretch>
            <a:fillRect/>
          </a:stretch>
        </p:blipFill>
        <p:spPr bwMode="auto">
          <a:xfrm>
            <a:off x="4292600" y="1989138"/>
            <a:ext cx="6513513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6897" b="3908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8"/>
          <a:stretch>
            <a:fillRect/>
          </a:stretch>
        </p:blipFill>
        <p:spPr bwMode="auto">
          <a:xfrm>
            <a:off x="4254500" y="1989138"/>
            <a:ext cx="6546850" cy="340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475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69"/>
          <a:stretch>
            <a:fillRect/>
          </a:stretch>
        </p:blipFill>
        <p:spPr bwMode="auto">
          <a:xfrm>
            <a:off x="4292600" y="1993900"/>
            <a:ext cx="6508750" cy="337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296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5" b="7086"/>
          <a:stretch>
            <a:fillRect/>
          </a:stretch>
        </p:blipFill>
        <p:spPr bwMode="auto">
          <a:xfrm>
            <a:off x="4213225" y="1989138"/>
            <a:ext cx="6630988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5195" b="708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993900"/>
            <a:ext cx="6613525" cy="337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925888" y="3705225"/>
            <a:ext cx="34909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fr-FR" sz="3600">
                <a:latin typeface="Malgun Gothic Semilight" panose="020B0502040204020203" charset="0"/>
              </a:rPr>
              <a:t>ASSESSMENT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592388" y="4273550"/>
            <a:ext cx="619283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fr-FR" sz="2100">
                <a:latin typeface="Calibri" panose="020F0502020204030204" pitchFamily="34" charset="0"/>
              </a:rPr>
              <a:t>Complete the sentences using the vocabulary words from this lesson: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2187575"/>
            <a:ext cx="204470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0" y="-14288"/>
            <a:ext cx="1943100" cy="1293813"/>
            <a:chOff x="0" y="-9"/>
            <a:chExt cx="1224" cy="815"/>
          </a:xfrm>
        </p:grpSpPr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 rot="16200000">
              <a:off x="0" y="-8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68" y="143"/>
              <a:ext cx="115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FOR YOU</a:t>
              </a:r>
            </a:p>
          </p:txBody>
        </p:sp>
      </p:grp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-36513" y="0"/>
            <a:ext cx="1835151" cy="1293813"/>
            <a:chOff x="-23" y="0"/>
            <a:chExt cx="1156" cy="815"/>
          </a:xfrm>
        </p:grpSpPr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 rot="16200000">
              <a:off x="0" y="0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-23" y="210"/>
              <a:ext cx="115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/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1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FOR YOU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838950" y="5924550"/>
            <a:ext cx="3529013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fr-FR" sz="4000" b="1">
                <a:latin typeface="Malgun Gothic Semilight" panose="020B0502040204020203" charset="0"/>
              </a:rPr>
              <a:t>ASSESSMENT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2925763"/>
            <a:ext cx="2336800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22250" y="1273175"/>
            <a:ext cx="1035685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200000"/>
              </a:lnSpc>
            </a:pPr>
            <a:r>
              <a:rPr lang="fr-FR" sz="2100" b="1">
                <a:latin typeface="Calibri" panose="020F0502020204030204" pitchFamily="34" charset="0"/>
              </a:rPr>
              <a:t>Code,</a:t>
            </a:r>
            <a:r>
              <a:rPr lang="fr-FR" sz="2100">
                <a:latin typeface="Calibri" panose="020F0502020204030204" pitchFamily="34" charset="0"/>
              </a:rPr>
              <a:t> </a:t>
            </a:r>
            <a:r>
              <a:rPr lang="fr-FR" sz="2100" b="1">
                <a:latin typeface="Calibri" panose="020F0502020204030204" pitchFamily="34" charset="0"/>
              </a:rPr>
              <a:t>Share,</a:t>
            </a:r>
            <a:r>
              <a:rPr lang="fr-FR" sz="2100">
                <a:latin typeface="Calibri" panose="020F0502020204030204" pitchFamily="34" charset="0"/>
              </a:rPr>
              <a:t> </a:t>
            </a:r>
            <a:r>
              <a:rPr lang="fr-FR" sz="2100" b="1">
                <a:latin typeface="Calibri" panose="020F0502020204030204" pitchFamily="34" charset="0"/>
              </a:rPr>
              <a:t>Goal,</a:t>
            </a:r>
            <a:r>
              <a:rPr lang="fr-FR" sz="2100">
                <a:latin typeface="Calibri" panose="020F0502020204030204" pitchFamily="34" charset="0"/>
              </a:rPr>
              <a:t> </a:t>
            </a:r>
            <a:r>
              <a:rPr lang="fr-FR" sz="2100" b="1">
                <a:latin typeface="Calibri" panose="020F0502020204030204" pitchFamily="34" charset="0"/>
              </a:rPr>
              <a:t>Digital,</a:t>
            </a:r>
            <a:r>
              <a:rPr lang="fr-FR" sz="2100">
                <a:latin typeface="Calibri" panose="020F0502020204030204" pitchFamily="34" charset="0"/>
              </a:rPr>
              <a:t> </a:t>
            </a:r>
            <a:r>
              <a:rPr lang="fr-FR" sz="2100" b="1">
                <a:latin typeface="Calibri" panose="020F0502020204030204" pitchFamily="34" charset="0"/>
              </a:rPr>
              <a:t>Ideas,</a:t>
            </a:r>
            <a:r>
              <a:rPr lang="fr-FR" sz="2100">
                <a:latin typeface="Calibri" panose="020F0502020204030204" pitchFamily="34" charset="0"/>
              </a:rPr>
              <a:t> </a:t>
            </a:r>
            <a:r>
              <a:rPr lang="fr-FR" sz="2100" b="1">
                <a:latin typeface="Calibri" panose="020F0502020204030204" pitchFamily="34" charset="0"/>
              </a:rPr>
              <a:t>Prize</a:t>
            </a:r>
          </a:p>
          <a:p>
            <a:pPr hangingPunct="1">
              <a:lnSpc>
                <a:spcPct val="200000"/>
              </a:lnSpc>
            </a:pPr>
            <a:r>
              <a:rPr lang="fr-FR" sz="2100">
                <a:latin typeface="Calibri" panose="020F0502020204030204" pitchFamily="34" charset="0"/>
              </a:rPr>
              <a:t>Elon Musk opened the gym because he wanted computer code writers come and _______ their ideas. </a:t>
            </a:r>
          </a:p>
          <a:p>
            <a:pPr hangingPunct="1">
              <a:lnSpc>
                <a:spcPct val="200000"/>
              </a:lnSpc>
            </a:pPr>
            <a:r>
              <a:rPr lang="fr-FR" sz="2100">
                <a:latin typeface="Calibri" panose="020F0502020204030204" pitchFamily="34" charset="0"/>
              </a:rPr>
              <a:t>The __________ of OpenAI Gym is to help people as a whole. </a:t>
            </a:r>
          </a:p>
          <a:p>
            <a:pPr hangingPunct="1">
              <a:lnSpc>
                <a:spcPct val="200000"/>
              </a:lnSpc>
            </a:pPr>
            <a:r>
              <a:rPr lang="fr-FR" sz="2100">
                <a:latin typeface="Calibri" panose="020F0502020204030204" pitchFamily="34" charset="0"/>
              </a:rPr>
              <a:t>Did Steve Jobs know how to write computer _________?</a:t>
            </a:r>
          </a:p>
          <a:p>
            <a:pPr hangingPunct="1">
              <a:lnSpc>
                <a:spcPct val="200000"/>
              </a:lnSpc>
            </a:pPr>
            <a:r>
              <a:rPr lang="fr-FR" sz="2100">
                <a:latin typeface="Calibri" panose="020F0502020204030204" pitchFamily="34" charset="0"/>
              </a:rPr>
              <a:t>The code writers at OpenAI Gym often share their _________ about digital information. </a:t>
            </a:r>
          </a:p>
          <a:p>
            <a:pPr hangingPunct="1">
              <a:lnSpc>
                <a:spcPct val="200000"/>
              </a:lnSpc>
            </a:pPr>
            <a:r>
              <a:rPr lang="fr-FR" sz="2100">
                <a:latin typeface="Calibri" panose="020F0502020204030204" pitchFamily="34" charset="0"/>
              </a:rPr>
              <a:t>The winner of the race really wants to win the grand ____________.</a:t>
            </a:r>
          </a:p>
          <a:p>
            <a:pPr hangingPunct="1">
              <a:lnSpc>
                <a:spcPct val="200000"/>
              </a:lnSpc>
            </a:pPr>
            <a:r>
              <a:rPr lang="fr-FR" sz="2100">
                <a:latin typeface="Calibri" panose="020F0502020204030204" pitchFamily="34" charset="0"/>
              </a:rPr>
              <a:t>My grandfather got a _________ watch for his birthday.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0" y="-14288"/>
            <a:ext cx="1943100" cy="1293813"/>
            <a:chOff x="0" y="-9"/>
            <a:chExt cx="1224" cy="815"/>
          </a:xfrm>
        </p:grpSpPr>
        <p:sp>
          <p:nvSpPr>
            <p:cNvPr id="13317" name="AutoShape 5"/>
            <p:cNvSpPr>
              <a:spLocks noChangeArrowheads="1"/>
            </p:cNvSpPr>
            <p:nvPr/>
          </p:nvSpPr>
          <p:spPr bwMode="auto">
            <a:xfrm rot="16200000">
              <a:off x="0" y="-8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68" y="143"/>
              <a:ext cx="115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FOR YOU</a:t>
              </a:r>
            </a:p>
          </p:txBody>
        </p:sp>
      </p:grp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-36513" y="0"/>
            <a:ext cx="1835151" cy="1293813"/>
            <a:chOff x="-23" y="0"/>
            <a:chExt cx="1156" cy="815"/>
          </a:xfrm>
        </p:grpSpPr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 rot="16200000">
              <a:off x="0" y="0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-23" y="210"/>
              <a:ext cx="115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/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1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FOR YOU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6200000">
            <a:off x="4195162" y="-1199714"/>
            <a:ext cx="7788168" cy="8327259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4" descr="D:\WH\web\ETALKING_LOGO_1-01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9" y="6153150"/>
            <a:ext cx="28956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9526" y="1167"/>
            <a:ext cx="1944291" cy="1296219"/>
            <a:chOff x="0" y="-3"/>
            <a:chExt cx="1944291" cy="1296219"/>
          </a:xfrm>
        </p:grpSpPr>
        <p:sp>
          <p:nvSpPr>
            <p:cNvPr id="6" name="淚滴形 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065262" y="2186765"/>
            <a:ext cx="6987357" cy="1523602"/>
            <a:chOff x="5065262" y="2186765"/>
            <a:chExt cx="6987357" cy="1523602"/>
          </a:xfrm>
        </p:grpSpPr>
        <p:sp>
          <p:nvSpPr>
            <p:cNvPr id="9" name="Rectangle 1"/>
            <p:cNvSpPr/>
            <p:nvPr/>
          </p:nvSpPr>
          <p:spPr>
            <a:xfrm>
              <a:off x="5065262" y="2186765"/>
              <a:ext cx="698735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Thank you !</a:t>
              </a:r>
              <a:endParaRPr lang="en-US" sz="6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110952" y="3187147"/>
              <a:ext cx="6072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See you tomorrow</a:t>
              </a:r>
              <a:endParaRPr lang="zh-TW" altLang="en-US" sz="2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24069" y="3710368"/>
            <a:ext cx="2302153" cy="1922502"/>
            <a:chOff x="2324069" y="3710368"/>
            <a:chExt cx="2302153" cy="1922502"/>
          </a:xfrm>
        </p:grpSpPr>
        <p:sp>
          <p:nvSpPr>
            <p:cNvPr id="12" name="橢圓 11"/>
            <p:cNvSpPr/>
            <p:nvPr/>
          </p:nvSpPr>
          <p:spPr>
            <a:xfrm>
              <a:off x="3224103" y="3981450"/>
              <a:ext cx="1402119" cy="1402119"/>
            </a:xfrm>
            <a:prstGeom prst="ellipse">
              <a:avLst/>
            </a:prstGeom>
            <a:solidFill>
              <a:srgbClr val="F25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069" y="3710368"/>
              <a:ext cx="2174616" cy="1922502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-75" y="363787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FOR YOU</a:t>
              </a:r>
              <a:endParaRPr lang="zh-TW" altLang="en-US" sz="11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4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654425" y="3789363"/>
            <a:ext cx="390683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fr-FR" sz="3600">
                <a:latin typeface="Malgun Gothic Semilight" panose="020B0502040204020203" charset="0"/>
              </a:rPr>
              <a:t>INTRODUCTION </a:t>
            </a:r>
          </a:p>
        </p:txBody>
      </p:sp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2843213" y="1562100"/>
            <a:ext cx="5667375" cy="2249488"/>
            <a:chOff x="1791" y="984"/>
            <a:chExt cx="3570" cy="1417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380"/>
            <a:stretch>
              <a:fillRect/>
            </a:stretch>
          </p:blipFill>
          <p:spPr bwMode="auto">
            <a:xfrm>
              <a:off x="1791" y="984"/>
              <a:ext cx="3570" cy="1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b="24380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4100" name="Group 4"/>
            <p:cNvGrpSpPr>
              <a:grpSpLocks/>
            </p:cNvGrpSpPr>
            <p:nvPr/>
          </p:nvGrpSpPr>
          <p:grpSpPr bwMode="auto">
            <a:xfrm>
              <a:off x="3345" y="1787"/>
              <a:ext cx="271" cy="369"/>
              <a:chOff x="3345" y="1787"/>
              <a:chExt cx="271" cy="369"/>
            </a:xfrm>
          </p:grpSpPr>
          <p:sp>
            <p:nvSpPr>
              <p:cNvPr id="4101" name="Oval 5"/>
              <p:cNvSpPr>
                <a:spLocks noChangeArrowheads="1"/>
              </p:cNvSpPr>
              <p:nvPr/>
            </p:nvSpPr>
            <p:spPr bwMode="auto">
              <a:xfrm>
                <a:off x="3388" y="1787"/>
                <a:ext cx="187" cy="187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5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" name="Oval 6"/>
              <p:cNvSpPr>
                <a:spLocks noChangeArrowheads="1"/>
              </p:cNvSpPr>
              <p:nvPr/>
            </p:nvSpPr>
            <p:spPr bwMode="auto">
              <a:xfrm>
                <a:off x="3345" y="1976"/>
                <a:ext cx="271" cy="180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5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520950" y="4292600"/>
            <a:ext cx="61198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fr-FR" sz="2100" u="sng">
                <a:latin typeface="Calibri" panose="020F0502020204030204" pitchFamily="34" charset="0"/>
              </a:rPr>
              <a:t>CEF Learning Goal:</a:t>
            </a:r>
            <a:r>
              <a:rPr lang="fr-FR" sz="2100">
                <a:latin typeface="Calibri" panose="020F0502020204030204" pitchFamily="34" charset="0"/>
              </a:rPr>
              <a:t>  </a:t>
            </a:r>
            <a:br>
              <a:rPr lang="fr-FR" sz="2100">
                <a:latin typeface="Calibri" panose="020F0502020204030204" pitchFamily="34" charset="0"/>
              </a:rPr>
            </a:br>
            <a:r>
              <a:rPr lang="fr-FR" sz="2100">
                <a:latin typeface="Calibri" panose="020F0502020204030204" pitchFamily="34" charset="0"/>
              </a:rPr>
              <a:t>Learn about a new gym made for robots. Express your opinion relating to this topic. Learn topic-related vocabulary.</a:t>
            </a: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0" y="-14288"/>
            <a:ext cx="1943100" cy="1293813"/>
            <a:chOff x="0" y="-9"/>
            <a:chExt cx="1224" cy="815"/>
          </a:xfrm>
        </p:grpSpPr>
        <p:sp>
          <p:nvSpPr>
            <p:cNvPr id="4105" name="AutoShape 9"/>
            <p:cNvSpPr>
              <a:spLocks noChangeArrowheads="1"/>
            </p:cNvSpPr>
            <p:nvPr/>
          </p:nvSpPr>
          <p:spPr bwMode="auto">
            <a:xfrm rot="16200000">
              <a:off x="0" y="-8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68" y="143"/>
              <a:ext cx="115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FOR YOU</a:t>
              </a:r>
            </a:p>
          </p:txBody>
        </p:sp>
      </p:grpSp>
      <p:grpSp>
        <p:nvGrpSpPr>
          <p:cNvPr id="4107" name="Group 11"/>
          <p:cNvGrpSpPr>
            <a:grpSpLocks/>
          </p:cNvGrpSpPr>
          <p:nvPr/>
        </p:nvGrpSpPr>
        <p:grpSpPr bwMode="auto">
          <a:xfrm>
            <a:off x="-36513" y="0"/>
            <a:ext cx="1835151" cy="1293813"/>
            <a:chOff x="-23" y="0"/>
            <a:chExt cx="1156" cy="815"/>
          </a:xfrm>
        </p:grpSpPr>
        <p:sp>
          <p:nvSpPr>
            <p:cNvPr id="4108" name="AutoShape 12"/>
            <p:cNvSpPr>
              <a:spLocks noChangeArrowheads="1"/>
            </p:cNvSpPr>
            <p:nvPr/>
          </p:nvSpPr>
          <p:spPr bwMode="auto">
            <a:xfrm rot="16200000">
              <a:off x="0" y="0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-23" y="210"/>
              <a:ext cx="115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/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1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FOR YOU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3529013" y="3522663"/>
            <a:ext cx="453548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fr-FR" sz="3600">
                <a:latin typeface="Malgun Gothic Semilight" panose="020B0502040204020203" charset="0"/>
              </a:rPr>
              <a:t>GETTING STARTED </a:t>
            </a:r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983163" y="2276475"/>
            <a:ext cx="1135062" cy="1135063"/>
            <a:chOff x="3139" y="1434"/>
            <a:chExt cx="715" cy="715"/>
          </a:xfrm>
        </p:grpSpPr>
        <p:sp>
          <p:nvSpPr>
            <p:cNvPr id="5123" name="Oval 3"/>
            <p:cNvSpPr>
              <a:spLocks noChangeArrowheads="1"/>
            </p:cNvSpPr>
            <p:nvPr/>
          </p:nvSpPr>
          <p:spPr bwMode="auto">
            <a:xfrm>
              <a:off x="3139" y="1434"/>
              <a:ext cx="715" cy="71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57"/>
            <a:stretch>
              <a:fillRect/>
            </a:stretch>
          </p:blipFill>
          <p:spPr bwMode="auto">
            <a:xfrm>
              <a:off x="3186" y="1512"/>
              <a:ext cx="622" cy="5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b="1845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027113" y="4110038"/>
            <a:ext cx="8982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>
                <a:srgbClr val="404040"/>
              </a:buClr>
              <a:buSzPct val="45000"/>
              <a:buFont typeface="Times New Roman" panose="02020603050405020304" pitchFamily="18" charset="0"/>
              <a:buAutoNum type="arabicPeriod"/>
            </a:pPr>
            <a:r>
              <a:rPr lang="fr-FR" sz="2100">
                <a:latin typeface="Calibri" panose="020F0502020204030204" pitchFamily="34" charset="0"/>
              </a:rPr>
              <a:t>Do you like to go to the gym? Why or why not?</a:t>
            </a:r>
          </a:p>
          <a:p>
            <a:pPr algn="ctr" hangingPunct="1">
              <a:lnSpc>
                <a:spcPct val="100000"/>
              </a:lnSpc>
              <a:buClr>
                <a:srgbClr val="404040"/>
              </a:buClr>
              <a:buSzPct val="45000"/>
              <a:buFont typeface="Times New Roman" panose="02020603050405020304" pitchFamily="18" charset="0"/>
              <a:buAutoNum type="arabicPeriod"/>
            </a:pPr>
            <a:r>
              <a:rPr lang="fr-FR" sz="2100">
                <a:latin typeface="Calibri" panose="020F0502020204030204" pitchFamily="34" charset="0"/>
              </a:rPr>
              <a:t>What do you think about robots? </a:t>
            </a: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0" y="-14288"/>
            <a:ext cx="1943100" cy="1293813"/>
            <a:chOff x="0" y="-9"/>
            <a:chExt cx="1224" cy="815"/>
          </a:xfrm>
        </p:grpSpPr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 rot="16200000">
              <a:off x="0" y="-8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68" y="143"/>
              <a:ext cx="115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FOR YOU</a:t>
              </a:r>
            </a:p>
          </p:txBody>
        </p:sp>
      </p:grp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-36513" y="0"/>
            <a:ext cx="1835151" cy="1293813"/>
            <a:chOff x="-23" y="0"/>
            <a:chExt cx="1156" cy="815"/>
          </a:xfrm>
        </p:grpSpPr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 rot="16200000">
              <a:off x="0" y="0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-23" y="210"/>
              <a:ext cx="115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/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1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FOR YOU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8" r="21161"/>
          <a:stretch>
            <a:fillRect/>
          </a:stretch>
        </p:blipFill>
        <p:spPr bwMode="auto">
          <a:xfrm>
            <a:off x="333375" y="-33338"/>
            <a:ext cx="4116388" cy="611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6688" r="2116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-287338" y="5364163"/>
            <a:ext cx="5184776" cy="1587"/>
          </a:xfrm>
          <a:prstGeom prst="line">
            <a:avLst/>
          </a:prstGeom>
          <a:noFill/>
          <a:ln w="38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-287338" y="3911600"/>
            <a:ext cx="5184776" cy="1588"/>
          </a:xfrm>
          <a:prstGeom prst="line">
            <a:avLst/>
          </a:prstGeom>
          <a:noFill/>
          <a:ln w="38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-287338" y="2060575"/>
            <a:ext cx="5184776" cy="1588"/>
          </a:xfrm>
          <a:prstGeom prst="line">
            <a:avLst/>
          </a:prstGeom>
          <a:noFill/>
          <a:ln w="38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0" y="-14288"/>
            <a:ext cx="1943100" cy="1293813"/>
            <a:chOff x="0" y="-9"/>
            <a:chExt cx="1224" cy="815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 rot="16200000">
              <a:off x="0" y="-8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68" y="143"/>
              <a:ext cx="115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FOR YOU</a:t>
              </a:r>
            </a:p>
          </p:txBody>
        </p:sp>
      </p:grp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897438" y="736600"/>
            <a:ext cx="5618162" cy="542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fr-FR" sz="2100" b="1" dirty="0">
                <a:solidFill>
                  <a:srgbClr val="0070C0"/>
                </a:solidFill>
                <a:latin typeface="Calibri" panose="020F0502020204030204" pitchFamily="34" charset="0"/>
              </a:rPr>
              <a:t>Code </a:t>
            </a:r>
            <a:r>
              <a:rPr lang="fr-FR" sz="2100" dirty="0">
                <a:latin typeface="Calibri" panose="020F0502020204030204" pitchFamily="34" charset="0"/>
              </a:rPr>
              <a:t>(n.): The language that computers use to work.</a:t>
            </a:r>
          </a:p>
          <a:p>
            <a:pPr hangingPunct="1">
              <a:lnSpc>
                <a:spcPct val="150000"/>
              </a:lnSpc>
            </a:pPr>
            <a:r>
              <a:rPr lang="fr-FR" sz="2100" b="1" dirty="0">
                <a:solidFill>
                  <a:srgbClr val="0070C0"/>
                </a:solidFill>
                <a:latin typeface="Calibri" panose="020F0502020204030204" pitchFamily="34" charset="0"/>
              </a:rPr>
              <a:t>To share </a:t>
            </a:r>
            <a:r>
              <a:rPr lang="fr-FR" sz="2100" dirty="0">
                <a:latin typeface="Calibri" panose="020F0502020204030204" pitchFamily="34" charset="0"/>
              </a:rPr>
              <a:t>(v.): To give our things or information to others.</a:t>
            </a:r>
          </a:p>
          <a:p>
            <a:pPr hangingPunct="1">
              <a:lnSpc>
                <a:spcPct val="150000"/>
              </a:lnSpc>
            </a:pPr>
            <a:r>
              <a:rPr lang="fr-FR" sz="2100" b="1" dirty="0">
                <a:solidFill>
                  <a:srgbClr val="0070C0"/>
                </a:solidFill>
                <a:latin typeface="Calibri" panose="020F0502020204030204" pitchFamily="34" charset="0"/>
              </a:rPr>
              <a:t>Goal</a:t>
            </a:r>
            <a:r>
              <a:rPr lang="fr-FR" sz="2100" b="1" dirty="0">
                <a:latin typeface="Calibri" panose="020F0502020204030204" pitchFamily="34" charset="0"/>
              </a:rPr>
              <a:t> </a:t>
            </a:r>
            <a:r>
              <a:rPr lang="fr-FR" sz="2100" dirty="0">
                <a:latin typeface="Calibri" panose="020F0502020204030204" pitchFamily="34" charset="0"/>
              </a:rPr>
              <a:t>(n.): Something that you work to make happen in the future.</a:t>
            </a:r>
          </a:p>
          <a:p>
            <a:pPr hangingPunct="1">
              <a:lnSpc>
                <a:spcPct val="150000"/>
              </a:lnSpc>
            </a:pPr>
            <a:r>
              <a:rPr lang="fr-FR" sz="2100" b="1" dirty="0">
                <a:solidFill>
                  <a:srgbClr val="0070C0"/>
                </a:solidFill>
                <a:latin typeface="Calibri" panose="020F0502020204030204" pitchFamily="34" charset="0"/>
              </a:rPr>
              <a:t>Digital</a:t>
            </a:r>
            <a:r>
              <a:rPr lang="fr-FR" sz="2100" b="1" dirty="0">
                <a:latin typeface="Calibri" panose="020F0502020204030204" pitchFamily="34" charset="0"/>
              </a:rPr>
              <a:t> </a:t>
            </a:r>
            <a:r>
              <a:rPr lang="fr-FR" sz="2100" dirty="0">
                <a:latin typeface="Calibri" panose="020F0502020204030204" pitchFamily="34" charset="0"/>
              </a:rPr>
              <a:t>(adj.): Things that express themselves in series of 0 and 1s (like a digital watch).</a:t>
            </a:r>
          </a:p>
          <a:p>
            <a:pPr hangingPunct="1">
              <a:lnSpc>
                <a:spcPct val="150000"/>
              </a:lnSpc>
            </a:pPr>
            <a:r>
              <a:rPr lang="fr-FR" sz="2100" b="1" dirty="0">
                <a:solidFill>
                  <a:srgbClr val="0070C0"/>
                </a:solidFill>
                <a:latin typeface="Calibri" panose="020F0502020204030204" pitchFamily="34" charset="0"/>
              </a:rPr>
              <a:t>Ideas</a:t>
            </a:r>
            <a:r>
              <a:rPr lang="fr-FR" sz="2100" b="1" dirty="0">
                <a:latin typeface="Calibri" panose="020F0502020204030204" pitchFamily="34" charset="0"/>
              </a:rPr>
              <a:t> </a:t>
            </a:r>
            <a:r>
              <a:rPr lang="fr-FR" sz="2100" dirty="0">
                <a:latin typeface="Calibri" panose="020F0502020204030204" pitchFamily="34" charset="0"/>
              </a:rPr>
              <a:t>(n.): Thoughts that one has about a subject.</a:t>
            </a:r>
          </a:p>
          <a:p>
            <a:pPr hangingPunct="1">
              <a:lnSpc>
                <a:spcPct val="150000"/>
              </a:lnSpc>
            </a:pPr>
            <a:r>
              <a:rPr lang="fr-FR" sz="2100" b="1" dirty="0">
                <a:solidFill>
                  <a:srgbClr val="0070C0"/>
                </a:solidFill>
                <a:latin typeface="Calibri" panose="020F0502020204030204" pitchFamily="34" charset="0"/>
              </a:rPr>
              <a:t>Prize</a:t>
            </a:r>
            <a:r>
              <a:rPr lang="fr-FR" sz="2100" b="1" dirty="0">
                <a:latin typeface="Calibri" panose="020F0502020204030204" pitchFamily="34" charset="0"/>
              </a:rPr>
              <a:t> </a:t>
            </a:r>
            <a:r>
              <a:rPr lang="fr-FR" sz="2100" dirty="0">
                <a:latin typeface="Calibri" panose="020F0502020204030204" pitchFamily="34" charset="0"/>
              </a:rPr>
              <a:t>(n.): Something that you win because you did something good.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406400" y="6281738"/>
            <a:ext cx="38909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fr-FR" sz="800">
                <a:latin typeface="Century Gothic" panose="020B0502020202020204" pitchFamily="34" charset="0"/>
              </a:rPr>
              <a:t>Image from : https://blog.westmonroepartners.com/are-you-engaged-with-the-right-customers-when-designing-your-digital-customer-experience/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294313" y="180975"/>
            <a:ext cx="48244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fr-FR" sz="2800" dirty="0">
                <a:solidFill>
                  <a:srgbClr val="0070C0"/>
                </a:solidFill>
                <a:latin typeface="Century Gothic" panose="020B0502020202020204" pitchFamily="34" charset="0"/>
              </a:rPr>
              <a:t>01 VOCABULARY CORNER</a:t>
            </a:r>
          </a:p>
        </p:txBody>
      </p:sp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-36513" y="0"/>
            <a:ext cx="1835151" cy="1293813"/>
            <a:chOff x="-23" y="0"/>
            <a:chExt cx="1156" cy="815"/>
          </a:xfrm>
        </p:grpSpPr>
        <p:sp>
          <p:nvSpPr>
            <p:cNvPr id="6156" name="AutoShape 12"/>
            <p:cNvSpPr>
              <a:spLocks noChangeArrowheads="1"/>
            </p:cNvSpPr>
            <p:nvPr/>
          </p:nvSpPr>
          <p:spPr bwMode="auto">
            <a:xfrm rot="16200000">
              <a:off x="0" y="0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-23" y="210"/>
              <a:ext cx="115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/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1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FOR YOU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2" r="33165"/>
          <a:stretch>
            <a:fillRect/>
          </a:stretch>
        </p:blipFill>
        <p:spPr bwMode="auto">
          <a:xfrm>
            <a:off x="5999163" y="33338"/>
            <a:ext cx="48006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5432" r="3316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726363" y="5445125"/>
            <a:ext cx="746125" cy="1412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192838" y="6669088"/>
            <a:ext cx="4608512" cy="1889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985000" y="5943600"/>
            <a:ext cx="741363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474075" y="6248400"/>
            <a:ext cx="815975" cy="62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9215438" y="5013325"/>
            <a:ext cx="793750" cy="1863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7726363" y="-173038"/>
            <a:ext cx="1587" cy="6326188"/>
          </a:xfrm>
          <a:prstGeom prst="line">
            <a:avLst/>
          </a:prstGeom>
          <a:noFill/>
          <a:ln w="38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6985000" y="-246063"/>
            <a:ext cx="1588" cy="6411913"/>
          </a:xfrm>
          <a:prstGeom prst="line">
            <a:avLst/>
          </a:prstGeom>
          <a:noFill/>
          <a:ln w="38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8472488" y="-173038"/>
            <a:ext cx="1587" cy="6737351"/>
          </a:xfrm>
          <a:prstGeom prst="line">
            <a:avLst/>
          </a:prstGeom>
          <a:noFill/>
          <a:ln w="38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V="1">
            <a:off x="9217025" y="-173038"/>
            <a:ext cx="1588" cy="6411913"/>
          </a:xfrm>
          <a:prstGeom prst="line">
            <a:avLst/>
          </a:prstGeom>
          <a:noFill/>
          <a:ln w="38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10009188" y="-36513"/>
            <a:ext cx="1587" cy="6411913"/>
          </a:xfrm>
          <a:prstGeom prst="line">
            <a:avLst/>
          </a:prstGeom>
          <a:noFill/>
          <a:ln w="38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9880600" y="5805488"/>
            <a:ext cx="873125" cy="10715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277813" y="1282700"/>
            <a:ext cx="5700712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200000"/>
              </a:lnSpc>
            </a:pPr>
            <a:r>
              <a:rPr lang="fr-FR" sz="2100" dirty="0">
                <a:latin typeface="Calibri" panose="020F0502020204030204" pitchFamily="34" charset="0"/>
              </a:rPr>
              <a:t>Elon Musk has opened a gym for robots, called OpenAI Gym. Mr. Musk also started the companies Tesla Motors and PayPal. OpenAI Gym is free for people who write computer </a:t>
            </a:r>
            <a:r>
              <a:rPr lang="fr-FR" sz="2100" b="1" dirty="0">
                <a:solidFill>
                  <a:srgbClr val="0070C0"/>
                </a:solidFill>
                <a:latin typeface="Calibri" panose="020F0502020204030204" pitchFamily="34" charset="0"/>
              </a:rPr>
              <a:t>code</a:t>
            </a:r>
            <a:r>
              <a:rPr lang="fr-FR" sz="21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2100" dirty="0">
                <a:latin typeface="Calibri" panose="020F0502020204030204" pitchFamily="34" charset="0"/>
              </a:rPr>
              <a:t>so that they can test their work on robots and </a:t>
            </a:r>
            <a:r>
              <a:rPr lang="fr-FR" sz="2100" b="1" dirty="0">
                <a:solidFill>
                  <a:srgbClr val="0070C0"/>
                </a:solidFill>
                <a:latin typeface="Calibri" panose="020F0502020204030204" pitchFamily="34" charset="0"/>
              </a:rPr>
              <a:t>share</a:t>
            </a:r>
            <a:r>
              <a:rPr lang="fr-FR" sz="21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2100" dirty="0">
                <a:latin typeface="Calibri" panose="020F0502020204030204" pitchFamily="34" charset="0"/>
              </a:rPr>
              <a:t>what they know. The robot gym can also help people who write code to fix problems and share a lot of computer information.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6096000" y="6330950"/>
            <a:ext cx="46085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fr-FR" sz="800">
                <a:latin typeface="Century Gothic" panose="020B0502020202020204" pitchFamily="34" charset="0"/>
              </a:rPr>
              <a:t>Image from : http://www.mirror.co.uk/news/technology-science/technology/would-you-fight-robot-expert-7135089</a:t>
            </a:r>
          </a:p>
        </p:txBody>
      </p: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0" y="-14288"/>
            <a:ext cx="1943100" cy="1293813"/>
            <a:chOff x="0" y="-9"/>
            <a:chExt cx="1224" cy="815"/>
          </a:xfrm>
        </p:grpSpPr>
        <p:sp>
          <p:nvSpPr>
            <p:cNvPr id="7184" name="AutoShape 16"/>
            <p:cNvSpPr>
              <a:spLocks noChangeArrowheads="1"/>
            </p:cNvSpPr>
            <p:nvPr/>
          </p:nvSpPr>
          <p:spPr bwMode="auto">
            <a:xfrm rot="16200000">
              <a:off x="0" y="-8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68" y="143"/>
              <a:ext cx="115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FOR YOU</a:t>
              </a:r>
            </a:p>
          </p:txBody>
        </p:sp>
      </p:grp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1655763" y="441325"/>
            <a:ext cx="48244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fr-FR" sz="2800">
                <a:latin typeface="Century Gothic" panose="020B0502020202020204" pitchFamily="34" charset="0"/>
              </a:rPr>
              <a:t>02 Reading time:</a:t>
            </a:r>
          </a:p>
        </p:txBody>
      </p: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-36513" y="0"/>
            <a:ext cx="1835151" cy="1293813"/>
            <a:chOff x="-23" y="0"/>
            <a:chExt cx="1156" cy="815"/>
          </a:xfrm>
        </p:grpSpPr>
        <p:sp>
          <p:nvSpPr>
            <p:cNvPr id="7188" name="AutoShape 20"/>
            <p:cNvSpPr>
              <a:spLocks noChangeArrowheads="1"/>
            </p:cNvSpPr>
            <p:nvPr/>
          </p:nvSpPr>
          <p:spPr bwMode="auto">
            <a:xfrm rot="16200000">
              <a:off x="0" y="0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-23" y="210"/>
              <a:ext cx="115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/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1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FOR YOU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4" r="38516"/>
          <a:stretch>
            <a:fillRect/>
          </a:stretch>
        </p:blipFill>
        <p:spPr bwMode="auto">
          <a:xfrm>
            <a:off x="0" y="23813"/>
            <a:ext cx="4762500" cy="679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6354" r="3851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-963613"/>
            <a:ext cx="4760913" cy="8639176"/>
            <a:chOff x="0" y="-607"/>
            <a:chExt cx="2999" cy="5442"/>
          </a:xfrm>
        </p:grpSpPr>
        <p:sp>
          <p:nvSpPr>
            <p:cNvPr id="8195" name="Line 3"/>
            <p:cNvSpPr>
              <a:spLocks noChangeShapeType="1"/>
            </p:cNvSpPr>
            <p:nvPr/>
          </p:nvSpPr>
          <p:spPr bwMode="auto">
            <a:xfrm>
              <a:off x="0" y="754"/>
              <a:ext cx="2999" cy="0"/>
            </a:xfrm>
            <a:prstGeom prst="line">
              <a:avLst/>
            </a:prstGeom>
            <a:noFill/>
            <a:ln w="2844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6" name="Line 4"/>
            <p:cNvSpPr>
              <a:spLocks noChangeShapeType="1"/>
            </p:cNvSpPr>
            <p:nvPr/>
          </p:nvSpPr>
          <p:spPr bwMode="auto">
            <a:xfrm>
              <a:off x="0" y="1661"/>
              <a:ext cx="2999" cy="0"/>
            </a:xfrm>
            <a:prstGeom prst="line">
              <a:avLst/>
            </a:prstGeom>
            <a:noFill/>
            <a:ln w="2844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0" y="2568"/>
              <a:ext cx="2999" cy="0"/>
            </a:xfrm>
            <a:prstGeom prst="line">
              <a:avLst/>
            </a:prstGeom>
            <a:noFill/>
            <a:ln w="2844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0" y="3521"/>
              <a:ext cx="2999" cy="0"/>
            </a:xfrm>
            <a:prstGeom prst="line">
              <a:avLst/>
            </a:prstGeom>
            <a:noFill/>
            <a:ln w="2844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958" y="-607"/>
              <a:ext cx="0" cy="5442"/>
            </a:xfrm>
            <a:prstGeom prst="line">
              <a:avLst/>
            </a:prstGeom>
            <a:noFill/>
            <a:ln w="2844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2001" y="-607"/>
              <a:ext cx="0" cy="5442"/>
            </a:xfrm>
            <a:prstGeom prst="line">
              <a:avLst/>
            </a:prstGeom>
            <a:noFill/>
            <a:ln w="2844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2998" cy="4319"/>
            </a:xfrm>
            <a:prstGeom prst="rect">
              <a:avLst/>
            </a:prstGeom>
            <a:noFill/>
            <a:ln w="12708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88925" y="6454775"/>
            <a:ext cx="3959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fr-FR" sz="800">
                <a:latin typeface="Century Gothic" panose="020B0502020202020204" pitchFamily="34" charset="0"/>
              </a:rPr>
              <a:t>Image from : http://bodyhacks.com/heres-avoiding-injuries-gym/</a:t>
            </a:r>
          </a:p>
        </p:txBody>
      </p: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0" y="-14288"/>
            <a:ext cx="1943100" cy="1293813"/>
            <a:chOff x="0" y="-9"/>
            <a:chExt cx="1224" cy="815"/>
          </a:xfrm>
        </p:grpSpPr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 rot="16200000">
              <a:off x="0" y="-8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8" y="143"/>
              <a:ext cx="115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FOR YOU</a:t>
              </a:r>
            </a:p>
          </p:txBody>
        </p:sp>
      </p:grp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5607050" y="188913"/>
            <a:ext cx="43926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fr-FR" sz="2800">
                <a:latin typeface="Century Gothic" panose="020B0502020202020204" pitchFamily="34" charset="0"/>
              </a:rPr>
              <a:t>03 Reading time cont…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4995863" y="711200"/>
            <a:ext cx="5616575" cy="457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200000"/>
              </a:lnSpc>
            </a:pPr>
            <a:r>
              <a:rPr lang="fr-FR" sz="2100" dirty="0">
                <a:latin typeface="Calibri" panose="020F0502020204030204" pitchFamily="34" charset="0"/>
              </a:rPr>
              <a:t>Mr Musk explained why OpenAI Gym is free. He said that his </a:t>
            </a:r>
            <a:r>
              <a:rPr lang="fr-FR" sz="2100" b="1" dirty="0">
                <a:solidFill>
                  <a:srgbClr val="0070C0"/>
                </a:solidFill>
                <a:latin typeface="Calibri" panose="020F0502020204030204" pitchFamily="34" charset="0"/>
              </a:rPr>
              <a:t>goal</a:t>
            </a:r>
            <a:r>
              <a:rPr lang="fr-FR" sz="21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2100" dirty="0">
                <a:latin typeface="Calibri" panose="020F0502020204030204" pitchFamily="34" charset="0"/>
              </a:rPr>
              <a:t>is to improve </a:t>
            </a:r>
            <a:r>
              <a:rPr lang="fr-FR" sz="2100" b="1" dirty="0">
                <a:solidFill>
                  <a:srgbClr val="0070C0"/>
                </a:solidFill>
                <a:latin typeface="Calibri" panose="020F0502020204030204" pitchFamily="34" charset="0"/>
              </a:rPr>
              <a:t>digital</a:t>
            </a:r>
            <a:r>
              <a:rPr lang="fr-FR" sz="21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2100" dirty="0">
                <a:latin typeface="Calibri" panose="020F0502020204030204" pitchFamily="34" charset="0"/>
              </a:rPr>
              <a:t>information in the way that is helpful to people as a whole. It is the same as when a dog gets a snack when it learns something new. If someone shares a good </a:t>
            </a:r>
            <a:r>
              <a:rPr lang="fr-FR" sz="2100" b="1" dirty="0">
                <a:solidFill>
                  <a:srgbClr val="0070C0"/>
                </a:solidFill>
                <a:latin typeface="Calibri" panose="020F0502020204030204" pitchFamily="34" charset="0"/>
              </a:rPr>
              <a:t>idea</a:t>
            </a:r>
            <a:r>
              <a:rPr lang="fr-FR" sz="21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2100" dirty="0">
                <a:latin typeface="Calibri" panose="020F0502020204030204" pitchFamily="34" charset="0"/>
              </a:rPr>
              <a:t>in the gym, they get a </a:t>
            </a:r>
            <a:r>
              <a:rPr lang="fr-FR" sz="2100" b="1" dirty="0">
                <a:solidFill>
                  <a:srgbClr val="0070C0"/>
                </a:solidFill>
                <a:latin typeface="Calibri" panose="020F0502020204030204" pitchFamily="34" charset="0"/>
              </a:rPr>
              <a:t>prize</a:t>
            </a:r>
            <a:r>
              <a:rPr lang="fr-FR" sz="2100" dirty="0">
                <a:latin typeface="Calibri" panose="020F0502020204030204" pitchFamily="34" charset="0"/>
              </a:rPr>
              <a:t>. If the idea fails, no prizes are given.</a:t>
            </a:r>
          </a:p>
        </p:txBody>
      </p:sp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-36513" y="0"/>
            <a:ext cx="1835151" cy="1293813"/>
            <a:chOff x="-23" y="0"/>
            <a:chExt cx="1156" cy="815"/>
          </a:xfrm>
        </p:grpSpPr>
        <p:sp>
          <p:nvSpPr>
            <p:cNvPr id="8209" name="AutoShape 17"/>
            <p:cNvSpPr>
              <a:spLocks noChangeArrowheads="1"/>
            </p:cNvSpPr>
            <p:nvPr/>
          </p:nvSpPr>
          <p:spPr bwMode="auto">
            <a:xfrm rot="16200000">
              <a:off x="0" y="0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-23" y="210"/>
              <a:ext cx="115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/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1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FOR YOU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3" r="10033"/>
          <a:stretch>
            <a:fillRect/>
          </a:stretch>
        </p:blipFill>
        <p:spPr bwMode="auto">
          <a:xfrm>
            <a:off x="0" y="0"/>
            <a:ext cx="50403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0003" r="1003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8" name="AutoShape 2"/>
          <p:cNvSpPr>
            <a:spLocks noChangeArrowheads="1"/>
          </p:cNvSpPr>
          <p:nvPr/>
        </p:nvSpPr>
        <p:spPr bwMode="auto">
          <a:xfrm flipH="1">
            <a:off x="3313113" y="0"/>
            <a:ext cx="1728787" cy="3429000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 flipH="1" flipV="1">
            <a:off x="3313113" y="3425825"/>
            <a:ext cx="1728787" cy="3430588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872038" y="749300"/>
            <a:ext cx="5746750" cy="457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200000"/>
              </a:lnSpc>
              <a:buSzPct val="45000"/>
              <a:buFont typeface="Times New Roman" panose="02020603050405020304" pitchFamily="18" charset="0"/>
              <a:buAutoNum type="arabicPeriod"/>
            </a:pPr>
            <a:r>
              <a:rPr lang="fr-FR" sz="2100">
                <a:latin typeface="Calibri" panose="020F0502020204030204" pitchFamily="34" charset="0"/>
              </a:rPr>
              <a:t>What kind of place is this article about? </a:t>
            </a:r>
          </a:p>
          <a:p>
            <a:pPr hangingPunct="1">
              <a:lnSpc>
                <a:spcPct val="200000"/>
              </a:lnSpc>
              <a:buSzPct val="45000"/>
              <a:buFont typeface="Times New Roman" panose="02020603050405020304" pitchFamily="18" charset="0"/>
              <a:buAutoNum type="arabicPeriod"/>
            </a:pPr>
            <a:r>
              <a:rPr lang="fr-FR" sz="2100">
                <a:latin typeface="Calibri" panose="020F0502020204030204" pitchFamily="34" charset="0"/>
              </a:rPr>
              <a:t>Elon Musk is a famous and rich businessman, which other companies did he start? </a:t>
            </a:r>
          </a:p>
          <a:p>
            <a:pPr hangingPunct="1">
              <a:lnSpc>
                <a:spcPct val="200000"/>
              </a:lnSpc>
              <a:buSzPct val="45000"/>
              <a:buFont typeface="Times New Roman" panose="02020603050405020304" pitchFamily="18" charset="0"/>
              <a:buAutoNum type="arabicPeriod"/>
            </a:pPr>
            <a:r>
              <a:rPr lang="fr-FR" sz="2100">
                <a:latin typeface="Calibri" panose="020F0502020204030204" pitchFamily="34" charset="0"/>
              </a:rPr>
              <a:t>Who is invited to visit the robot gym? </a:t>
            </a:r>
          </a:p>
          <a:p>
            <a:pPr hangingPunct="1">
              <a:lnSpc>
                <a:spcPct val="200000"/>
              </a:lnSpc>
              <a:buSzPct val="45000"/>
              <a:buFont typeface="Times New Roman" panose="02020603050405020304" pitchFamily="18" charset="0"/>
              <a:buAutoNum type="arabicPeriod"/>
            </a:pPr>
            <a:r>
              <a:rPr lang="fr-FR" sz="2100">
                <a:latin typeface="Calibri" panose="020F0502020204030204" pitchFamily="34" charset="0"/>
              </a:rPr>
              <a:t>What do the code writers share with each other in this gym? </a:t>
            </a:r>
          </a:p>
          <a:p>
            <a:pPr hangingPunct="1">
              <a:lnSpc>
                <a:spcPct val="200000"/>
              </a:lnSpc>
              <a:buSzPct val="45000"/>
              <a:buFont typeface="Times New Roman" panose="02020603050405020304" pitchFamily="18" charset="0"/>
              <a:buAutoNum type="arabicPeriod"/>
            </a:pPr>
            <a:r>
              <a:rPr lang="fr-FR" sz="2100">
                <a:latin typeface="Calibri" panose="020F0502020204030204" pitchFamily="34" charset="0"/>
              </a:rPr>
              <a:t>How much does it cost to join this club?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1511300" y="3355975"/>
            <a:ext cx="1874838" cy="3673475"/>
          </a:xfrm>
          <a:prstGeom prst="line">
            <a:avLst/>
          </a:prstGeom>
          <a:noFill/>
          <a:ln w="763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1800" y="6381750"/>
            <a:ext cx="34559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fr-FR" sz="800">
                <a:latin typeface="Century Gothic" panose="020B0502020202020204" pitchFamily="34" charset="0"/>
              </a:rPr>
              <a:t>Image from :http://www.viceroyhotelsandresorts.com/en/santamonica/spa_and_wellness</a:t>
            </a:r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0" y="-14288"/>
            <a:ext cx="1943100" cy="1293813"/>
            <a:chOff x="0" y="-9"/>
            <a:chExt cx="1224" cy="815"/>
          </a:xfrm>
        </p:grpSpPr>
        <p:sp>
          <p:nvSpPr>
            <p:cNvPr id="9224" name="AutoShape 8"/>
            <p:cNvSpPr>
              <a:spLocks noChangeArrowheads="1"/>
            </p:cNvSpPr>
            <p:nvPr/>
          </p:nvSpPr>
          <p:spPr bwMode="auto">
            <a:xfrm rot="16200000">
              <a:off x="0" y="-8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68" y="143"/>
              <a:ext cx="115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FOR YOU</a:t>
              </a:r>
            </a:p>
          </p:txBody>
        </p:sp>
      </p:grp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46663" y="227013"/>
            <a:ext cx="5521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fr-FR" sz="2800">
                <a:latin typeface="Century Gothic" panose="020B0502020202020204" pitchFamily="34" charset="0"/>
              </a:rPr>
              <a:t>04 Comprehension questions:</a:t>
            </a:r>
          </a:p>
        </p:txBody>
      </p: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-36513" y="0"/>
            <a:ext cx="1835151" cy="1293813"/>
            <a:chOff x="-23" y="0"/>
            <a:chExt cx="1156" cy="815"/>
          </a:xfrm>
        </p:grpSpPr>
        <p:sp>
          <p:nvSpPr>
            <p:cNvPr id="9228" name="AutoShape 12"/>
            <p:cNvSpPr>
              <a:spLocks noChangeArrowheads="1"/>
            </p:cNvSpPr>
            <p:nvPr/>
          </p:nvSpPr>
          <p:spPr bwMode="auto">
            <a:xfrm rot="16200000">
              <a:off x="0" y="0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-23" y="210"/>
              <a:ext cx="115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/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1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FOR YOU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503238" y="2925763"/>
            <a:ext cx="6408737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fr-FR" sz="3600" b="1" dirty="0">
                <a:latin typeface="Malgun Gothic Semilight" panose="020B0502040204020203" charset="0"/>
              </a:rPr>
              <a:t>REVIEW DISCUSSION</a:t>
            </a:r>
            <a:r>
              <a:rPr lang="fr-FR" sz="3600" dirty="0">
                <a:latin typeface="Malgun Gothic Semilight" panose="020B0502040204020203" charset="0"/>
              </a:rPr>
              <a:t> </a:t>
            </a:r>
          </a:p>
          <a:p>
            <a:pPr hangingPunct="1">
              <a:lnSpc>
                <a:spcPct val="100000"/>
              </a:lnSpc>
            </a:pPr>
            <a:r>
              <a:rPr lang="fr-FR" sz="2100" dirty="0">
                <a:latin typeface="Calibri" panose="020F0502020204030204" pitchFamily="34" charset="0"/>
              </a:rPr>
              <a:t>Do you think the robot gym is a good </a:t>
            </a:r>
            <a:r>
              <a:rPr lang="fr-FR" sz="2100" b="1" dirty="0">
                <a:solidFill>
                  <a:srgbClr val="0070C0"/>
                </a:solidFill>
                <a:latin typeface="Calibri" panose="020F0502020204030204" pitchFamily="34" charset="0"/>
              </a:rPr>
              <a:t>idea</a:t>
            </a:r>
            <a:r>
              <a:rPr lang="fr-FR" sz="2100" dirty="0">
                <a:latin typeface="Calibri" panose="020F0502020204030204" pitchFamily="34" charset="0"/>
              </a:rPr>
              <a:t>? </a:t>
            </a:r>
          </a:p>
          <a:p>
            <a:pPr hangingPunct="1">
              <a:lnSpc>
                <a:spcPct val="100000"/>
              </a:lnSpc>
            </a:pPr>
            <a:r>
              <a:rPr lang="fr-FR" sz="2100" dirty="0">
                <a:latin typeface="Calibri" panose="020F0502020204030204" pitchFamily="34" charset="0"/>
              </a:rPr>
              <a:t>Why or why not? </a:t>
            </a:r>
          </a:p>
          <a:p>
            <a:pPr hangingPunct="1">
              <a:lnSpc>
                <a:spcPct val="100000"/>
              </a:lnSpc>
            </a:pPr>
            <a:r>
              <a:rPr lang="fr-FR" sz="2100" dirty="0">
                <a:latin typeface="Calibri" panose="020F0502020204030204" pitchFamily="34" charset="0"/>
              </a:rPr>
              <a:t>Why do you think computer code writers visit this gym? </a:t>
            </a:r>
          </a:p>
          <a:p>
            <a:pPr hangingPunct="1">
              <a:lnSpc>
                <a:spcPct val="100000"/>
              </a:lnSpc>
            </a:pPr>
            <a:r>
              <a:rPr lang="fr-FR" sz="2100" dirty="0">
                <a:latin typeface="Calibri" panose="020F0502020204030204" pitchFamily="34" charset="0"/>
              </a:rPr>
              <a:t>How can improving </a:t>
            </a:r>
            <a:r>
              <a:rPr lang="fr-FR" sz="2100" b="1" dirty="0">
                <a:solidFill>
                  <a:srgbClr val="0070C0"/>
                </a:solidFill>
                <a:latin typeface="Calibri" panose="020F0502020204030204" pitchFamily="34" charset="0"/>
              </a:rPr>
              <a:t>digital</a:t>
            </a:r>
            <a:r>
              <a:rPr lang="fr-FR" sz="21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fr-FR" sz="2100" dirty="0">
                <a:latin typeface="Calibri" panose="020F0502020204030204" pitchFamily="34" charset="0"/>
              </a:rPr>
              <a:t>information make things better for people as a whole? </a:t>
            </a:r>
          </a:p>
        </p:txBody>
      </p:sp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7129463" y="1917700"/>
            <a:ext cx="3803650" cy="3803650"/>
            <a:chOff x="4491" y="1208"/>
            <a:chExt cx="2396" cy="2396"/>
          </a:xfrm>
        </p:grpSpPr>
        <p:sp>
          <p:nvSpPr>
            <p:cNvPr id="10243" name="Oval 3"/>
            <p:cNvSpPr>
              <a:spLocks noChangeArrowheads="1"/>
            </p:cNvSpPr>
            <p:nvPr/>
          </p:nvSpPr>
          <p:spPr bwMode="auto">
            <a:xfrm>
              <a:off x="4491" y="1208"/>
              <a:ext cx="2396" cy="23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" y="1717"/>
              <a:ext cx="1536" cy="1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0" y="-14288"/>
            <a:ext cx="1943100" cy="1293813"/>
            <a:chOff x="0" y="-9"/>
            <a:chExt cx="1224" cy="815"/>
          </a:xfrm>
        </p:grpSpPr>
        <p:sp>
          <p:nvSpPr>
            <p:cNvPr id="10246" name="AutoShape 6"/>
            <p:cNvSpPr>
              <a:spLocks noChangeArrowheads="1"/>
            </p:cNvSpPr>
            <p:nvPr/>
          </p:nvSpPr>
          <p:spPr bwMode="auto">
            <a:xfrm rot="16200000">
              <a:off x="0" y="-8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68" y="143"/>
              <a:ext cx="115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FOR YOU</a:t>
              </a:r>
            </a:p>
          </p:txBody>
        </p:sp>
      </p:grpSp>
      <p:grpSp>
        <p:nvGrpSpPr>
          <p:cNvPr id="10248" name="Group 8"/>
          <p:cNvGrpSpPr>
            <a:grpSpLocks/>
          </p:cNvGrpSpPr>
          <p:nvPr/>
        </p:nvGrpSpPr>
        <p:grpSpPr bwMode="auto">
          <a:xfrm>
            <a:off x="-36513" y="0"/>
            <a:ext cx="1835151" cy="1293813"/>
            <a:chOff x="-23" y="0"/>
            <a:chExt cx="1156" cy="815"/>
          </a:xfrm>
        </p:grpSpPr>
        <p:sp>
          <p:nvSpPr>
            <p:cNvPr id="10249" name="AutoShape 9"/>
            <p:cNvSpPr>
              <a:spLocks noChangeArrowheads="1"/>
            </p:cNvSpPr>
            <p:nvPr/>
          </p:nvSpPr>
          <p:spPr bwMode="auto">
            <a:xfrm rot="16200000">
              <a:off x="0" y="0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-23" y="210"/>
              <a:ext cx="115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/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1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FOR YOU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val 1"/>
          <p:cNvSpPr>
            <a:spLocks noChangeArrowheads="1"/>
          </p:cNvSpPr>
          <p:nvPr/>
        </p:nvSpPr>
        <p:spPr bwMode="auto">
          <a:xfrm>
            <a:off x="4994275" y="1884363"/>
            <a:ext cx="1136650" cy="113665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603625" y="3141663"/>
            <a:ext cx="434181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fr-FR" sz="3600">
                <a:latin typeface="Malgun Gothic Semilight" panose="020B0502040204020203" charset="0"/>
              </a:rPr>
              <a:t>SPEAKING TASK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47700" y="3709988"/>
            <a:ext cx="9432925" cy="169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fr-FR" sz="2100" b="1">
                <a:latin typeface="Calibri" panose="020F0502020204030204" pitchFamily="34" charset="0"/>
              </a:rPr>
              <a:t>Express yourself</a:t>
            </a:r>
          </a:p>
          <a:p>
            <a:pPr algn="ctr" hangingPunct="1">
              <a:lnSpc>
                <a:spcPct val="100000"/>
              </a:lnSpc>
            </a:pPr>
            <a:r>
              <a:rPr lang="fr-FR" sz="2100">
                <a:latin typeface="Calibri" panose="020F0502020204030204" pitchFamily="34" charset="0"/>
              </a:rPr>
              <a:t>Take turns telling each other about OpenAI. What is OpenAI? </a:t>
            </a:r>
          </a:p>
          <a:p>
            <a:pPr algn="ctr" hangingPunct="1">
              <a:lnSpc>
                <a:spcPct val="100000"/>
              </a:lnSpc>
            </a:pPr>
            <a:r>
              <a:rPr lang="fr-FR" sz="2100">
                <a:latin typeface="Calibri" panose="020F0502020204030204" pitchFamily="34" charset="0"/>
              </a:rPr>
              <a:t>Who created it? </a:t>
            </a:r>
          </a:p>
          <a:p>
            <a:pPr algn="ctr" hangingPunct="1">
              <a:lnSpc>
                <a:spcPct val="100000"/>
              </a:lnSpc>
            </a:pPr>
            <a:r>
              <a:rPr lang="fr-FR" sz="2100">
                <a:latin typeface="Calibri" panose="020F0502020204030204" pitchFamily="34" charset="0"/>
              </a:rPr>
              <a:t>What is the goal of the gym described in the article?</a:t>
            </a:r>
            <a:r>
              <a:rPr lang="fr-FR" sz="2100" i="1">
                <a:latin typeface="Calibri" panose="020F0502020204030204" pitchFamily="34" charset="0"/>
              </a:rPr>
              <a:t> </a:t>
            </a:r>
          </a:p>
          <a:p>
            <a:pPr algn="ctr" hangingPunct="1">
              <a:lnSpc>
                <a:spcPct val="100000"/>
              </a:lnSpc>
            </a:pPr>
            <a:r>
              <a:rPr lang="fr-FR" sz="2100" i="1">
                <a:latin typeface="Calibri" panose="020F0502020204030204" pitchFamily="34" charset="0"/>
              </a:rPr>
              <a:t>(Add any other questions that you can think of about the topic)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8" y="2001838"/>
            <a:ext cx="900112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0" y="-14288"/>
            <a:ext cx="1943100" cy="1293813"/>
            <a:chOff x="0" y="-9"/>
            <a:chExt cx="1224" cy="815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0" y="-8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68" y="143"/>
              <a:ext cx="115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</a:t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>FOR YOU</a:t>
              </a:r>
            </a:p>
          </p:txBody>
        </p:sp>
      </p:grp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-36513" y="0"/>
            <a:ext cx="1835151" cy="1293813"/>
            <a:chOff x="-23" y="0"/>
            <a:chExt cx="1156" cy="815"/>
          </a:xfrm>
        </p:grpSpPr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0" y="0"/>
              <a:ext cx="815" cy="815"/>
            </a:xfrm>
            <a:custGeom>
              <a:avLst/>
              <a:gdLst>
                <a:gd name="G0" fmla="+- 21600 0 0"/>
                <a:gd name="G1" fmla="+- 21600 0 G0"/>
                <a:gd name="G2" fmla="+- 32400 0 G0"/>
                <a:gd name="G3" fmla="*/ G2 1 2"/>
                <a:gd name="G4" fmla="+- G0 10800 0"/>
                <a:gd name="G5" fmla="*/ G4 1 2"/>
                <a:gd name="T0" fmla="*/ 2863 w 21600"/>
                <a:gd name="T1" fmla="*/ 2863 h 21600"/>
                <a:gd name="T2" fmla="*/ 18737 w 21600"/>
                <a:gd name="T3" fmla="*/ 18737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10800"/>
                    <a:pt x="21600" y="5400"/>
                    <a:pt x="21600" y="0"/>
                  </a:cubicBezTo>
                  <a:cubicBezTo>
                    <a:pt x="21600" y="0"/>
                    <a:pt x="16200" y="0"/>
                    <a:pt x="108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-23" y="210"/>
              <a:ext cx="115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FFFFFF"/>
                  </a:solidFill>
                  <a:latin typeface="Century Gothic" panose="020B0502020202020204" pitchFamily="34" charset="0"/>
                </a:rPr>
                <a:t>E-TALKING</a:t>
              </a:r>
              <a: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  <a:t/>
              </a:r>
              <a:br>
                <a:rPr lang="fr-FR" sz="1400">
                  <a:solidFill>
                    <a:srgbClr val="FFFFFF"/>
                  </a:solidFill>
                  <a:latin typeface="Century Gothic" panose="020B0502020202020204" pitchFamily="34" charset="0"/>
                </a:rPr>
              </a:br>
              <a:r>
                <a:rPr lang="fr-FR" sz="1100">
                  <a:solidFill>
                    <a:srgbClr val="FFFFFF"/>
                  </a:solidFill>
                  <a:latin typeface="Century Gothic" panose="020B0502020202020204" pitchFamily="34" charset="0"/>
                </a:rPr>
                <a:t>BEST FOR YOU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596</Words>
  <Application>Microsoft Office PowerPoint</Application>
  <PresentationFormat>自訂</PresentationFormat>
  <Paragraphs>86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Times New Roman</vt:lpstr>
      <vt:lpstr>Calibri</vt:lpstr>
      <vt:lpstr>Microsoft YaHei</vt:lpstr>
      <vt:lpstr>Arial</vt:lpstr>
      <vt:lpstr>Lucida Sans Unicode</vt:lpstr>
      <vt:lpstr>Century Gothic</vt:lpstr>
      <vt:lpstr>Malgun Gothic Semilight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Etalking</dc:creator>
  <cp:lastModifiedBy>Etalking</cp:lastModifiedBy>
  <cp:revision>1</cp:revision>
  <cp:lastPrinted>1601-01-01T00:00:00Z</cp:lastPrinted>
  <dcterms:created xsi:type="dcterms:W3CDTF">1601-01-01T00:00:00Z</dcterms:created>
  <dcterms:modified xsi:type="dcterms:W3CDTF">2017-05-17T21:19:59Z</dcterms:modified>
</cp:coreProperties>
</file>