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311" r:id="rId2"/>
    <p:sldId id="312" r:id="rId3"/>
    <p:sldId id="275" r:id="rId4"/>
    <p:sldId id="302" r:id="rId5"/>
    <p:sldId id="316" r:id="rId6"/>
    <p:sldId id="307" r:id="rId7"/>
    <p:sldId id="317" r:id="rId8"/>
    <p:sldId id="289" r:id="rId9"/>
    <p:sldId id="276" r:id="rId10"/>
    <p:sldId id="314" r:id="rId11"/>
    <p:sldId id="318" r:id="rId12"/>
    <p:sldId id="277" r:id="rId13"/>
    <p:sldId id="306" r:id="rId14"/>
    <p:sldId id="279" r:id="rId15"/>
    <p:sldId id="315" r:id="rId16"/>
  </p:sldIdLst>
  <p:sldSz cx="1080135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40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AF802"/>
    <a:srgbClr val="171717"/>
    <a:srgbClr val="8BE002"/>
    <a:srgbClr val="9EFD03"/>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421" autoAdjust="0"/>
    <p:restoredTop sz="94660"/>
  </p:normalViewPr>
  <p:slideViewPr>
    <p:cSldViewPr>
      <p:cViewPr varScale="1">
        <p:scale>
          <a:sx n="70" d="100"/>
          <a:sy n="70" d="100"/>
        </p:scale>
        <p:origin x="1152" y="78"/>
      </p:cViewPr>
      <p:guideLst>
        <p:guide orient="horz" pos="2160"/>
        <p:guide pos="3402"/>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179D6B7-3A56-48AB-A5A0-D31717A299E8}" type="datetimeFigureOut">
              <a:rPr lang="zh-TW" altLang="en-US" smtClean="0"/>
              <a:t>2017/5/24</a:t>
            </a:fld>
            <a:endParaRPr lang="zh-TW" altLang="en-US"/>
          </a:p>
        </p:txBody>
      </p:sp>
      <p:sp>
        <p:nvSpPr>
          <p:cNvPr id="4" name="投影片圖像版面配置區 3"/>
          <p:cNvSpPr>
            <a:spLocks noGrp="1" noRot="1" noChangeAspect="1"/>
          </p:cNvSpPr>
          <p:nvPr>
            <p:ph type="sldImg" idx="2"/>
          </p:nvPr>
        </p:nvSpPr>
        <p:spPr>
          <a:xfrm>
            <a:off x="728663" y="685800"/>
            <a:ext cx="5400675"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DAE992C-6897-442F-8DE2-09D19DD46BE5}" type="slidenum">
              <a:rPr lang="zh-TW" altLang="en-US" smtClean="0"/>
              <a:t>‹#›</a:t>
            </a:fld>
            <a:endParaRPr lang="zh-TW" altLang="en-US"/>
          </a:p>
        </p:txBody>
      </p:sp>
    </p:spTree>
    <p:extLst>
      <p:ext uri="{BB962C8B-B14F-4D97-AF65-F5344CB8AC3E}">
        <p14:creationId xmlns:p14="http://schemas.microsoft.com/office/powerpoint/2010/main" val="22683595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810101" y="2130427"/>
            <a:ext cx="9181148" cy="1470025"/>
          </a:xfrm>
        </p:spPr>
        <p:txBody>
          <a:bodyPr/>
          <a:lstStyle/>
          <a:p>
            <a:r>
              <a:rPr lang="zh-TW" altLang="en-US" smtClean="0"/>
              <a:t>按一下以編輯母片標題樣式</a:t>
            </a:r>
            <a:endParaRPr lang="zh-TW" altLang="en-US"/>
          </a:p>
        </p:txBody>
      </p:sp>
      <p:sp>
        <p:nvSpPr>
          <p:cNvPr id="3" name="副標題 2"/>
          <p:cNvSpPr>
            <a:spLocks noGrp="1"/>
          </p:cNvSpPr>
          <p:nvPr>
            <p:ph type="subTitle" idx="1"/>
          </p:nvPr>
        </p:nvSpPr>
        <p:spPr>
          <a:xfrm>
            <a:off x="1620203" y="3886200"/>
            <a:ext cx="7560945"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smtClean="0"/>
              <a:t>按一下以編輯母片副標題樣式</a:t>
            </a:r>
            <a:endParaRPr lang="zh-TW" altLang="en-US"/>
          </a:p>
        </p:txBody>
      </p:sp>
      <p:sp>
        <p:nvSpPr>
          <p:cNvPr id="4" name="日期版面配置區 3"/>
          <p:cNvSpPr>
            <a:spLocks noGrp="1"/>
          </p:cNvSpPr>
          <p:nvPr>
            <p:ph type="dt" sz="half" idx="10"/>
          </p:nvPr>
        </p:nvSpPr>
        <p:spPr/>
        <p:txBody>
          <a:bodyPr/>
          <a:lstStyle/>
          <a:p>
            <a:fld id="{A2F69D14-0B00-400B-BBB5-AC4CA63BD022}" type="datetimeFigureOut">
              <a:rPr lang="zh-TW" altLang="en-US" smtClean="0"/>
              <a:t>2017/5/24</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5EF24549-9F80-426F-9361-2D50C6A66B00}" type="slidenum">
              <a:rPr lang="zh-TW" altLang="en-US" smtClean="0"/>
              <a:t>‹#›</a:t>
            </a:fld>
            <a:endParaRPr lang="zh-TW" altLang="en-US"/>
          </a:p>
        </p:txBody>
      </p:sp>
    </p:spTree>
    <p:extLst>
      <p:ext uri="{BB962C8B-B14F-4D97-AF65-F5344CB8AC3E}">
        <p14:creationId xmlns:p14="http://schemas.microsoft.com/office/powerpoint/2010/main" val="13374777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A2F69D14-0B00-400B-BBB5-AC4CA63BD022}" type="datetimeFigureOut">
              <a:rPr lang="zh-TW" altLang="en-US" smtClean="0"/>
              <a:t>2017/5/24</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5EF24549-9F80-426F-9361-2D50C6A66B00}" type="slidenum">
              <a:rPr lang="zh-TW" altLang="en-US" smtClean="0"/>
              <a:t>‹#›</a:t>
            </a:fld>
            <a:endParaRPr lang="zh-TW" altLang="en-US"/>
          </a:p>
        </p:txBody>
      </p:sp>
    </p:spTree>
    <p:extLst>
      <p:ext uri="{BB962C8B-B14F-4D97-AF65-F5344CB8AC3E}">
        <p14:creationId xmlns:p14="http://schemas.microsoft.com/office/powerpoint/2010/main" val="1401021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8483560" y="274640"/>
            <a:ext cx="2632830" cy="5851525"/>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585074" y="274640"/>
            <a:ext cx="7718465" cy="5851525"/>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A2F69D14-0B00-400B-BBB5-AC4CA63BD022}" type="datetimeFigureOut">
              <a:rPr lang="zh-TW" altLang="en-US" smtClean="0"/>
              <a:t>2017/5/24</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5EF24549-9F80-426F-9361-2D50C6A66B00}" type="slidenum">
              <a:rPr lang="zh-TW" altLang="en-US" smtClean="0"/>
              <a:t>‹#›</a:t>
            </a:fld>
            <a:endParaRPr lang="zh-TW" altLang="en-US"/>
          </a:p>
        </p:txBody>
      </p:sp>
    </p:spTree>
    <p:extLst>
      <p:ext uri="{BB962C8B-B14F-4D97-AF65-F5344CB8AC3E}">
        <p14:creationId xmlns:p14="http://schemas.microsoft.com/office/powerpoint/2010/main" val="19764757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A2F69D14-0B00-400B-BBB5-AC4CA63BD022}" type="datetimeFigureOut">
              <a:rPr lang="zh-TW" altLang="en-US" smtClean="0"/>
              <a:t>2017/5/24</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5EF24549-9F80-426F-9361-2D50C6A66B00}" type="slidenum">
              <a:rPr lang="zh-TW" altLang="en-US" smtClean="0"/>
              <a:t>‹#›</a:t>
            </a:fld>
            <a:endParaRPr lang="zh-TW" altLang="en-US"/>
          </a:p>
        </p:txBody>
      </p:sp>
    </p:spTree>
    <p:extLst>
      <p:ext uri="{BB962C8B-B14F-4D97-AF65-F5344CB8AC3E}">
        <p14:creationId xmlns:p14="http://schemas.microsoft.com/office/powerpoint/2010/main" val="19243734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853232" y="4406902"/>
            <a:ext cx="9181148" cy="1362075"/>
          </a:xfrm>
        </p:spPr>
        <p:txBody>
          <a:bodyPr anchor="t"/>
          <a:lstStyle>
            <a:lvl1pPr algn="l">
              <a:defRPr sz="4000" b="1" cap="all"/>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853232" y="2906713"/>
            <a:ext cx="9181148"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按一下以編輯母片文字樣式</a:t>
            </a:r>
          </a:p>
        </p:txBody>
      </p:sp>
      <p:sp>
        <p:nvSpPr>
          <p:cNvPr id="4" name="日期版面配置區 3"/>
          <p:cNvSpPr>
            <a:spLocks noGrp="1"/>
          </p:cNvSpPr>
          <p:nvPr>
            <p:ph type="dt" sz="half" idx="10"/>
          </p:nvPr>
        </p:nvSpPr>
        <p:spPr/>
        <p:txBody>
          <a:bodyPr/>
          <a:lstStyle/>
          <a:p>
            <a:fld id="{A2F69D14-0B00-400B-BBB5-AC4CA63BD022}" type="datetimeFigureOut">
              <a:rPr lang="zh-TW" altLang="en-US" smtClean="0"/>
              <a:t>2017/5/24</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5EF24549-9F80-426F-9361-2D50C6A66B00}" type="slidenum">
              <a:rPr lang="zh-TW" altLang="en-US" smtClean="0"/>
              <a:t>‹#›</a:t>
            </a:fld>
            <a:endParaRPr lang="zh-TW" altLang="en-US"/>
          </a:p>
        </p:txBody>
      </p:sp>
    </p:spTree>
    <p:extLst>
      <p:ext uri="{BB962C8B-B14F-4D97-AF65-F5344CB8AC3E}">
        <p14:creationId xmlns:p14="http://schemas.microsoft.com/office/powerpoint/2010/main" val="216299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585074" y="1600202"/>
            <a:ext cx="5175647"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5940743" y="1600202"/>
            <a:ext cx="5175647"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日期版面配置區 4"/>
          <p:cNvSpPr>
            <a:spLocks noGrp="1"/>
          </p:cNvSpPr>
          <p:nvPr>
            <p:ph type="dt" sz="half" idx="10"/>
          </p:nvPr>
        </p:nvSpPr>
        <p:spPr/>
        <p:txBody>
          <a:bodyPr/>
          <a:lstStyle/>
          <a:p>
            <a:fld id="{A2F69D14-0B00-400B-BBB5-AC4CA63BD022}" type="datetimeFigureOut">
              <a:rPr lang="zh-TW" altLang="en-US" smtClean="0"/>
              <a:t>2017/5/24</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5EF24549-9F80-426F-9361-2D50C6A66B00}" type="slidenum">
              <a:rPr lang="zh-TW" altLang="en-US" smtClean="0"/>
              <a:t>‹#›</a:t>
            </a:fld>
            <a:endParaRPr lang="zh-TW" altLang="en-US"/>
          </a:p>
        </p:txBody>
      </p:sp>
    </p:spTree>
    <p:extLst>
      <p:ext uri="{BB962C8B-B14F-4D97-AF65-F5344CB8AC3E}">
        <p14:creationId xmlns:p14="http://schemas.microsoft.com/office/powerpoint/2010/main" val="17167544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540068" y="274638"/>
            <a:ext cx="9721215" cy="1143000"/>
          </a:xfrm>
        </p:spPr>
        <p:txBody>
          <a:bodyPr/>
          <a:lstStyle>
            <a:lvl1pPr>
              <a:defRPr/>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540067" y="1535113"/>
            <a:ext cx="477247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內容版面配置區 3"/>
          <p:cNvSpPr>
            <a:spLocks noGrp="1"/>
          </p:cNvSpPr>
          <p:nvPr>
            <p:ph sz="half" idx="2"/>
          </p:nvPr>
        </p:nvSpPr>
        <p:spPr>
          <a:xfrm>
            <a:off x="540067" y="2174875"/>
            <a:ext cx="477247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5486937" y="1535113"/>
            <a:ext cx="477434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內容版面配置區 5"/>
          <p:cNvSpPr>
            <a:spLocks noGrp="1"/>
          </p:cNvSpPr>
          <p:nvPr>
            <p:ph sz="quarter" idx="4"/>
          </p:nvPr>
        </p:nvSpPr>
        <p:spPr>
          <a:xfrm>
            <a:off x="5486937" y="2174875"/>
            <a:ext cx="477434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日期版面配置區 6"/>
          <p:cNvSpPr>
            <a:spLocks noGrp="1"/>
          </p:cNvSpPr>
          <p:nvPr>
            <p:ph type="dt" sz="half" idx="10"/>
          </p:nvPr>
        </p:nvSpPr>
        <p:spPr/>
        <p:txBody>
          <a:bodyPr/>
          <a:lstStyle/>
          <a:p>
            <a:fld id="{A2F69D14-0B00-400B-BBB5-AC4CA63BD022}" type="datetimeFigureOut">
              <a:rPr lang="zh-TW" altLang="en-US" smtClean="0"/>
              <a:t>2017/5/24</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5EF24549-9F80-426F-9361-2D50C6A66B00}" type="slidenum">
              <a:rPr lang="zh-TW" altLang="en-US" smtClean="0"/>
              <a:t>‹#›</a:t>
            </a:fld>
            <a:endParaRPr lang="zh-TW" altLang="en-US"/>
          </a:p>
        </p:txBody>
      </p:sp>
    </p:spTree>
    <p:extLst>
      <p:ext uri="{BB962C8B-B14F-4D97-AF65-F5344CB8AC3E}">
        <p14:creationId xmlns:p14="http://schemas.microsoft.com/office/powerpoint/2010/main" val="7549912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日期版面配置區 2"/>
          <p:cNvSpPr>
            <a:spLocks noGrp="1"/>
          </p:cNvSpPr>
          <p:nvPr>
            <p:ph type="dt" sz="half" idx="10"/>
          </p:nvPr>
        </p:nvSpPr>
        <p:spPr/>
        <p:txBody>
          <a:bodyPr/>
          <a:lstStyle/>
          <a:p>
            <a:fld id="{A2F69D14-0B00-400B-BBB5-AC4CA63BD022}" type="datetimeFigureOut">
              <a:rPr lang="zh-TW" altLang="en-US" smtClean="0"/>
              <a:t>2017/5/24</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5EF24549-9F80-426F-9361-2D50C6A66B00}" type="slidenum">
              <a:rPr lang="zh-TW" altLang="en-US" smtClean="0"/>
              <a:t>‹#›</a:t>
            </a:fld>
            <a:endParaRPr lang="zh-TW" altLang="en-US"/>
          </a:p>
        </p:txBody>
      </p:sp>
    </p:spTree>
    <p:extLst>
      <p:ext uri="{BB962C8B-B14F-4D97-AF65-F5344CB8AC3E}">
        <p14:creationId xmlns:p14="http://schemas.microsoft.com/office/powerpoint/2010/main" val="25407729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A2F69D14-0B00-400B-BBB5-AC4CA63BD022}" type="datetimeFigureOut">
              <a:rPr lang="zh-TW" altLang="en-US" smtClean="0"/>
              <a:t>2017/5/24</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5EF24549-9F80-426F-9361-2D50C6A66B00}" type="slidenum">
              <a:rPr lang="zh-TW" altLang="en-US" smtClean="0"/>
              <a:t>‹#›</a:t>
            </a:fld>
            <a:endParaRPr lang="zh-TW" altLang="en-US"/>
          </a:p>
        </p:txBody>
      </p:sp>
    </p:spTree>
    <p:extLst>
      <p:ext uri="{BB962C8B-B14F-4D97-AF65-F5344CB8AC3E}">
        <p14:creationId xmlns:p14="http://schemas.microsoft.com/office/powerpoint/2010/main" val="25628266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540068" y="273050"/>
            <a:ext cx="3553570" cy="1162050"/>
          </a:xfrm>
        </p:spPr>
        <p:txBody>
          <a:bodyPr anchor="b"/>
          <a:lstStyle>
            <a:lvl1pPr algn="l">
              <a:defRPr sz="2000" b="1"/>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4223028" y="273052"/>
            <a:ext cx="6038255"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540068" y="1435102"/>
            <a:ext cx="3553570"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p>
            <a:fld id="{A2F69D14-0B00-400B-BBB5-AC4CA63BD022}" type="datetimeFigureOut">
              <a:rPr lang="zh-TW" altLang="en-US" smtClean="0"/>
              <a:t>2017/5/24</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5EF24549-9F80-426F-9361-2D50C6A66B00}" type="slidenum">
              <a:rPr lang="zh-TW" altLang="en-US" smtClean="0"/>
              <a:t>‹#›</a:t>
            </a:fld>
            <a:endParaRPr lang="zh-TW" altLang="en-US"/>
          </a:p>
        </p:txBody>
      </p:sp>
    </p:spTree>
    <p:extLst>
      <p:ext uri="{BB962C8B-B14F-4D97-AF65-F5344CB8AC3E}">
        <p14:creationId xmlns:p14="http://schemas.microsoft.com/office/powerpoint/2010/main" val="35276313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2117140" y="4800600"/>
            <a:ext cx="6480810" cy="566738"/>
          </a:xfrm>
        </p:spPr>
        <p:txBody>
          <a:bodyPr anchor="b"/>
          <a:lstStyle>
            <a:lvl1pPr algn="l">
              <a:defRPr sz="2000" b="1"/>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2117140" y="612775"/>
            <a:ext cx="648081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2117140" y="5367338"/>
            <a:ext cx="648081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p>
            <a:fld id="{A2F69D14-0B00-400B-BBB5-AC4CA63BD022}" type="datetimeFigureOut">
              <a:rPr lang="zh-TW" altLang="en-US" smtClean="0"/>
              <a:t>2017/5/24</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5EF24549-9F80-426F-9361-2D50C6A66B00}" type="slidenum">
              <a:rPr lang="zh-TW" altLang="en-US" smtClean="0"/>
              <a:t>‹#›</a:t>
            </a:fld>
            <a:endParaRPr lang="zh-TW" altLang="en-US"/>
          </a:p>
        </p:txBody>
      </p:sp>
    </p:spTree>
    <p:extLst>
      <p:ext uri="{BB962C8B-B14F-4D97-AF65-F5344CB8AC3E}">
        <p14:creationId xmlns:p14="http://schemas.microsoft.com/office/powerpoint/2010/main" val="11831016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540068" y="274638"/>
            <a:ext cx="9721215" cy="1143000"/>
          </a:xfrm>
          <a:prstGeom prst="rect">
            <a:avLst/>
          </a:prstGeom>
        </p:spPr>
        <p:txBody>
          <a:bodyPr vert="horz" lIns="91440" tIns="45720" rIns="91440" bIns="45720" rtlCol="0" anchor="ctr">
            <a:normAutofit/>
          </a:body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540068" y="1600202"/>
            <a:ext cx="9721215" cy="4525963"/>
          </a:xfrm>
          <a:prstGeom prst="rect">
            <a:avLst/>
          </a:prstGeom>
        </p:spPr>
        <p:txBody>
          <a:bodyPr vert="horz" lIns="91440" tIns="45720" rIns="91440" bIns="45720" rtlCol="0">
            <a:normAutofit/>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2"/>
          </p:nvPr>
        </p:nvSpPr>
        <p:spPr>
          <a:xfrm>
            <a:off x="540068" y="6356352"/>
            <a:ext cx="2520315"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F69D14-0B00-400B-BBB5-AC4CA63BD022}" type="datetimeFigureOut">
              <a:rPr lang="zh-TW" altLang="en-US" smtClean="0"/>
              <a:t>2017/5/24</a:t>
            </a:fld>
            <a:endParaRPr lang="zh-TW" altLang="en-US"/>
          </a:p>
        </p:txBody>
      </p:sp>
      <p:sp>
        <p:nvSpPr>
          <p:cNvPr id="5" name="頁尾版面配置區 4"/>
          <p:cNvSpPr>
            <a:spLocks noGrp="1"/>
          </p:cNvSpPr>
          <p:nvPr>
            <p:ph type="ftr" sz="quarter" idx="3"/>
          </p:nvPr>
        </p:nvSpPr>
        <p:spPr>
          <a:xfrm>
            <a:off x="3690461" y="6356352"/>
            <a:ext cx="3420428"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7740968" y="6356352"/>
            <a:ext cx="2520315"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F24549-9F80-426F-9361-2D50C6A66B00}" type="slidenum">
              <a:rPr lang="zh-TW" altLang="en-US" smtClean="0"/>
              <a:t>‹#›</a:t>
            </a:fld>
            <a:endParaRPr lang="zh-TW" altLang="en-US"/>
          </a:p>
        </p:txBody>
      </p:sp>
    </p:spTree>
    <p:extLst>
      <p:ext uri="{BB962C8B-B14F-4D97-AF65-F5344CB8AC3E}">
        <p14:creationId xmlns:p14="http://schemas.microsoft.com/office/powerpoint/2010/main" val="19655469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9.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9.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xml"/><Relationship Id="rId4" Type="http://schemas.microsoft.com/office/2007/relationships/hdphoto" Target="../media/hdphoto1.wdp"/></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D:\英文簡報外包\A2-B1 Aireen Su-1050717-22\圖片集\007\bible-1216063_960_72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0801349" cy="6858000"/>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6"/>
          <p:cNvSpPr txBox="1"/>
          <p:nvPr/>
        </p:nvSpPr>
        <p:spPr>
          <a:xfrm>
            <a:off x="646509" y="2856418"/>
            <a:ext cx="8498582" cy="800219"/>
          </a:xfrm>
          <a:prstGeom prst="rect">
            <a:avLst/>
          </a:prstGeom>
          <a:solidFill>
            <a:srgbClr val="0070C0"/>
          </a:solidFill>
        </p:spPr>
        <p:txBody>
          <a:bodyPr wrap="square" rtlCol="0">
            <a:spAutoFit/>
          </a:bodyPr>
          <a:lstStyle/>
          <a:p>
            <a:r>
              <a:rPr lang="en-US" altLang="zh-TW" sz="2800" b="1"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Expressing </a:t>
            </a:r>
            <a:r>
              <a:rPr lang="en-US" altLang="zh-TW" sz="2800" b="1" dirty="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Confirmation and </a:t>
            </a:r>
            <a:r>
              <a:rPr lang="en-US" altLang="zh-TW" sz="2800" b="1"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Agreement. </a:t>
            </a:r>
            <a:endParaRPr lang="en-US" altLang="zh-TW" sz="2800" b="1" dirty="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endParaRPr>
          </a:p>
          <a:p>
            <a:r>
              <a:rPr lang="en-US" altLang="zh-TW" dirty="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How to Use Question </a:t>
            </a:r>
            <a:r>
              <a:rPr lang="en-US" altLang="zh-TW"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Tags.</a:t>
            </a:r>
            <a:endParaRPr lang="en-US" altLang="zh-TW" dirty="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endParaRPr>
          </a:p>
        </p:txBody>
      </p:sp>
      <p:grpSp>
        <p:nvGrpSpPr>
          <p:cNvPr id="15" name="群組 14"/>
          <p:cNvGrpSpPr/>
          <p:nvPr/>
        </p:nvGrpSpPr>
        <p:grpSpPr>
          <a:xfrm>
            <a:off x="646509" y="3821869"/>
            <a:ext cx="1274519" cy="301572"/>
            <a:chOff x="651302" y="4293096"/>
            <a:chExt cx="1274519" cy="301572"/>
          </a:xfrm>
        </p:grpSpPr>
        <p:grpSp>
          <p:nvGrpSpPr>
            <p:cNvPr id="16" name="群組 15"/>
            <p:cNvGrpSpPr/>
            <p:nvPr/>
          </p:nvGrpSpPr>
          <p:grpSpPr>
            <a:xfrm>
              <a:off x="936179" y="4293096"/>
              <a:ext cx="989642" cy="301572"/>
              <a:chOff x="882641" y="4063532"/>
              <a:chExt cx="989642" cy="301572"/>
            </a:xfrm>
          </p:grpSpPr>
          <p:sp>
            <p:nvSpPr>
              <p:cNvPr id="18" name="矩形 17"/>
              <p:cNvSpPr/>
              <p:nvPr/>
            </p:nvSpPr>
            <p:spPr>
              <a:xfrm>
                <a:off x="882641" y="4063532"/>
                <a:ext cx="989642" cy="301572"/>
              </a:xfrm>
              <a:prstGeom prst="rect">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prstClr val="white"/>
                  </a:solidFill>
                </a:endParaRPr>
              </a:p>
            </p:txBody>
          </p:sp>
          <p:sp>
            <p:nvSpPr>
              <p:cNvPr id="19" name="文字方塊 18"/>
              <p:cNvSpPr txBox="1"/>
              <p:nvPr/>
            </p:nvSpPr>
            <p:spPr>
              <a:xfrm>
                <a:off x="1105357" y="4075818"/>
                <a:ext cx="544209" cy="276999"/>
              </a:xfrm>
              <a:prstGeom prst="rect">
                <a:avLst/>
              </a:prstGeom>
              <a:noFill/>
            </p:spPr>
            <p:txBody>
              <a:bodyPr wrap="square" rtlCol="0">
                <a:spAutoFit/>
              </a:bodyPr>
              <a:lstStyle/>
              <a:p>
                <a:r>
                  <a:rPr lang="en-US" altLang="zh-TW" sz="1200" dirty="0" smtClean="0">
                    <a:solidFill>
                      <a:prstClr val="white"/>
                    </a:solidFill>
                    <a:latin typeface="Century Gothic" panose="020B0502020202020204" pitchFamily="34" charset="0"/>
                  </a:rPr>
                  <a:t>view</a:t>
                </a:r>
                <a:endParaRPr lang="zh-TW" altLang="en-US" sz="1200" dirty="0">
                  <a:solidFill>
                    <a:prstClr val="white"/>
                  </a:solidFill>
                  <a:latin typeface="Century Gothic" panose="020B0502020202020204" pitchFamily="34" charset="0"/>
                </a:endParaRPr>
              </a:p>
            </p:txBody>
          </p:sp>
        </p:grpSp>
        <p:sp>
          <p:nvSpPr>
            <p:cNvPr id="17" name="矩形 16"/>
            <p:cNvSpPr/>
            <p:nvPr/>
          </p:nvSpPr>
          <p:spPr>
            <a:xfrm>
              <a:off x="651302" y="4293096"/>
              <a:ext cx="284877" cy="301572"/>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prstClr val="white"/>
                </a:solidFill>
              </a:endParaRPr>
            </a:p>
          </p:txBody>
        </p:sp>
      </p:grpSp>
      <p:sp>
        <p:nvSpPr>
          <p:cNvPr id="22" name="文字方塊 21"/>
          <p:cNvSpPr txBox="1"/>
          <p:nvPr/>
        </p:nvSpPr>
        <p:spPr>
          <a:xfrm>
            <a:off x="399975" y="6525344"/>
            <a:ext cx="3456384" cy="215444"/>
          </a:xfrm>
          <a:prstGeom prst="rect">
            <a:avLst/>
          </a:prstGeom>
          <a:noFill/>
        </p:spPr>
        <p:txBody>
          <a:bodyPr wrap="square" rtlCol="0">
            <a:spAutoFit/>
          </a:bodyPr>
          <a:lstStyle/>
          <a:p>
            <a:r>
              <a:rPr lang="en-US" altLang="zh-TW" sz="800" dirty="0">
                <a:solidFill>
                  <a:schemeClr val="bg1">
                    <a:lumMod val="65000"/>
                  </a:schemeClr>
                </a:solidFill>
                <a:latin typeface="Century Gothic" panose="020B0502020202020204" pitchFamily="34" charset="0"/>
              </a:rPr>
              <a:t>Image </a:t>
            </a:r>
            <a:r>
              <a:rPr lang="en-US" altLang="zh-TW" sz="800" dirty="0" smtClean="0">
                <a:solidFill>
                  <a:schemeClr val="bg1">
                    <a:lumMod val="65000"/>
                  </a:schemeClr>
                </a:solidFill>
                <a:latin typeface="Century Gothic" panose="020B0502020202020204" pitchFamily="34" charset="0"/>
              </a:rPr>
              <a:t>from : </a:t>
            </a:r>
            <a:r>
              <a:rPr lang="en-US" altLang="zh-TW" sz="800" dirty="0">
                <a:solidFill>
                  <a:schemeClr val="bg1">
                    <a:lumMod val="65000"/>
                  </a:schemeClr>
                </a:solidFill>
                <a:latin typeface="Century Gothic" panose="020B0502020202020204" pitchFamily="34" charset="0"/>
              </a:rPr>
              <a:t>pixabay.com</a:t>
            </a:r>
            <a:endParaRPr lang="zh-TW" altLang="en-US" sz="800" dirty="0">
              <a:solidFill>
                <a:schemeClr val="bg1">
                  <a:lumMod val="65000"/>
                </a:schemeClr>
              </a:solidFill>
              <a:latin typeface="Century Gothic" panose="020B0502020202020204" pitchFamily="34" charset="0"/>
            </a:endParaRPr>
          </a:p>
        </p:txBody>
      </p:sp>
      <p:grpSp>
        <p:nvGrpSpPr>
          <p:cNvPr id="23" name="群組 22"/>
          <p:cNvGrpSpPr/>
          <p:nvPr/>
        </p:nvGrpSpPr>
        <p:grpSpPr>
          <a:xfrm>
            <a:off x="75" y="-14111"/>
            <a:ext cx="1944291" cy="1296219"/>
            <a:chOff x="0" y="-3"/>
            <a:chExt cx="1944291" cy="1296219"/>
          </a:xfrm>
        </p:grpSpPr>
        <p:sp>
          <p:nvSpPr>
            <p:cNvPr id="25" name="淚滴形 24"/>
            <p:cNvSpPr/>
            <p:nvPr/>
          </p:nvSpPr>
          <p:spPr>
            <a:xfrm rot="16200000">
              <a:off x="0" y="-3"/>
              <a:ext cx="1296219" cy="1296219"/>
            </a:xfrm>
            <a:prstGeom prst="teardrop">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6" name="文字方塊 25"/>
            <p:cNvSpPr txBox="1"/>
            <p:nvPr/>
          </p:nvSpPr>
          <p:spPr>
            <a:xfrm>
              <a:off x="108087" y="240895"/>
              <a:ext cx="1836204" cy="738664"/>
            </a:xfrm>
            <a:prstGeom prst="rect">
              <a:avLst/>
            </a:prstGeom>
            <a:noFill/>
          </p:spPr>
          <p:txBody>
            <a:bodyPr wrap="square" rtlCol="0">
              <a:spAutoFit/>
            </a:bodyPr>
            <a:lstStyle/>
            <a:p>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E-TALKING</a:t>
              </a:r>
              <a:b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br>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BEST </a:t>
              </a:r>
              <a:b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br>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FOR YOU</a:t>
              </a:r>
              <a:endParaRPr lang="zh-TW" altLang="en-US" sz="1400" dirty="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endParaRPr>
            </a:p>
          </p:txBody>
        </p:sp>
      </p:grpSp>
      <p:grpSp>
        <p:nvGrpSpPr>
          <p:cNvPr id="13" name="群組 12"/>
          <p:cNvGrpSpPr/>
          <p:nvPr/>
        </p:nvGrpSpPr>
        <p:grpSpPr>
          <a:xfrm>
            <a:off x="15505" y="0"/>
            <a:ext cx="1836204" cy="1296219"/>
            <a:chOff x="-75" y="-3"/>
            <a:chExt cx="1836204" cy="1296219"/>
          </a:xfrm>
        </p:grpSpPr>
        <p:sp>
          <p:nvSpPr>
            <p:cNvPr id="14" name="淚滴形 13"/>
            <p:cNvSpPr/>
            <p:nvPr/>
          </p:nvSpPr>
          <p:spPr>
            <a:xfrm rot="16200000">
              <a:off x="0" y="-3"/>
              <a:ext cx="1296219" cy="1296219"/>
            </a:xfrm>
            <a:prstGeom prst="teardrop">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TW"/>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TW" altLang="en-US"/>
            </a:p>
          </p:txBody>
        </p:sp>
        <p:sp>
          <p:nvSpPr>
            <p:cNvPr id="20" name="文字方塊 17"/>
            <p:cNvSpPr txBox="1"/>
            <p:nvPr/>
          </p:nvSpPr>
          <p:spPr>
            <a:xfrm>
              <a:off x="-75" y="342008"/>
              <a:ext cx="1836204" cy="538609"/>
            </a:xfrm>
            <a:prstGeom prst="rect">
              <a:avLst/>
            </a:prstGeom>
            <a:noFill/>
          </p:spPr>
          <p:txBody>
            <a:bodyPr wrap="square" rtlCol="0">
              <a:spAutoFit/>
            </a:bodyPr>
            <a:ls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TW"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E-TALKING</a:t>
              </a:r>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
              </a:r>
              <a:b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br>
              <a:r>
                <a:rPr lang="en-US" altLang="zh-TW" sz="1100" dirty="0" smtClean="0">
                  <a:solidFill>
                    <a:schemeClr val="bg1"/>
                  </a:solidFill>
                  <a:latin typeface="Trebuchet MS" panose="020B0603020202020204" pitchFamily="34" charset="0"/>
                  <a:ea typeface="Malgun Gothic Semilight" panose="020B0502040204020203" pitchFamily="34" charset="-120"/>
                  <a:cs typeface="Malgun Gothic Semilight" panose="020B0502040204020203" pitchFamily="34" charset="-120"/>
                </a:rPr>
                <a:t>BEST FOR YOU</a:t>
              </a:r>
              <a:endParaRPr lang="zh-TW" altLang="en-US" sz="1100" dirty="0">
                <a:solidFill>
                  <a:schemeClr val="bg1"/>
                </a:solidFill>
                <a:latin typeface="Trebuchet MS" panose="020B0603020202020204" pitchFamily="34" charset="0"/>
                <a:ea typeface="Malgun Gothic Semilight" panose="020B0502040204020203" pitchFamily="34" charset="-120"/>
                <a:cs typeface="Malgun Gothic Semilight" panose="020B0502040204020203" pitchFamily="34" charset="-120"/>
              </a:endParaRPr>
            </a:p>
          </p:txBody>
        </p:sp>
      </p:grpSp>
    </p:spTree>
    <p:extLst>
      <p:ext uri="{BB962C8B-B14F-4D97-AF65-F5344CB8AC3E}">
        <p14:creationId xmlns:p14="http://schemas.microsoft.com/office/powerpoint/2010/main" val="139136534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D:\英文簡報外包\A2-B1 Aireen Su-1050717-22\圖片集\007\8090781742_76081d3296_b.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24811" y="-27384"/>
            <a:ext cx="4176464" cy="6858000"/>
          </a:xfrm>
          <a:prstGeom prst="rect">
            <a:avLst/>
          </a:prstGeom>
          <a:noFill/>
          <a:extLst>
            <a:ext uri="{909E8E84-426E-40DD-AFC4-6F175D3DCCD1}">
              <a14:hiddenFill xmlns:a14="http://schemas.microsoft.com/office/drawing/2010/main">
                <a:solidFill>
                  <a:srgbClr val="FFFFFF"/>
                </a:solidFill>
              </a14:hiddenFill>
            </a:ext>
          </a:extLst>
        </p:spPr>
      </p:pic>
      <p:sp>
        <p:nvSpPr>
          <p:cNvPr id="7" name="矩形 6"/>
          <p:cNvSpPr/>
          <p:nvPr/>
        </p:nvSpPr>
        <p:spPr>
          <a:xfrm>
            <a:off x="7726625" y="5445225"/>
            <a:ext cx="746672" cy="14127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矩形 8"/>
          <p:cNvSpPr/>
          <p:nvPr/>
        </p:nvSpPr>
        <p:spPr>
          <a:xfrm>
            <a:off x="6192688" y="6669360"/>
            <a:ext cx="4608663" cy="188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矩形 9"/>
          <p:cNvSpPr/>
          <p:nvPr/>
        </p:nvSpPr>
        <p:spPr>
          <a:xfrm>
            <a:off x="6984776" y="5943093"/>
            <a:ext cx="741849" cy="9149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矩形 10"/>
          <p:cNvSpPr/>
          <p:nvPr/>
        </p:nvSpPr>
        <p:spPr>
          <a:xfrm>
            <a:off x="8473298" y="6248425"/>
            <a:ext cx="815736" cy="62936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矩形 11"/>
          <p:cNvSpPr/>
          <p:nvPr/>
        </p:nvSpPr>
        <p:spPr>
          <a:xfrm>
            <a:off x="9214910" y="5013176"/>
            <a:ext cx="794202" cy="186460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13" name="直線接點 12"/>
          <p:cNvCxnSpPr>
            <a:stCxn id="7" idx="1"/>
          </p:cNvCxnSpPr>
          <p:nvPr/>
        </p:nvCxnSpPr>
        <p:spPr>
          <a:xfrm flipV="1">
            <a:off x="7726625" y="-171399"/>
            <a:ext cx="0" cy="6323011"/>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直線接點 14"/>
          <p:cNvCxnSpPr/>
          <p:nvPr/>
        </p:nvCxnSpPr>
        <p:spPr>
          <a:xfrm flipV="1">
            <a:off x="6984776" y="-243408"/>
            <a:ext cx="0" cy="6408713"/>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7" name="直線接點 16"/>
          <p:cNvCxnSpPr>
            <a:stCxn id="11" idx="1"/>
          </p:cNvCxnSpPr>
          <p:nvPr/>
        </p:nvCxnSpPr>
        <p:spPr>
          <a:xfrm flipH="1" flipV="1">
            <a:off x="8473297" y="-171399"/>
            <a:ext cx="1" cy="6734503"/>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0" name="直線接點 19"/>
          <p:cNvCxnSpPr/>
          <p:nvPr/>
        </p:nvCxnSpPr>
        <p:spPr>
          <a:xfrm flipV="1">
            <a:off x="9217024" y="-171400"/>
            <a:ext cx="0" cy="6408713"/>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1" name="直線接點 20"/>
          <p:cNvCxnSpPr/>
          <p:nvPr/>
        </p:nvCxnSpPr>
        <p:spPr>
          <a:xfrm flipV="1">
            <a:off x="10009112" y="-34277"/>
            <a:ext cx="0" cy="6408713"/>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22" name="矩形 21"/>
          <p:cNvSpPr/>
          <p:nvPr/>
        </p:nvSpPr>
        <p:spPr>
          <a:xfrm>
            <a:off x="9880349" y="5805267"/>
            <a:ext cx="873554" cy="10725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7" name="文字方塊 26"/>
          <p:cNvSpPr txBox="1"/>
          <p:nvPr/>
        </p:nvSpPr>
        <p:spPr>
          <a:xfrm>
            <a:off x="7560842" y="6456441"/>
            <a:ext cx="3456384" cy="215444"/>
          </a:xfrm>
          <a:prstGeom prst="rect">
            <a:avLst/>
          </a:prstGeom>
          <a:noFill/>
        </p:spPr>
        <p:txBody>
          <a:bodyPr wrap="square" rtlCol="0">
            <a:spAutoFit/>
          </a:bodyPr>
          <a:lstStyle/>
          <a:p>
            <a:r>
              <a:rPr lang="en-US" altLang="zh-TW" sz="800" dirty="0">
                <a:solidFill>
                  <a:schemeClr val="bg1">
                    <a:lumMod val="65000"/>
                  </a:schemeClr>
                </a:solidFill>
                <a:latin typeface="Century Gothic" panose="020B0502020202020204" pitchFamily="34" charset="0"/>
              </a:rPr>
              <a:t>Image </a:t>
            </a:r>
            <a:r>
              <a:rPr lang="en-US" altLang="zh-TW" sz="800" dirty="0" smtClean="0">
                <a:solidFill>
                  <a:schemeClr val="bg1">
                    <a:lumMod val="65000"/>
                  </a:schemeClr>
                </a:solidFill>
                <a:latin typeface="Century Gothic" panose="020B0502020202020204" pitchFamily="34" charset="0"/>
              </a:rPr>
              <a:t>from : </a:t>
            </a:r>
            <a:r>
              <a:rPr lang="en-US" altLang="zh-TW" sz="800" dirty="0">
                <a:solidFill>
                  <a:schemeClr val="bg1">
                    <a:lumMod val="65000"/>
                  </a:schemeClr>
                </a:solidFill>
                <a:latin typeface="Century Gothic" panose="020B0502020202020204" pitchFamily="34" charset="0"/>
              </a:rPr>
              <a:t>flickr.com</a:t>
            </a:r>
            <a:endParaRPr lang="zh-TW" altLang="en-US" sz="800" dirty="0">
              <a:solidFill>
                <a:schemeClr val="bg1">
                  <a:lumMod val="65000"/>
                </a:schemeClr>
              </a:solidFill>
              <a:latin typeface="Century Gothic" panose="020B0502020202020204" pitchFamily="34" charset="0"/>
            </a:endParaRPr>
          </a:p>
        </p:txBody>
      </p:sp>
      <p:grpSp>
        <p:nvGrpSpPr>
          <p:cNvPr id="34" name="群組 33"/>
          <p:cNvGrpSpPr/>
          <p:nvPr/>
        </p:nvGrpSpPr>
        <p:grpSpPr>
          <a:xfrm>
            <a:off x="75" y="-14111"/>
            <a:ext cx="1944291" cy="1296219"/>
            <a:chOff x="0" y="-3"/>
            <a:chExt cx="1944291" cy="1296219"/>
          </a:xfrm>
        </p:grpSpPr>
        <p:sp>
          <p:nvSpPr>
            <p:cNvPr id="36" name="淚滴形 35"/>
            <p:cNvSpPr/>
            <p:nvPr/>
          </p:nvSpPr>
          <p:spPr>
            <a:xfrm rot="16200000">
              <a:off x="0" y="-3"/>
              <a:ext cx="1296219" cy="1296219"/>
            </a:xfrm>
            <a:prstGeom prst="teardrop">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7" name="文字方塊 36"/>
            <p:cNvSpPr txBox="1"/>
            <p:nvPr/>
          </p:nvSpPr>
          <p:spPr>
            <a:xfrm>
              <a:off x="108087" y="240895"/>
              <a:ext cx="1836204" cy="738664"/>
            </a:xfrm>
            <a:prstGeom prst="rect">
              <a:avLst/>
            </a:prstGeom>
            <a:noFill/>
          </p:spPr>
          <p:txBody>
            <a:bodyPr wrap="square" rtlCol="0">
              <a:spAutoFit/>
            </a:bodyPr>
            <a:lstStyle/>
            <a:p>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E-TALKING</a:t>
              </a:r>
              <a:b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br>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BEST </a:t>
              </a:r>
              <a:b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br>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FOR YOU</a:t>
              </a:r>
              <a:endParaRPr lang="zh-TW" altLang="en-US" sz="1400" dirty="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endParaRPr>
            </a:p>
          </p:txBody>
        </p:sp>
      </p:grpSp>
      <p:sp>
        <p:nvSpPr>
          <p:cNvPr id="39" name="文字方塊 38"/>
          <p:cNvSpPr txBox="1"/>
          <p:nvPr/>
        </p:nvSpPr>
        <p:spPr>
          <a:xfrm>
            <a:off x="1752274" y="497430"/>
            <a:ext cx="3456425" cy="523220"/>
          </a:xfrm>
          <a:prstGeom prst="rect">
            <a:avLst/>
          </a:prstGeom>
          <a:noFill/>
        </p:spPr>
        <p:txBody>
          <a:bodyPr wrap="square" rtlCol="0">
            <a:spAutoFit/>
          </a:bodyPr>
          <a:lstStyle/>
          <a:p>
            <a:r>
              <a:rPr lang="en-US" altLang="zh-TW" sz="2800" dirty="0" smtClean="0">
                <a:solidFill>
                  <a:srgbClr val="0070C0"/>
                </a:solidFill>
                <a:latin typeface="Century Gothic" panose="020B0502020202020204" pitchFamily="34" charset="0"/>
              </a:rPr>
              <a:t>04</a:t>
            </a:r>
            <a:r>
              <a:rPr lang="en-US" altLang="zh-TW" sz="2800" dirty="0" smtClean="0">
                <a:solidFill>
                  <a:srgbClr val="00B0F0"/>
                </a:solidFill>
                <a:latin typeface="Century Gothic" panose="020B0502020202020204" pitchFamily="34" charset="0"/>
              </a:rPr>
              <a:t> </a:t>
            </a:r>
            <a:r>
              <a:rPr lang="en-US" altLang="zh-TW" sz="2800" dirty="0">
                <a:solidFill>
                  <a:srgbClr val="0070C0"/>
                </a:solidFill>
                <a:latin typeface="Century Gothic" panose="020B0502020202020204" pitchFamily="34" charset="0"/>
              </a:rPr>
              <a:t>Intonation</a:t>
            </a:r>
          </a:p>
        </p:txBody>
      </p:sp>
      <p:sp>
        <p:nvSpPr>
          <p:cNvPr id="40" name="TextBox 5"/>
          <p:cNvSpPr txBox="1"/>
          <p:nvPr/>
        </p:nvSpPr>
        <p:spPr>
          <a:xfrm>
            <a:off x="518617" y="1227524"/>
            <a:ext cx="5484018" cy="3785652"/>
          </a:xfrm>
          <a:prstGeom prst="rect">
            <a:avLst/>
          </a:prstGeom>
          <a:noFill/>
        </p:spPr>
        <p:txBody>
          <a:bodyPr wrap="square" rtlCol="0">
            <a:spAutoFit/>
          </a:bodyPr>
          <a:lstStyle/>
          <a:p>
            <a:pPr>
              <a:lnSpc>
                <a:spcPct val="200000"/>
              </a:lnSpc>
            </a:pPr>
            <a:r>
              <a:rPr lang="en-US" altLang="zh-TW" sz="2400" dirty="0" smtClean="0"/>
              <a:t>Question </a:t>
            </a:r>
            <a:r>
              <a:rPr lang="en-US" altLang="zh-TW" sz="2400" dirty="0"/>
              <a:t>tags are used in two main </a:t>
            </a:r>
            <a:r>
              <a:rPr lang="en-US" altLang="zh-TW" sz="2400" b="1" dirty="0">
                <a:solidFill>
                  <a:srgbClr val="0070C0"/>
                </a:solidFill>
              </a:rPr>
              <a:t>situations</a:t>
            </a:r>
            <a:r>
              <a:rPr lang="en-US" altLang="zh-TW" sz="2400" b="1" dirty="0"/>
              <a:t>.</a:t>
            </a:r>
            <a:r>
              <a:rPr lang="en-US" altLang="zh-TW" sz="2400" dirty="0"/>
              <a:t> First, it can be real questions where we want to know the answer. In this situation, our </a:t>
            </a:r>
            <a:r>
              <a:rPr lang="en-US" altLang="zh-TW" sz="2400" b="1" dirty="0">
                <a:solidFill>
                  <a:srgbClr val="0070C0"/>
                </a:solidFill>
              </a:rPr>
              <a:t>tone</a:t>
            </a:r>
            <a:r>
              <a:rPr lang="en-US" altLang="zh-TW" sz="2400" dirty="0">
                <a:solidFill>
                  <a:srgbClr val="0070C0"/>
                </a:solidFill>
              </a:rPr>
              <a:t> </a:t>
            </a:r>
            <a:r>
              <a:rPr lang="en-US" altLang="zh-TW" sz="2400" dirty="0"/>
              <a:t>of voice rises when we say question tags. </a:t>
            </a:r>
            <a:endParaRPr lang="zh-TW" altLang="zh-TW" sz="2100" dirty="0"/>
          </a:p>
        </p:txBody>
      </p:sp>
      <p:grpSp>
        <p:nvGrpSpPr>
          <p:cNvPr id="41" name="群組 40"/>
          <p:cNvGrpSpPr/>
          <p:nvPr/>
        </p:nvGrpSpPr>
        <p:grpSpPr>
          <a:xfrm>
            <a:off x="299679" y="4947358"/>
            <a:ext cx="4368626" cy="497867"/>
            <a:chOff x="311969" y="4941168"/>
            <a:chExt cx="4368626" cy="497867"/>
          </a:xfrm>
        </p:grpSpPr>
        <p:grpSp>
          <p:nvGrpSpPr>
            <p:cNvPr id="42" name="群組 41"/>
            <p:cNvGrpSpPr/>
            <p:nvPr/>
          </p:nvGrpSpPr>
          <p:grpSpPr>
            <a:xfrm>
              <a:off x="311969" y="4941168"/>
              <a:ext cx="4080594" cy="497867"/>
              <a:chOff x="383977" y="5445223"/>
              <a:chExt cx="4080594" cy="497867"/>
            </a:xfrm>
          </p:grpSpPr>
          <p:grpSp>
            <p:nvGrpSpPr>
              <p:cNvPr id="44" name="群組 43"/>
              <p:cNvGrpSpPr/>
              <p:nvPr/>
            </p:nvGrpSpPr>
            <p:grpSpPr>
              <a:xfrm>
                <a:off x="383977" y="5445223"/>
                <a:ext cx="497867" cy="497867"/>
                <a:chOff x="383977" y="5163383"/>
                <a:chExt cx="779708" cy="779708"/>
              </a:xfrm>
            </p:grpSpPr>
            <p:sp>
              <p:nvSpPr>
                <p:cNvPr id="46" name="橢圓 45"/>
                <p:cNvSpPr/>
                <p:nvPr/>
              </p:nvSpPr>
              <p:spPr>
                <a:xfrm>
                  <a:off x="383977" y="5163383"/>
                  <a:ext cx="779708" cy="779708"/>
                </a:xfrm>
                <a:prstGeom prst="ellipse">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47" name="Picture 8" descr="dictionary.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21803" y="5301209"/>
                  <a:ext cx="504056" cy="504056"/>
                </a:xfrm>
                <a:prstGeom prst="rect">
                  <a:avLst/>
                </a:prstGeom>
              </p:spPr>
            </p:pic>
          </p:grpSp>
          <p:cxnSp>
            <p:nvCxnSpPr>
              <p:cNvPr id="45" name="直線接點 44"/>
              <p:cNvCxnSpPr>
                <a:stCxn id="46" idx="6"/>
              </p:cNvCxnSpPr>
              <p:nvPr/>
            </p:nvCxnSpPr>
            <p:spPr>
              <a:xfrm>
                <a:off x="881844" y="5694157"/>
                <a:ext cx="3582727" cy="0"/>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sp>
          <p:nvSpPr>
            <p:cNvPr id="43" name="圓角矩形 42"/>
            <p:cNvSpPr/>
            <p:nvPr/>
          </p:nvSpPr>
          <p:spPr>
            <a:xfrm>
              <a:off x="4320555" y="5158156"/>
              <a:ext cx="360040" cy="63889"/>
            </a:xfrm>
            <a:prstGeom prst="roundRect">
              <a:avLst/>
            </a:prstGeom>
            <a:solidFill>
              <a:schemeClr val="tx1">
                <a:lumMod val="50000"/>
                <a:lumOff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sp>
        <p:nvSpPr>
          <p:cNvPr id="48" name="TextBox 13"/>
          <p:cNvSpPr txBox="1"/>
          <p:nvPr/>
        </p:nvSpPr>
        <p:spPr>
          <a:xfrm>
            <a:off x="548612" y="5373216"/>
            <a:ext cx="5499538" cy="1200329"/>
          </a:xfrm>
          <a:prstGeom prst="rect">
            <a:avLst/>
          </a:prstGeom>
          <a:noFill/>
        </p:spPr>
        <p:txBody>
          <a:bodyPr wrap="square" rtlCol="0">
            <a:spAutoFit/>
          </a:bodyPr>
          <a:lstStyle/>
          <a:p>
            <a:pPr>
              <a:lnSpc>
                <a:spcPct val="150000"/>
              </a:lnSpc>
            </a:pPr>
            <a:r>
              <a:rPr lang="en-US" altLang="zh-TW" sz="2400" b="1" dirty="0">
                <a:solidFill>
                  <a:srgbClr val="0070C0"/>
                </a:solidFill>
              </a:rPr>
              <a:t>Situation</a:t>
            </a:r>
            <a:r>
              <a:rPr lang="en-US" altLang="zh-TW" sz="2400" b="1" dirty="0"/>
              <a:t> </a:t>
            </a:r>
            <a:r>
              <a:rPr lang="en-US" altLang="zh-TW" sz="2400" dirty="0"/>
              <a:t>(noun) A set of </a:t>
            </a:r>
            <a:r>
              <a:rPr lang="en-US" altLang="zh-TW" sz="2400" dirty="0" smtClean="0"/>
              <a:t>circumstances. </a:t>
            </a:r>
            <a:endParaRPr lang="zh-TW" altLang="zh-TW" sz="2400" dirty="0"/>
          </a:p>
          <a:p>
            <a:pPr>
              <a:lnSpc>
                <a:spcPct val="150000"/>
              </a:lnSpc>
            </a:pPr>
            <a:r>
              <a:rPr lang="en-US" altLang="zh-TW" sz="2400" b="1" dirty="0">
                <a:solidFill>
                  <a:srgbClr val="0070C0"/>
                </a:solidFill>
              </a:rPr>
              <a:t>Tone</a:t>
            </a:r>
            <a:r>
              <a:rPr lang="en-US" altLang="zh-TW" sz="2400" b="1" dirty="0"/>
              <a:t> </a:t>
            </a:r>
            <a:r>
              <a:rPr lang="en-US" altLang="zh-TW" sz="2400" dirty="0"/>
              <a:t>(noun) A vocal </a:t>
            </a:r>
            <a:r>
              <a:rPr lang="en-US" altLang="zh-TW" sz="2400" dirty="0" smtClean="0"/>
              <a:t>sound.</a:t>
            </a:r>
            <a:endParaRPr lang="zh-TW" altLang="zh-TW" sz="2400" dirty="0"/>
          </a:p>
        </p:txBody>
      </p:sp>
    </p:spTree>
    <p:extLst>
      <p:ext uri="{BB962C8B-B14F-4D97-AF65-F5344CB8AC3E}">
        <p14:creationId xmlns:p14="http://schemas.microsoft.com/office/powerpoint/2010/main" val="260263090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D:\英文簡報外包\A2-B1 Aireen Su-1050717-22\圖片集\007\8090781742_76081d3296_b.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24811" y="-27384"/>
            <a:ext cx="4176464" cy="6858000"/>
          </a:xfrm>
          <a:prstGeom prst="rect">
            <a:avLst/>
          </a:prstGeom>
          <a:noFill/>
          <a:extLst>
            <a:ext uri="{909E8E84-426E-40DD-AFC4-6F175D3DCCD1}">
              <a14:hiddenFill xmlns:a14="http://schemas.microsoft.com/office/drawing/2010/main">
                <a:solidFill>
                  <a:srgbClr val="FFFFFF"/>
                </a:solidFill>
              </a14:hiddenFill>
            </a:ext>
          </a:extLst>
        </p:spPr>
      </p:pic>
      <p:sp>
        <p:nvSpPr>
          <p:cNvPr id="7" name="矩形 6"/>
          <p:cNvSpPr/>
          <p:nvPr/>
        </p:nvSpPr>
        <p:spPr>
          <a:xfrm>
            <a:off x="7726625" y="5445225"/>
            <a:ext cx="746672" cy="14127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矩形 8"/>
          <p:cNvSpPr/>
          <p:nvPr/>
        </p:nvSpPr>
        <p:spPr>
          <a:xfrm>
            <a:off x="6192688" y="6669360"/>
            <a:ext cx="4608663" cy="188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矩形 9"/>
          <p:cNvSpPr/>
          <p:nvPr/>
        </p:nvSpPr>
        <p:spPr>
          <a:xfrm>
            <a:off x="6984776" y="5943093"/>
            <a:ext cx="741849" cy="9149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矩形 10"/>
          <p:cNvSpPr/>
          <p:nvPr/>
        </p:nvSpPr>
        <p:spPr>
          <a:xfrm>
            <a:off x="8473298" y="6248425"/>
            <a:ext cx="815736" cy="62936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矩形 11"/>
          <p:cNvSpPr/>
          <p:nvPr/>
        </p:nvSpPr>
        <p:spPr>
          <a:xfrm>
            <a:off x="9214910" y="5013176"/>
            <a:ext cx="794202" cy="186460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13" name="直線接點 12"/>
          <p:cNvCxnSpPr>
            <a:stCxn id="7" idx="1"/>
          </p:cNvCxnSpPr>
          <p:nvPr/>
        </p:nvCxnSpPr>
        <p:spPr>
          <a:xfrm flipV="1">
            <a:off x="7726625" y="-171399"/>
            <a:ext cx="0" cy="6323011"/>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直線接點 14"/>
          <p:cNvCxnSpPr/>
          <p:nvPr/>
        </p:nvCxnSpPr>
        <p:spPr>
          <a:xfrm flipV="1">
            <a:off x="6984776" y="-243408"/>
            <a:ext cx="0" cy="6408713"/>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7" name="直線接點 16"/>
          <p:cNvCxnSpPr>
            <a:stCxn id="11" idx="1"/>
          </p:cNvCxnSpPr>
          <p:nvPr/>
        </p:nvCxnSpPr>
        <p:spPr>
          <a:xfrm flipH="1" flipV="1">
            <a:off x="8473297" y="-171399"/>
            <a:ext cx="1" cy="6734503"/>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0" name="直線接點 19"/>
          <p:cNvCxnSpPr/>
          <p:nvPr/>
        </p:nvCxnSpPr>
        <p:spPr>
          <a:xfrm flipV="1">
            <a:off x="9217024" y="-171400"/>
            <a:ext cx="0" cy="6408713"/>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1" name="直線接點 20"/>
          <p:cNvCxnSpPr/>
          <p:nvPr/>
        </p:nvCxnSpPr>
        <p:spPr>
          <a:xfrm flipV="1">
            <a:off x="10009112" y="-34277"/>
            <a:ext cx="0" cy="6408713"/>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22" name="矩形 21"/>
          <p:cNvSpPr/>
          <p:nvPr/>
        </p:nvSpPr>
        <p:spPr>
          <a:xfrm>
            <a:off x="9880349" y="5805267"/>
            <a:ext cx="873554" cy="10725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7" name="文字方塊 26"/>
          <p:cNvSpPr txBox="1"/>
          <p:nvPr/>
        </p:nvSpPr>
        <p:spPr>
          <a:xfrm>
            <a:off x="7560842" y="6456441"/>
            <a:ext cx="3456384" cy="215444"/>
          </a:xfrm>
          <a:prstGeom prst="rect">
            <a:avLst/>
          </a:prstGeom>
          <a:noFill/>
        </p:spPr>
        <p:txBody>
          <a:bodyPr wrap="square" rtlCol="0">
            <a:spAutoFit/>
          </a:bodyPr>
          <a:lstStyle/>
          <a:p>
            <a:r>
              <a:rPr lang="en-US" altLang="zh-TW" sz="800" dirty="0">
                <a:solidFill>
                  <a:schemeClr val="bg1">
                    <a:lumMod val="65000"/>
                  </a:schemeClr>
                </a:solidFill>
                <a:latin typeface="Century Gothic" panose="020B0502020202020204" pitchFamily="34" charset="0"/>
              </a:rPr>
              <a:t>Image </a:t>
            </a:r>
            <a:r>
              <a:rPr lang="en-US" altLang="zh-TW" sz="800" dirty="0" smtClean="0">
                <a:solidFill>
                  <a:schemeClr val="bg1">
                    <a:lumMod val="65000"/>
                  </a:schemeClr>
                </a:solidFill>
                <a:latin typeface="Century Gothic" panose="020B0502020202020204" pitchFamily="34" charset="0"/>
              </a:rPr>
              <a:t>from : </a:t>
            </a:r>
            <a:r>
              <a:rPr lang="en-US" altLang="zh-TW" sz="800" dirty="0">
                <a:solidFill>
                  <a:schemeClr val="bg1">
                    <a:lumMod val="65000"/>
                  </a:schemeClr>
                </a:solidFill>
                <a:latin typeface="Century Gothic" panose="020B0502020202020204" pitchFamily="34" charset="0"/>
              </a:rPr>
              <a:t>flickr.com</a:t>
            </a:r>
            <a:endParaRPr lang="zh-TW" altLang="en-US" sz="800" dirty="0">
              <a:solidFill>
                <a:schemeClr val="bg1">
                  <a:lumMod val="65000"/>
                </a:schemeClr>
              </a:solidFill>
              <a:latin typeface="Century Gothic" panose="020B0502020202020204" pitchFamily="34" charset="0"/>
            </a:endParaRPr>
          </a:p>
        </p:txBody>
      </p:sp>
      <p:grpSp>
        <p:nvGrpSpPr>
          <p:cNvPr id="34" name="群組 33"/>
          <p:cNvGrpSpPr/>
          <p:nvPr/>
        </p:nvGrpSpPr>
        <p:grpSpPr>
          <a:xfrm>
            <a:off x="75" y="-14111"/>
            <a:ext cx="1944291" cy="1296219"/>
            <a:chOff x="0" y="-3"/>
            <a:chExt cx="1944291" cy="1296219"/>
          </a:xfrm>
        </p:grpSpPr>
        <p:sp>
          <p:nvSpPr>
            <p:cNvPr id="36" name="淚滴形 35"/>
            <p:cNvSpPr/>
            <p:nvPr/>
          </p:nvSpPr>
          <p:spPr>
            <a:xfrm rot="16200000">
              <a:off x="0" y="-3"/>
              <a:ext cx="1296219" cy="1296219"/>
            </a:xfrm>
            <a:prstGeom prst="teardrop">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7" name="文字方塊 36"/>
            <p:cNvSpPr txBox="1"/>
            <p:nvPr/>
          </p:nvSpPr>
          <p:spPr>
            <a:xfrm>
              <a:off x="108087" y="240895"/>
              <a:ext cx="1836204" cy="738664"/>
            </a:xfrm>
            <a:prstGeom prst="rect">
              <a:avLst/>
            </a:prstGeom>
            <a:noFill/>
          </p:spPr>
          <p:txBody>
            <a:bodyPr wrap="square" rtlCol="0">
              <a:spAutoFit/>
            </a:bodyPr>
            <a:lstStyle/>
            <a:p>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E-TALKING</a:t>
              </a:r>
              <a:b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br>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BEST </a:t>
              </a:r>
              <a:b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br>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FOR YOU</a:t>
              </a:r>
              <a:endParaRPr lang="zh-TW" altLang="en-US" sz="1400" dirty="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endParaRPr>
            </a:p>
          </p:txBody>
        </p:sp>
      </p:grpSp>
      <p:sp>
        <p:nvSpPr>
          <p:cNvPr id="39" name="文字方塊 38"/>
          <p:cNvSpPr txBox="1"/>
          <p:nvPr/>
        </p:nvSpPr>
        <p:spPr>
          <a:xfrm>
            <a:off x="1752274" y="497430"/>
            <a:ext cx="3456425" cy="523220"/>
          </a:xfrm>
          <a:prstGeom prst="rect">
            <a:avLst/>
          </a:prstGeom>
          <a:noFill/>
        </p:spPr>
        <p:txBody>
          <a:bodyPr wrap="square" rtlCol="0">
            <a:spAutoFit/>
          </a:bodyPr>
          <a:lstStyle/>
          <a:p>
            <a:r>
              <a:rPr lang="en-US" altLang="zh-TW" sz="2800" dirty="0" smtClean="0">
                <a:solidFill>
                  <a:srgbClr val="0070C0"/>
                </a:solidFill>
                <a:latin typeface="Century Gothic" panose="020B0502020202020204" pitchFamily="34" charset="0"/>
              </a:rPr>
              <a:t>04</a:t>
            </a:r>
            <a:r>
              <a:rPr lang="en-US" altLang="zh-TW" sz="2800" dirty="0" smtClean="0">
                <a:solidFill>
                  <a:srgbClr val="00B0F0"/>
                </a:solidFill>
                <a:latin typeface="Century Gothic" panose="020B0502020202020204" pitchFamily="34" charset="0"/>
              </a:rPr>
              <a:t> </a:t>
            </a:r>
            <a:r>
              <a:rPr lang="en-US" altLang="zh-TW" sz="2800" dirty="0">
                <a:solidFill>
                  <a:srgbClr val="0070C0"/>
                </a:solidFill>
                <a:latin typeface="Century Gothic" panose="020B0502020202020204" pitchFamily="34" charset="0"/>
              </a:rPr>
              <a:t>Intonation</a:t>
            </a:r>
          </a:p>
        </p:txBody>
      </p:sp>
      <p:sp>
        <p:nvSpPr>
          <p:cNvPr id="40" name="TextBox 5"/>
          <p:cNvSpPr txBox="1"/>
          <p:nvPr/>
        </p:nvSpPr>
        <p:spPr>
          <a:xfrm>
            <a:off x="738477" y="1282108"/>
            <a:ext cx="5484018" cy="3046988"/>
          </a:xfrm>
          <a:prstGeom prst="rect">
            <a:avLst/>
          </a:prstGeom>
          <a:noFill/>
        </p:spPr>
        <p:txBody>
          <a:bodyPr wrap="square" rtlCol="0">
            <a:spAutoFit/>
          </a:bodyPr>
          <a:lstStyle/>
          <a:p>
            <a:pPr>
              <a:lnSpc>
                <a:spcPct val="200000"/>
              </a:lnSpc>
            </a:pPr>
            <a:r>
              <a:rPr lang="en-US" altLang="zh-TW" sz="2400" dirty="0" smtClean="0"/>
              <a:t>On </a:t>
            </a:r>
            <a:r>
              <a:rPr lang="en-US" altLang="zh-TW" sz="2400" dirty="0"/>
              <a:t>the other hand, when we already know the answer, question tags are used for asking for </a:t>
            </a:r>
            <a:r>
              <a:rPr lang="en-US" altLang="zh-TW" sz="2400" b="1" dirty="0">
                <a:solidFill>
                  <a:srgbClr val="0070C0"/>
                </a:solidFill>
              </a:rPr>
              <a:t>agreement</a:t>
            </a:r>
            <a:r>
              <a:rPr lang="en-US" altLang="zh-TW" sz="2400" dirty="0">
                <a:solidFill>
                  <a:srgbClr val="0070C0"/>
                </a:solidFill>
              </a:rPr>
              <a:t> </a:t>
            </a:r>
            <a:r>
              <a:rPr lang="en-US" altLang="zh-TW" sz="2400" dirty="0"/>
              <a:t>or</a:t>
            </a:r>
            <a:r>
              <a:rPr lang="en-US" altLang="zh-TW" sz="2400" b="1" dirty="0"/>
              <a:t> </a:t>
            </a:r>
            <a:r>
              <a:rPr lang="en-US" altLang="zh-TW" sz="2400" b="1" dirty="0">
                <a:solidFill>
                  <a:srgbClr val="0070C0"/>
                </a:solidFill>
              </a:rPr>
              <a:t>confirmation</a:t>
            </a:r>
            <a:r>
              <a:rPr lang="en-US" altLang="zh-TW" sz="2400" dirty="0"/>
              <a:t>. In this case, our tone of voice falls.</a:t>
            </a:r>
            <a:endParaRPr lang="zh-TW" altLang="zh-TW" sz="2100" dirty="0"/>
          </a:p>
        </p:txBody>
      </p:sp>
      <p:grpSp>
        <p:nvGrpSpPr>
          <p:cNvPr id="41" name="群組 40"/>
          <p:cNvGrpSpPr/>
          <p:nvPr/>
        </p:nvGrpSpPr>
        <p:grpSpPr>
          <a:xfrm>
            <a:off x="518297" y="4371293"/>
            <a:ext cx="4368626" cy="497867"/>
            <a:chOff x="311969" y="4941168"/>
            <a:chExt cx="4368626" cy="497867"/>
          </a:xfrm>
        </p:grpSpPr>
        <p:grpSp>
          <p:nvGrpSpPr>
            <p:cNvPr id="42" name="群組 41"/>
            <p:cNvGrpSpPr/>
            <p:nvPr/>
          </p:nvGrpSpPr>
          <p:grpSpPr>
            <a:xfrm>
              <a:off x="311969" y="4941168"/>
              <a:ext cx="4080594" cy="497867"/>
              <a:chOff x="383977" y="5445223"/>
              <a:chExt cx="4080594" cy="497867"/>
            </a:xfrm>
          </p:grpSpPr>
          <p:grpSp>
            <p:nvGrpSpPr>
              <p:cNvPr id="44" name="群組 43"/>
              <p:cNvGrpSpPr/>
              <p:nvPr/>
            </p:nvGrpSpPr>
            <p:grpSpPr>
              <a:xfrm>
                <a:off x="383977" y="5445223"/>
                <a:ext cx="497867" cy="497867"/>
                <a:chOff x="383977" y="5163383"/>
                <a:chExt cx="779708" cy="779708"/>
              </a:xfrm>
            </p:grpSpPr>
            <p:sp>
              <p:nvSpPr>
                <p:cNvPr id="46" name="橢圓 45"/>
                <p:cNvSpPr/>
                <p:nvPr/>
              </p:nvSpPr>
              <p:spPr>
                <a:xfrm>
                  <a:off x="383977" y="5163383"/>
                  <a:ext cx="779708" cy="779708"/>
                </a:xfrm>
                <a:prstGeom prst="ellipse">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47" name="Picture 8" descr="dictionary.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21803" y="5301209"/>
                  <a:ext cx="504056" cy="504056"/>
                </a:xfrm>
                <a:prstGeom prst="rect">
                  <a:avLst/>
                </a:prstGeom>
              </p:spPr>
            </p:pic>
          </p:grpSp>
          <p:cxnSp>
            <p:nvCxnSpPr>
              <p:cNvPr id="45" name="直線接點 44"/>
              <p:cNvCxnSpPr>
                <a:stCxn id="46" idx="6"/>
              </p:cNvCxnSpPr>
              <p:nvPr/>
            </p:nvCxnSpPr>
            <p:spPr>
              <a:xfrm>
                <a:off x="881844" y="5694157"/>
                <a:ext cx="3582727" cy="0"/>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sp>
          <p:nvSpPr>
            <p:cNvPr id="43" name="圓角矩形 42"/>
            <p:cNvSpPr/>
            <p:nvPr/>
          </p:nvSpPr>
          <p:spPr>
            <a:xfrm>
              <a:off x="4320555" y="5158156"/>
              <a:ext cx="360040" cy="63889"/>
            </a:xfrm>
            <a:prstGeom prst="roundRect">
              <a:avLst/>
            </a:prstGeom>
            <a:solidFill>
              <a:schemeClr val="tx1">
                <a:lumMod val="50000"/>
                <a:lumOff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sp>
        <p:nvSpPr>
          <p:cNvPr id="48" name="TextBox 13"/>
          <p:cNvSpPr txBox="1"/>
          <p:nvPr/>
        </p:nvSpPr>
        <p:spPr>
          <a:xfrm>
            <a:off x="693150" y="4993373"/>
            <a:ext cx="5499538" cy="1569660"/>
          </a:xfrm>
          <a:prstGeom prst="rect">
            <a:avLst/>
          </a:prstGeom>
          <a:noFill/>
        </p:spPr>
        <p:txBody>
          <a:bodyPr wrap="square" rtlCol="0">
            <a:spAutoFit/>
          </a:bodyPr>
          <a:lstStyle/>
          <a:p>
            <a:r>
              <a:rPr lang="en-US" altLang="zh-TW" sz="2400" b="1" dirty="0" smtClean="0">
                <a:solidFill>
                  <a:srgbClr val="0070C0"/>
                </a:solidFill>
              </a:rPr>
              <a:t>Agreement</a:t>
            </a:r>
            <a:r>
              <a:rPr lang="en-US" altLang="zh-TW" sz="2400" b="1" dirty="0" smtClean="0"/>
              <a:t> </a:t>
            </a:r>
            <a:r>
              <a:rPr lang="en-US" altLang="zh-TW" sz="2400" dirty="0"/>
              <a:t>(noun) The act of coming to a mutual </a:t>
            </a:r>
            <a:r>
              <a:rPr lang="en-US" altLang="zh-TW" sz="2400" dirty="0" smtClean="0"/>
              <a:t>decision.</a:t>
            </a:r>
            <a:endParaRPr lang="zh-TW" altLang="zh-TW" sz="2400" dirty="0"/>
          </a:p>
          <a:p>
            <a:r>
              <a:rPr lang="en-US" altLang="zh-TW" sz="2400" b="1" dirty="0">
                <a:solidFill>
                  <a:srgbClr val="0070C0"/>
                </a:solidFill>
              </a:rPr>
              <a:t>Confirmation</a:t>
            </a:r>
            <a:r>
              <a:rPr lang="en-US" altLang="zh-TW" sz="2400" b="1" dirty="0"/>
              <a:t> </a:t>
            </a:r>
            <a:r>
              <a:rPr lang="en-US" altLang="zh-TW" sz="2400" dirty="0"/>
              <a:t>(noun) The act of making something </a:t>
            </a:r>
            <a:r>
              <a:rPr lang="en-US" altLang="zh-TW" sz="2400" dirty="0" smtClean="0"/>
              <a:t>certain.</a:t>
            </a:r>
            <a:endParaRPr lang="zh-TW" altLang="zh-TW" sz="2400" dirty="0"/>
          </a:p>
        </p:txBody>
      </p:sp>
      <p:grpSp>
        <p:nvGrpSpPr>
          <p:cNvPr id="28" name="群組 27"/>
          <p:cNvGrpSpPr/>
          <p:nvPr/>
        </p:nvGrpSpPr>
        <p:grpSpPr>
          <a:xfrm>
            <a:off x="15505" y="0"/>
            <a:ext cx="1836204" cy="1296219"/>
            <a:chOff x="-75" y="-3"/>
            <a:chExt cx="1836204" cy="1296219"/>
          </a:xfrm>
        </p:grpSpPr>
        <p:sp>
          <p:nvSpPr>
            <p:cNvPr id="29" name="淚滴形 28"/>
            <p:cNvSpPr/>
            <p:nvPr/>
          </p:nvSpPr>
          <p:spPr>
            <a:xfrm rot="16200000">
              <a:off x="0" y="-3"/>
              <a:ext cx="1296219" cy="1296219"/>
            </a:xfrm>
            <a:prstGeom prst="teardrop">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TW"/>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TW" altLang="en-US"/>
            </a:p>
          </p:txBody>
        </p:sp>
        <p:sp>
          <p:nvSpPr>
            <p:cNvPr id="30" name="文字方塊 17"/>
            <p:cNvSpPr txBox="1"/>
            <p:nvPr/>
          </p:nvSpPr>
          <p:spPr>
            <a:xfrm>
              <a:off x="-75" y="342008"/>
              <a:ext cx="1836204" cy="538609"/>
            </a:xfrm>
            <a:prstGeom prst="rect">
              <a:avLst/>
            </a:prstGeom>
            <a:noFill/>
          </p:spPr>
          <p:txBody>
            <a:bodyPr wrap="square" rtlCol="0">
              <a:spAutoFit/>
            </a:bodyPr>
            <a:ls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TW"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E-TALKING</a:t>
              </a:r>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
              </a:r>
              <a:b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br>
              <a:r>
                <a:rPr lang="en-US" altLang="zh-TW" sz="1100" dirty="0" smtClean="0">
                  <a:solidFill>
                    <a:schemeClr val="bg1"/>
                  </a:solidFill>
                  <a:latin typeface="Trebuchet MS" panose="020B0603020202020204" pitchFamily="34" charset="0"/>
                  <a:ea typeface="Malgun Gothic Semilight" panose="020B0502040204020203" pitchFamily="34" charset="-120"/>
                  <a:cs typeface="Malgun Gothic Semilight" panose="020B0502040204020203" pitchFamily="34" charset="-120"/>
                </a:rPr>
                <a:t>BEST FOR YOU</a:t>
              </a:r>
              <a:endParaRPr lang="zh-TW" altLang="en-US" sz="1100" dirty="0">
                <a:solidFill>
                  <a:schemeClr val="bg1"/>
                </a:solidFill>
                <a:latin typeface="Trebuchet MS" panose="020B0603020202020204" pitchFamily="34" charset="0"/>
                <a:ea typeface="Malgun Gothic Semilight" panose="020B0502040204020203" pitchFamily="34" charset="-120"/>
                <a:cs typeface="Malgun Gothic Semilight" panose="020B0502040204020203" pitchFamily="34" charset="-120"/>
              </a:endParaRPr>
            </a:p>
          </p:txBody>
        </p:sp>
      </p:grpSp>
    </p:spTree>
    <p:extLst>
      <p:ext uri="{BB962C8B-B14F-4D97-AF65-F5344CB8AC3E}">
        <p14:creationId xmlns:p14="http://schemas.microsoft.com/office/powerpoint/2010/main" val="79861239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橢圓 11"/>
          <p:cNvSpPr/>
          <p:nvPr/>
        </p:nvSpPr>
        <p:spPr>
          <a:xfrm>
            <a:off x="4994691" y="2446952"/>
            <a:ext cx="1136774" cy="1136774"/>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 name="TextBox 4"/>
          <p:cNvSpPr txBox="1"/>
          <p:nvPr/>
        </p:nvSpPr>
        <p:spPr>
          <a:xfrm>
            <a:off x="3603472" y="3705669"/>
            <a:ext cx="4342605" cy="646331"/>
          </a:xfrm>
          <a:prstGeom prst="rect">
            <a:avLst/>
          </a:prstGeom>
          <a:noFill/>
        </p:spPr>
        <p:txBody>
          <a:bodyPr wrap="square" rtlCol="0">
            <a:spAutoFit/>
          </a:bodyPr>
          <a:lstStyle/>
          <a:p>
            <a:r>
              <a:rPr lang="en-US" sz="3600" dirty="0" smtClean="0">
                <a:solidFill>
                  <a:schemeClr val="tx1">
                    <a:lumMod val="85000"/>
                    <a:lumOff val="15000"/>
                  </a:schemeClr>
                </a:solidFill>
                <a:latin typeface="Malgun Gothic Semilight" panose="020B0502040204020203" pitchFamily="34" charset="-120"/>
                <a:ea typeface="Malgun Gothic Semilight" panose="020B0502040204020203" pitchFamily="34" charset="-120"/>
                <a:cs typeface="Malgun Gothic Semilight" panose="020B0502040204020203" pitchFamily="34" charset="-120"/>
              </a:rPr>
              <a:t>SPEAKING TASK</a:t>
            </a:r>
            <a:endParaRPr lang="en-US" sz="3600" dirty="0">
              <a:solidFill>
                <a:schemeClr val="tx1">
                  <a:lumMod val="85000"/>
                  <a:lumOff val="15000"/>
                </a:schemeClr>
              </a:solidFill>
              <a:latin typeface="Malgun Gothic Semilight" panose="020B0502040204020203" pitchFamily="34" charset="-120"/>
              <a:ea typeface="Malgun Gothic Semilight" panose="020B0502040204020203" pitchFamily="34" charset="-120"/>
              <a:cs typeface="Malgun Gothic Semilight" panose="020B0502040204020203" pitchFamily="34" charset="-120"/>
            </a:endParaRPr>
          </a:p>
        </p:txBody>
      </p:sp>
      <p:sp>
        <p:nvSpPr>
          <p:cNvPr id="7" name="TextBox 7"/>
          <p:cNvSpPr txBox="1"/>
          <p:nvPr/>
        </p:nvSpPr>
        <p:spPr>
          <a:xfrm>
            <a:off x="1296294" y="4273351"/>
            <a:ext cx="8208837" cy="1061829"/>
          </a:xfrm>
          <a:prstGeom prst="rect">
            <a:avLst/>
          </a:prstGeom>
          <a:noFill/>
        </p:spPr>
        <p:txBody>
          <a:bodyPr wrap="square" rtlCol="0">
            <a:spAutoFit/>
          </a:bodyPr>
          <a:lstStyle/>
          <a:p>
            <a:pPr algn="ctr"/>
            <a:r>
              <a:rPr lang="en-US" altLang="zh-TW" sz="2100" dirty="0"/>
              <a:t>Think about two work scenarios in which question tags with rising tone can be used, and two work scenarios in which question tags with falling tone can be used. </a:t>
            </a:r>
            <a:endParaRPr lang="zh-TW" altLang="zh-TW" sz="2100" dirty="0"/>
          </a:p>
        </p:txBody>
      </p:sp>
      <p:pic>
        <p:nvPicPr>
          <p:cNvPr id="11" name="Picture 5" descr="2209400_orig.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112643" y="2564904"/>
            <a:ext cx="900870" cy="900870"/>
          </a:xfrm>
          <a:prstGeom prst="rect">
            <a:avLst/>
          </a:prstGeom>
        </p:spPr>
      </p:pic>
      <p:grpSp>
        <p:nvGrpSpPr>
          <p:cNvPr id="9" name="群組 8"/>
          <p:cNvGrpSpPr/>
          <p:nvPr/>
        </p:nvGrpSpPr>
        <p:grpSpPr>
          <a:xfrm>
            <a:off x="75" y="-14111"/>
            <a:ext cx="1944291" cy="1296219"/>
            <a:chOff x="0" y="-3"/>
            <a:chExt cx="1944291" cy="1296219"/>
          </a:xfrm>
        </p:grpSpPr>
        <p:sp>
          <p:nvSpPr>
            <p:cNvPr id="10" name="淚滴形 9"/>
            <p:cNvSpPr/>
            <p:nvPr/>
          </p:nvSpPr>
          <p:spPr>
            <a:xfrm rot="16200000">
              <a:off x="0" y="-3"/>
              <a:ext cx="1296219" cy="1296219"/>
            </a:xfrm>
            <a:prstGeom prst="teardrop">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 name="文字方塊 12"/>
            <p:cNvSpPr txBox="1"/>
            <p:nvPr/>
          </p:nvSpPr>
          <p:spPr>
            <a:xfrm>
              <a:off x="108087" y="240895"/>
              <a:ext cx="1836204" cy="738664"/>
            </a:xfrm>
            <a:prstGeom prst="rect">
              <a:avLst/>
            </a:prstGeom>
            <a:noFill/>
          </p:spPr>
          <p:txBody>
            <a:bodyPr wrap="square" rtlCol="0">
              <a:spAutoFit/>
            </a:bodyPr>
            <a:lstStyle/>
            <a:p>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E-TALKING</a:t>
              </a:r>
              <a:b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br>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BEST </a:t>
              </a:r>
              <a:b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br>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FOR YOU</a:t>
              </a:r>
              <a:endParaRPr lang="zh-TW" altLang="en-US" sz="1400" dirty="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endParaRPr>
            </a:p>
          </p:txBody>
        </p:sp>
      </p:grpSp>
      <p:grpSp>
        <p:nvGrpSpPr>
          <p:cNvPr id="14" name="群組 13"/>
          <p:cNvGrpSpPr/>
          <p:nvPr/>
        </p:nvGrpSpPr>
        <p:grpSpPr>
          <a:xfrm>
            <a:off x="15505" y="0"/>
            <a:ext cx="1836204" cy="1296219"/>
            <a:chOff x="-75" y="-3"/>
            <a:chExt cx="1836204" cy="1296219"/>
          </a:xfrm>
        </p:grpSpPr>
        <p:sp>
          <p:nvSpPr>
            <p:cNvPr id="15" name="淚滴形 14"/>
            <p:cNvSpPr/>
            <p:nvPr/>
          </p:nvSpPr>
          <p:spPr>
            <a:xfrm rot="16200000">
              <a:off x="0" y="-3"/>
              <a:ext cx="1296219" cy="1296219"/>
            </a:xfrm>
            <a:prstGeom prst="teardrop">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TW"/>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TW" altLang="en-US"/>
            </a:p>
          </p:txBody>
        </p:sp>
        <p:sp>
          <p:nvSpPr>
            <p:cNvPr id="16" name="文字方塊 17"/>
            <p:cNvSpPr txBox="1"/>
            <p:nvPr/>
          </p:nvSpPr>
          <p:spPr>
            <a:xfrm>
              <a:off x="-75" y="342008"/>
              <a:ext cx="1836204" cy="538609"/>
            </a:xfrm>
            <a:prstGeom prst="rect">
              <a:avLst/>
            </a:prstGeom>
            <a:noFill/>
          </p:spPr>
          <p:txBody>
            <a:bodyPr wrap="square" rtlCol="0">
              <a:spAutoFit/>
            </a:bodyPr>
            <a:ls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TW"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E-TALKING</a:t>
              </a:r>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
              </a:r>
              <a:b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br>
              <a:r>
                <a:rPr lang="en-US" altLang="zh-TW" sz="1100" dirty="0" smtClean="0">
                  <a:solidFill>
                    <a:schemeClr val="bg1"/>
                  </a:solidFill>
                  <a:latin typeface="Trebuchet MS" panose="020B0603020202020204" pitchFamily="34" charset="0"/>
                  <a:ea typeface="Malgun Gothic Semilight" panose="020B0502040204020203" pitchFamily="34" charset="-120"/>
                  <a:cs typeface="Malgun Gothic Semilight" panose="020B0502040204020203" pitchFamily="34" charset="-120"/>
                </a:rPr>
                <a:t>BEST FOR YOU</a:t>
              </a:r>
              <a:endParaRPr lang="zh-TW" altLang="en-US" sz="1100" dirty="0">
                <a:solidFill>
                  <a:schemeClr val="bg1"/>
                </a:solidFill>
                <a:latin typeface="Trebuchet MS" panose="020B0603020202020204" pitchFamily="34" charset="0"/>
                <a:ea typeface="Malgun Gothic Semilight" panose="020B0502040204020203" pitchFamily="34" charset="-120"/>
                <a:cs typeface="Malgun Gothic Semilight" panose="020B0502040204020203" pitchFamily="34" charset="-120"/>
              </a:endParaRPr>
            </a:p>
          </p:txBody>
        </p:sp>
      </p:grpSp>
    </p:spTree>
    <p:extLst>
      <p:ext uri="{BB962C8B-B14F-4D97-AF65-F5344CB8AC3E}">
        <p14:creationId xmlns:p14="http://schemas.microsoft.com/office/powerpoint/2010/main" val="339950417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926396" y="3705669"/>
            <a:ext cx="3490503" cy="646331"/>
          </a:xfrm>
          <a:prstGeom prst="rect">
            <a:avLst/>
          </a:prstGeom>
          <a:noFill/>
        </p:spPr>
        <p:txBody>
          <a:bodyPr wrap="square" rtlCol="0">
            <a:spAutoFit/>
          </a:bodyPr>
          <a:lstStyle/>
          <a:p>
            <a:pPr algn="ctr"/>
            <a:r>
              <a:rPr lang="en-US" sz="3600" dirty="0" smtClean="0">
                <a:solidFill>
                  <a:schemeClr val="tx1">
                    <a:lumMod val="85000"/>
                    <a:lumOff val="15000"/>
                  </a:schemeClr>
                </a:solidFill>
                <a:latin typeface="Malgun Gothic Semilight" panose="020B0502040204020203" pitchFamily="34" charset="-120"/>
                <a:ea typeface="Malgun Gothic Semilight" panose="020B0502040204020203" pitchFamily="34" charset="-120"/>
                <a:cs typeface="Malgun Gothic Semilight" panose="020B0502040204020203" pitchFamily="34" charset="-120"/>
              </a:rPr>
              <a:t>ASSESSMENT</a:t>
            </a:r>
            <a:endParaRPr lang="en-US" sz="3600" dirty="0">
              <a:solidFill>
                <a:schemeClr val="tx1">
                  <a:lumMod val="85000"/>
                  <a:lumOff val="15000"/>
                </a:schemeClr>
              </a:solidFill>
              <a:latin typeface="Malgun Gothic Semilight" panose="020B0502040204020203" pitchFamily="34" charset="-120"/>
              <a:ea typeface="Malgun Gothic Semilight" panose="020B0502040204020203" pitchFamily="34" charset="-120"/>
              <a:cs typeface="Malgun Gothic Semilight" panose="020B0502040204020203" pitchFamily="34" charset="-120"/>
            </a:endParaRPr>
          </a:p>
        </p:txBody>
      </p:sp>
      <p:sp>
        <p:nvSpPr>
          <p:cNvPr id="7" name="TextBox 7"/>
          <p:cNvSpPr txBox="1"/>
          <p:nvPr/>
        </p:nvSpPr>
        <p:spPr>
          <a:xfrm>
            <a:off x="2592363" y="4273351"/>
            <a:ext cx="6192688" cy="738664"/>
          </a:xfrm>
          <a:prstGeom prst="rect">
            <a:avLst/>
          </a:prstGeom>
          <a:noFill/>
        </p:spPr>
        <p:txBody>
          <a:bodyPr wrap="square" rtlCol="0">
            <a:spAutoFit/>
          </a:bodyPr>
          <a:lstStyle/>
          <a:p>
            <a:pPr algn="ctr"/>
            <a:r>
              <a:rPr lang="en-US" altLang="zh-TW" sz="2100" dirty="0"/>
              <a:t>Complete the sentences using the vocabulary words from this lesson:</a:t>
            </a:r>
            <a:endParaRPr lang="en-US" sz="2100" dirty="0"/>
          </a:p>
        </p:txBody>
      </p:sp>
      <p:pic>
        <p:nvPicPr>
          <p:cNvPr id="2050" name="Picture 2" descr="D:\WH\lesson_ppt\template\ICON\WH_lesson_icon-0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64571" y="2187334"/>
            <a:ext cx="2044701" cy="1841500"/>
          </a:xfrm>
          <a:prstGeom prst="rect">
            <a:avLst/>
          </a:prstGeom>
          <a:noFill/>
          <a:extLst>
            <a:ext uri="{909E8E84-426E-40DD-AFC4-6F175D3DCCD1}">
              <a14:hiddenFill xmlns:a14="http://schemas.microsoft.com/office/drawing/2010/main">
                <a:solidFill>
                  <a:srgbClr val="FFFFFF"/>
                </a:solidFill>
              </a14:hiddenFill>
            </a:ext>
          </a:extLst>
        </p:spPr>
      </p:pic>
      <p:grpSp>
        <p:nvGrpSpPr>
          <p:cNvPr id="8" name="群組 7"/>
          <p:cNvGrpSpPr/>
          <p:nvPr/>
        </p:nvGrpSpPr>
        <p:grpSpPr>
          <a:xfrm>
            <a:off x="75" y="-14111"/>
            <a:ext cx="1944291" cy="1296219"/>
            <a:chOff x="0" y="-3"/>
            <a:chExt cx="1944291" cy="1296219"/>
          </a:xfrm>
        </p:grpSpPr>
        <p:sp>
          <p:nvSpPr>
            <p:cNvPr id="9" name="淚滴形 8"/>
            <p:cNvSpPr/>
            <p:nvPr/>
          </p:nvSpPr>
          <p:spPr>
            <a:xfrm rot="16200000">
              <a:off x="0" y="-3"/>
              <a:ext cx="1296219" cy="1296219"/>
            </a:xfrm>
            <a:prstGeom prst="teardrop">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文字方塊 9"/>
            <p:cNvSpPr txBox="1"/>
            <p:nvPr/>
          </p:nvSpPr>
          <p:spPr>
            <a:xfrm>
              <a:off x="108087" y="240895"/>
              <a:ext cx="1836204" cy="738664"/>
            </a:xfrm>
            <a:prstGeom prst="rect">
              <a:avLst/>
            </a:prstGeom>
            <a:noFill/>
          </p:spPr>
          <p:txBody>
            <a:bodyPr wrap="square" rtlCol="0">
              <a:spAutoFit/>
            </a:bodyPr>
            <a:lstStyle/>
            <a:p>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E-TALKING</a:t>
              </a:r>
              <a:b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br>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BEST </a:t>
              </a:r>
              <a:b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br>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FOR YOU</a:t>
              </a:r>
              <a:endParaRPr lang="zh-TW" altLang="en-US" sz="1400" dirty="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endParaRPr>
            </a:p>
          </p:txBody>
        </p:sp>
      </p:grpSp>
      <p:grpSp>
        <p:nvGrpSpPr>
          <p:cNvPr id="11" name="群組 10"/>
          <p:cNvGrpSpPr/>
          <p:nvPr/>
        </p:nvGrpSpPr>
        <p:grpSpPr>
          <a:xfrm>
            <a:off x="15505" y="0"/>
            <a:ext cx="1836204" cy="1296219"/>
            <a:chOff x="-75" y="-3"/>
            <a:chExt cx="1836204" cy="1296219"/>
          </a:xfrm>
        </p:grpSpPr>
        <p:sp>
          <p:nvSpPr>
            <p:cNvPr id="12" name="淚滴形 11"/>
            <p:cNvSpPr/>
            <p:nvPr/>
          </p:nvSpPr>
          <p:spPr>
            <a:xfrm rot="16200000">
              <a:off x="0" y="-3"/>
              <a:ext cx="1296219" cy="1296219"/>
            </a:xfrm>
            <a:prstGeom prst="teardrop">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TW"/>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TW" altLang="en-US"/>
            </a:p>
          </p:txBody>
        </p:sp>
        <p:sp>
          <p:nvSpPr>
            <p:cNvPr id="13" name="文字方塊 17"/>
            <p:cNvSpPr txBox="1"/>
            <p:nvPr/>
          </p:nvSpPr>
          <p:spPr>
            <a:xfrm>
              <a:off x="-75" y="342008"/>
              <a:ext cx="1836204" cy="538609"/>
            </a:xfrm>
            <a:prstGeom prst="rect">
              <a:avLst/>
            </a:prstGeom>
            <a:noFill/>
          </p:spPr>
          <p:txBody>
            <a:bodyPr wrap="square" rtlCol="0">
              <a:spAutoFit/>
            </a:bodyPr>
            <a:ls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TW"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E-TALKING</a:t>
              </a:r>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
              </a:r>
              <a:b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br>
              <a:r>
                <a:rPr lang="en-US" altLang="zh-TW" sz="1100" dirty="0" smtClean="0">
                  <a:solidFill>
                    <a:schemeClr val="bg1"/>
                  </a:solidFill>
                  <a:latin typeface="Trebuchet MS" panose="020B0603020202020204" pitchFamily="34" charset="0"/>
                  <a:ea typeface="Malgun Gothic Semilight" panose="020B0502040204020203" pitchFamily="34" charset="-120"/>
                  <a:cs typeface="Malgun Gothic Semilight" panose="020B0502040204020203" pitchFamily="34" charset="-120"/>
                </a:rPr>
                <a:t>BEST FOR YOU</a:t>
              </a:r>
              <a:endParaRPr lang="zh-TW" altLang="en-US" sz="1100" dirty="0">
                <a:solidFill>
                  <a:schemeClr val="bg1"/>
                </a:solidFill>
                <a:latin typeface="Trebuchet MS" panose="020B0603020202020204" pitchFamily="34" charset="0"/>
                <a:ea typeface="Malgun Gothic Semilight" panose="020B0502040204020203" pitchFamily="34" charset="-120"/>
                <a:cs typeface="Malgun Gothic Semilight" panose="020B0502040204020203" pitchFamily="34" charset="-120"/>
              </a:endParaRPr>
            </a:p>
          </p:txBody>
        </p:sp>
      </p:grpSp>
    </p:spTree>
    <p:extLst>
      <p:ext uri="{BB962C8B-B14F-4D97-AF65-F5344CB8AC3E}">
        <p14:creationId xmlns:p14="http://schemas.microsoft.com/office/powerpoint/2010/main" val="15171320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4"/>
          <p:cNvSpPr txBox="1"/>
          <p:nvPr/>
        </p:nvSpPr>
        <p:spPr>
          <a:xfrm>
            <a:off x="5400675" y="5993412"/>
            <a:ext cx="8064896" cy="1107996"/>
          </a:xfrm>
          <a:prstGeom prst="rect">
            <a:avLst/>
          </a:prstGeom>
          <a:noFill/>
        </p:spPr>
        <p:txBody>
          <a:bodyPr wrap="square" rtlCol="0">
            <a:spAutoFit/>
          </a:bodyPr>
          <a:lstStyle/>
          <a:p>
            <a:r>
              <a:rPr lang="en-US" sz="6600" b="1" dirty="0" smtClean="0">
                <a:solidFill>
                  <a:schemeClr val="bg1">
                    <a:lumMod val="75000"/>
                  </a:schemeClr>
                </a:solidFill>
                <a:latin typeface="Malgun Gothic Semilight" panose="020B0502040204020203" pitchFamily="34" charset="-120"/>
                <a:ea typeface="Malgun Gothic Semilight" panose="020B0502040204020203" pitchFamily="34" charset="-120"/>
                <a:cs typeface="Malgun Gothic Semilight" panose="020B0502040204020203" pitchFamily="34" charset="-120"/>
              </a:rPr>
              <a:t>ASSESSMENT</a:t>
            </a:r>
            <a:endParaRPr lang="en-US" sz="6600" b="1" dirty="0">
              <a:solidFill>
                <a:schemeClr val="bg1">
                  <a:lumMod val="75000"/>
                </a:schemeClr>
              </a:solidFill>
              <a:latin typeface="Malgun Gothic Semilight" panose="020B0502040204020203" pitchFamily="34" charset="-120"/>
              <a:ea typeface="Malgun Gothic Semilight" panose="020B0502040204020203" pitchFamily="34" charset="-120"/>
              <a:cs typeface="Malgun Gothic Semilight" panose="020B0502040204020203" pitchFamily="34" charset="-120"/>
            </a:endParaRPr>
          </a:p>
        </p:txBody>
      </p:sp>
      <p:pic>
        <p:nvPicPr>
          <p:cNvPr id="3074" name="Picture 2" descr="D:\WH\lesson_ppt\template\ICON\WH_lesson_icon-0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68104" y="2924944"/>
            <a:ext cx="2337963" cy="2246636"/>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1"/>
          <p:cNvSpPr/>
          <p:nvPr/>
        </p:nvSpPr>
        <p:spPr>
          <a:xfrm>
            <a:off x="108162" y="1628800"/>
            <a:ext cx="10225136" cy="3170099"/>
          </a:xfrm>
          <a:prstGeom prst="rect">
            <a:avLst/>
          </a:prstGeom>
        </p:spPr>
        <p:txBody>
          <a:bodyPr wrap="square">
            <a:spAutoFit/>
          </a:bodyPr>
          <a:lstStyle/>
          <a:p>
            <a:r>
              <a:rPr lang="en-US" altLang="zh-TW" sz="2000" b="1" dirty="0"/>
              <a:t>Add a suitable question tag to each sentence:</a:t>
            </a:r>
            <a:endParaRPr lang="zh-TW" altLang="zh-TW" sz="2000" dirty="0"/>
          </a:p>
          <a:p>
            <a:r>
              <a:rPr lang="en-US" altLang="zh-TW" sz="2000" b="1" dirty="0"/>
              <a:t> </a:t>
            </a:r>
            <a:endParaRPr lang="zh-TW" altLang="zh-TW" sz="2000" dirty="0"/>
          </a:p>
          <a:p>
            <a:pPr marL="457200" lvl="0" indent="-457200">
              <a:buFont typeface="+mj-lt"/>
              <a:buAutoNum type="arabicParenR"/>
            </a:pPr>
            <a:r>
              <a:rPr lang="en-US" altLang="zh-TW" sz="2000" dirty="0"/>
              <a:t>The trip is expensive, _______________?</a:t>
            </a:r>
            <a:endParaRPr lang="zh-TW" altLang="zh-TW" sz="2000" dirty="0"/>
          </a:p>
          <a:p>
            <a:pPr marL="457200" lvl="0" indent="-457200">
              <a:buFont typeface="+mj-lt"/>
              <a:buAutoNum type="arabicParenR"/>
            </a:pPr>
            <a:r>
              <a:rPr lang="en-US" altLang="zh-TW" sz="2000" dirty="0"/>
              <a:t>You are </a:t>
            </a:r>
            <a:r>
              <a:rPr lang="en-US" altLang="zh-TW" sz="2000" dirty="0" smtClean="0"/>
              <a:t>Charles, </a:t>
            </a:r>
            <a:r>
              <a:rPr lang="en-US" altLang="zh-TW" sz="2000" dirty="0"/>
              <a:t>_______________?</a:t>
            </a:r>
            <a:endParaRPr lang="zh-TW" altLang="zh-TW" sz="2000" dirty="0"/>
          </a:p>
          <a:p>
            <a:pPr marL="457200" lvl="0" indent="-457200">
              <a:buFont typeface="+mj-lt"/>
              <a:buAutoNum type="arabicParenR"/>
            </a:pPr>
            <a:r>
              <a:rPr lang="en-US" altLang="zh-TW" sz="2000" dirty="0"/>
              <a:t>The project isn’t due tomorrow, _______________?</a:t>
            </a:r>
            <a:endParaRPr lang="zh-TW" altLang="zh-TW" sz="2000" dirty="0"/>
          </a:p>
          <a:p>
            <a:pPr marL="457200" lvl="0" indent="-457200">
              <a:buFont typeface="+mj-lt"/>
              <a:buAutoNum type="arabicParenR"/>
            </a:pPr>
            <a:r>
              <a:rPr lang="en-US" altLang="zh-TW" sz="2000" dirty="0"/>
              <a:t>We’re part of team, _________________?</a:t>
            </a:r>
            <a:endParaRPr lang="zh-TW" altLang="zh-TW" sz="2000" dirty="0"/>
          </a:p>
          <a:p>
            <a:pPr marL="457200" lvl="0" indent="-457200">
              <a:buFont typeface="+mj-lt"/>
              <a:buAutoNum type="arabicParenR"/>
            </a:pPr>
            <a:r>
              <a:rPr lang="en-US" altLang="zh-TW" sz="2000" dirty="0"/>
              <a:t>She doesn’t want to participate, ______________?</a:t>
            </a:r>
            <a:endParaRPr lang="zh-TW" altLang="zh-TW" sz="2000" dirty="0"/>
          </a:p>
          <a:p>
            <a:pPr marL="457200" lvl="0" indent="-457200">
              <a:buFont typeface="+mj-lt"/>
              <a:buAutoNum type="arabicParenR"/>
            </a:pPr>
            <a:r>
              <a:rPr lang="en-US" altLang="zh-TW" sz="2000" dirty="0"/>
              <a:t>You wouldn’t accept this deal, ____________?</a:t>
            </a:r>
            <a:endParaRPr lang="zh-TW" altLang="zh-TW" sz="2000" dirty="0"/>
          </a:p>
          <a:p>
            <a:pPr marL="457200" lvl="0" indent="-457200">
              <a:buFont typeface="+mj-lt"/>
              <a:buAutoNum type="arabicParenR"/>
            </a:pPr>
            <a:r>
              <a:rPr lang="en-US" altLang="zh-TW" sz="2000" dirty="0"/>
              <a:t>He wasn’t here yesterday, ___________?</a:t>
            </a:r>
            <a:endParaRPr lang="zh-TW" altLang="zh-TW" sz="2000" dirty="0"/>
          </a:p>
          <a:p>
            <a:pPr marL="457200" indent="-457200">
              <a:buFont typeface="+mj-lt"/>
              <a:buAutoNum type="arabicParenR"/>
            </a:pPr>
            <a:r>
              <a:rPr lang="en-US" altLang="zh-TW" sz="2000" dirty="0"/>
              <a:t>He didn’t recognize me, ____________? </a:t>
            </a:r>
            <a:endParaRPr lang="zh-TW" altLang="zh-TW" sz="2000" dirty="0"/>
          </a:p>
        </p:txBody>
      </p:sp>
      <p:grpSp>
        <p:nvGrpSpPr>
          <p:cNvPr id="8" name="群組 7"/>
          <p:cNvGrpSpPr/>
          <p:nvPr/>
        </p:nvGrpSpPr>
        <p:grpSpPr>
          <a:xfrm>
            <a:off x="75" y="-14111"/>
            <a:ext cx="1944291" cy="1296219"/>
            <a:chOff x="0" y="-3"/>
            <a:chExt cx="1944291" cy="1296219"/>
          </a:xfrm>
        </p:grpSpPr>
        <p:sp>
          <p:nvSpPr>
            <p:cNvPr id="10" name="淚滴形 9"/>
            <p:cNvSpPr/>
            <p:nvPr/>
          </p:nvSpPr>
          <p:spPr>
            <a:xfrm rot="16200000">
              <a:off x="0" y="-3"/>
              <a:ext cx="1296219" cy="1296219"/>
            </a:xfrm>
            <a:prstGeom prst="teardrop">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文字方塊 10"/>
            <p:cNvSpPr txBox="1"/>
            <p:nvPr/>
          </p:nvSpPr>
          <p:spPr>
            <a:xfrm>
              <a:off x="108087" y="240895"/>
              <a:ext cx="1836204" cy="738664"/>
            </a:xfrm>
            <a:prstGeom prst="rect">
              <a:avLst/>
            </a:prstGeom>
            <a:noFill/>
          </p:spPr>
          <p:txBody>
            <a:bodyPr wrap="square" rtlCol="0">
              <a:spAutoFit/>
            </a:bodyPr>
            <a:lstStyle/>
            <a:p>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E-TALKING</a:t>
              </a:r>
              <a:b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br>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BEST </a:t>
              </a:r>
              <a:b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br>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FOR YOU</a:t>
              </a:r>
              <a:endParaRPr lang="zh-TW" altLang="en-US" sz="1400" dirty="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endParaRPr>
            </a:p>
          </p:txBody>
        </p:sp>
      </p:grpSp>
      <p:grpSp>
        <p:nvGrpSpPr>
          <p:cNvPr id="12" name="群組 11"/>
          <p:cNvGrpSpPr/>
          <p:nvPr/>
        </p:nvGrpSpPr>
        <p:grpSpPr>
          <a:xfrm>
            <a:off x="15505" y="0"/>
            <a:ext cx="1836204" cy="1296219"/>
            <a:chOff x="-75" y="-3"/>
            <a:chExt cx="1836204" cy="1296219"/>
          </a:xfrm>
        </p:grpSpPr>
        <p:sp>
          <p:nvSpPr>
            <p:cNvPr id="13" name="淚滴形 12"/>
            <p:cNvSpPr/>
            <p:nvPr/>
          </p:nvSpPr>
          <p:spPr>
            <a:xfrm rot="16200000">
              <a:off x="0" y="-3"/>
              <a:ext cx="1296219" cy="1296219"/>
            </a:xfrm>
            <a:prstGeom prst="teardrop">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TW"/>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TW" altLang="en-US"/>
            </a:p>
          </p:txBody>
        </p:sp>
        <p:sp>
          <p:nvSpPr>
            <p:cNvPr id="14" name="文字方塊 17"/>
            <p:cNvSpPr txBox="1"/>
            <p:nvPr/>
          </p:nvSpPr>
          <p:spPr>
            <a:xfrm>
              <a:off x="-75" y="342008"/>
              <a:ext cx="1836204" cy="538609"/>
            </a:xfrm>
            <a:prstGeom prst="rect">
              <a:avLst/>
            </a:prstGeom>
            <a:noFill/>
          </p:spPr>
          <p:txBody>
            <a:bodyPr wrap="square" rtlCol="0">
              <a:spAutoFit/>
            </a:bodyPr>
            <a:ls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TW"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E-TALKING</a:t>
              </a:r>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
              </a:r>
              <a:b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br>
              <a:r>
                <a:rPr lang="en-US" altLang="zh-TW" sz="1100" dirty="0" smtClean="0">
                  <a:solidFill>
                    <a:schemeClr val="bg1"/>
                  </a:solidFill>
                  <a:latin typeface="Trebuchet MS" panose="020B0603020202020204" pitchFamily="34" charset="0"/>
                  <a:ea typeface="Malgun Gothic Semilight" panose="020B0502040204020203" pitchFamily="34" charset="-120"/>
                  <a:cs typeface="Malgun Gothic Semilight" panose="020B0502040204020203" pitchFamily="34" charset="-120"/>
                </a:rPr>
                <a:t>BEST FOR YOU</a:t>
              </a:r>
              <a:endParaRPr lang="zh-TW" altLang="en-US" sz="1100" dirty="0">
                <a:solidFill>
                  <a:schemeClr val="bg1"/>
                </a:solidFill>
                <a:latin typeface="Trebuchet MS" panose="020B0603020202020204" pitchFamily="34" charset="0"/>
                <a:ea typeface="Malgun Gothic Semilight" panose="020B0502040204020203" pitchFamily="34" charset="-120"/>
                <a:cs typeface="Malgun Gothic Semilight" panose="020B0502040204020203" pitchFamily="34" charset="-120"/>
              </a:endParaRPr>
            </a:p>
          </p:txBody>
        </p:sp>
      </p:grpSp>
    </p:spTree>
    <p:extLst>
      <p:ext uri="{BB962C8B-B14F-4D97-AF65-F5344CB8AC3E}">
        <p14:creationId xmlns:p14="http://schemas.microsoft.com/office/powerpoint/2010/main" val="322396949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梯形 1"/>
          <p:cNvSpPr/>
          <p:nvPr/>
        </p:nvSpPr>
        <p:spPr>
          <a:xfrm rot="16200000">
            <a:off x="4195162" y="-1199714"/>
            <a:ext cx="7788168" cy="8327259"/>
          </a:xfrm>
          <a:prstGeom prst="trapezoid">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4" name="Picture 4" descr="D:\WH\web\ETALKING_LOGO_1-01.png"/>
          <p:cNvPicPr>
            <a:picLocks noChangeAspect="1" noChangeArrowheads="1"/>
          </p:cNvPicPr>
          <p:nvPr/>
        </p:nvPicPr>
        <p:blipFill>
          <a:blip r:embed="rId2" cstate="print">
            <a:biLevel thresh="75000"/>
            <a:extLst>
              <a:ext uri="{28A0092B-C50C-407E-A947-70E740481C1C}">
                <a14:useLocalDpi xmlns:a14="http://schemas.microsoft.com/office/drawing/2010/main" val="0"/>
              </a:ext>
            </a:extLst>
          </a:blip>
          <a:srcRect/>
          <a:stretch>
            <a:fillRect/>
          </a:stretch>
        </p:blipFill>
        <p:spPr bwMode="auto">
          <a:xfrm>
            <a:off x="-49569" y="6153150"/>
            <a:ext cx="2895600" cy="704850"/>
          </a:xfrm>
          <a:prstGeom prst="rect">
            <a:avLst/>
          </a:prstGeom>
          <a:noFill/>
          <a:extLst>
            <a:ext uri="{909E8E84-426E-40DD-AFC4-6F175D3DCCD1}">
              <a14:hiddenFill xmlns:a14="http://schemas.microsoft.com/office/drawing/2010/main">
                <a:solidFill>
                  <a:srgbClr val="FFFFFF"/>
                </a:solidFill>
              </a14:hiddenFill>
            </a:ext>
          </a:extLst>
        </p:spPr>
      </p:pic>
      <p:grpSp>
        <p:nvGrpSpPr>
          <p:cNvPr id="5" name="群組 4"/>
          <p:cNvGrpSpPr/>
          <p:nvPr/>
        </p:nvGrpSpPr>
        <p:grpSpPr>
          <a:xfrm>
            <a:off x="9526" y="1167"/>
            <a:ext cx="1944291" cy="1296219"/>
            <a:chOff x="0" y="-3"/>
            <a:chExt cx="1944291" cy="1296219"/>
          </a:xfrm>
        </p:grpSpPr>
        <p:sp>
          <p:nvSpPr>
            <p:cNvPr id="6" name="淚滴形 5"/>
            <p:cNvSpPr/>
            <p:nvPr/>
          </p:nvSpPr>
          <p:spPr>
            <a:xfrm rot="16200000">
              <a:off x="0" y="-3"/>
              <a:ext cx="1296219" cy="1296219"/>
            </a:xfrm>
            <a:prstGeom prst="teardrop">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kern="0">
                <a:solidFill>
                  <a:sysClr val="windowText" lastClr="000000"/>
                </a:solidFill>
              </a:endParaRPr>
            </a:p>
          </p:txBody>
        </p:sp>
        <p:sp>
          <p:nvSpPr>
            <p:cNvPr id="7" name="文字方塊 6"/>
            <p:cNvSpPr txBox="1"/>
            <p:nvPr/>
          </p:nvSpPr>
          <p:spPr>
            <a:xfrm>
              <a:off x="108087" y="240895"/>
              <a:ext cx="1836204" cy="738664"/>
            </a:xfrm>
            <a:prstGeom prst="rect">
              <a:avLst/>
            </a:prstGeom>
            <a:noFill/>
          </p:spPr>
          <p:txBody>
            <a:bodyPr wrap="square" rtlCol="0">
              <a:spAutoFit/>
            </a:bodyPr>
            <a:lstStyle/>
            <a:p>
              <a:r>
                <a:rPr lang="en-US" altLang="zh-TW" sz="1400" kern="0" dirty="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E-TALKING</a:t>
              </a:r>
              <a:br>
                <a:rPr lang="en-US" altLang="zh-TW" sz="1400" kern="0" dirty="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br>
              <a:r>
                <a:rPr lang="en-US" altLang="zh-TW" sz="1400" kern="0" dirty="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BEST </a:t>
              </a:r>
              <a:br>
                <a:rPr lang="en-US" altLang="zh-TW" sz="1400" kern="0" dirty="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br>
              <a:r>
                <a:rPr lang="en-US" altLang="zh-TW" sz="1400" kern="0" dirty="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FOR YOU</a:t>
              </a:r>
              <a:endParaRPr lang="zh-TW" altLang="en-US" sz="1400" kern="0" dirty="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endParaRPr>
            </a:p>
          </p:txBody>
        </p:sp>
      </p:grpSp>
      <p:sp>
        <p:nvSpPr>
          <p:cNvPr id="9" name="Rectangle 1"/>
          <p:cNvSpPr/>
          <p:nvPr/>
        </p:nvSpPr>
        <p:spPr>
          <a:xfrm>
            <a:off x="5065262" y="2186765"/>
            <a:ext cx="6987357" cy="1107996"/>
          </a:xfrm>
          <a:prstGeom prst="rect">
            <a:avLst/>
          </a:prstGeom>
        </p:spPr>
        <p:txBody>
          <a:bodyPr wrap="square">
            <a:spAutoFit/>
          </a:bodyPr>
          <a:lstStyle/>
          <a:p>
            <a:r>
              <a:rPr lang="en-US" sz="6600" b="1" dirty="0" smtClean="0">
                <a:solidFill>
                  <a:schemeClr val="bg1"/>
                </a:solidFill>
                <a:latin typeface="Century Gothic" panose="020B0502020202020204" pitchFamily="34" charset="0"/>
              </a:rPr>
              <a:t>Thank you !</a:t>
            </a:r>
            <a:endParaRPr lang="en-US" sz="6600" dirty="0">
              <a:solidFill>
                <a:schemeClr val="bg1"/>
              </a:solidFill>
              <a:latin typeface="Century Gothic" panose="020B0502020202020204" pitchFamily="34" charset="0"/>
            </a:endParaRPr>
          </a:p>
        </p:txBody>
      </p:sp>
      <p:grpSp>
        <p:nvGrpSpPr>
          <p:cNvPr id="11" name="群組 10"/>
          <p:cNvGrpSpPr/>
          <p:nvPr/>
        </p:nvGrpSpPr>
        <p:grpSpPr>
          <a:xfrm>
            <a:off x="2324069" y="3710368"/>
            <a:ext cx="2302153" cy="1922502"/>
            <a:chOff x="2324069" y="3710368"/>
            <a:chExt cx="2302153" cy="1922502"/>
          </a:xfrm>
        </p:grpSpPr>
        <p:sp>
          <p:nvSpPr>
            <p:cNvPr id="12" name="橢圓 11"/>
            <p:cNvSpPr/>
            <p:nvPr/>
          </p:nvSpPr>
          <p:spPr>
            <a:xfrm>
              <a:off x="3224103" y="3981450"/>
              <a:ext cx="1402119" cy="1402119"/>
            </a:xfrm>
            <a:prstGeom prst="ellipse">
              <a:avLst/>
            </a:prstGeom>
            <a:solidFill>
              <a:srgbClr val="F25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13" name="圖片 12"/>
            <p:cNvPicPr>
              <a:picLocks noChangeAspect="1"/>
            </p:cNvPicPr>
            <p:nvPr/>
          </p:nvPicPr>
          <p:blipFill>
            <a:blip r:embed="rId3">
              <a:grayscl/>
              <a:extLst>
                <a:ext uri="{BEBA8EAE-BF5A-486C-A8C5-ECC9F3942E4B}">
                  <a14:imgProps xmlns:a14="http://schemas.microsoft.com/office/drawing/2010/main">
                    <a14:imgLayer r:embed="rId4">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2324069" y="3710368"/>
              <a:ext cx="2174616" cy="1922502"/>
            </a:xfrm>
            <a:prstGeom prst="rect">
              <a:avLst/>
            </a:prstGeom>
          </p:spPr>
        </p:pic>
      </p:grpSp>
      <p:grpSp>
        <p:nvGrpSpPr>
          <p:cNvPr id="14" name="群組 13"/>
          <p:cNvGrpSpPr/>
          <p:nvPr/>
        </p:nvGrpSpPr>
        <p:grpSpPr>
          <a:xfrm>
            <a:off x="15505" y="0"/>
            <a:ext cx="1836204" cy="1296219"/>
            <a:chOff x="-75" y="-3"/>
            <a:chExt cx="1836204" cy="1296219"/>
          </a:xfrm>
        </p:grpSpPr>
        <p:sp>
          <p:nvSpPr>
            <p:cNvPr id="15" name="淚滴形 14"/>
            <p:cNvSpPr/>
            <p:nvPr/>
          </p:nvSpPr>
          <p:spPr>
            <a:xfrm rot="16200000">
              <a:off x="0" y="-3"/>
              <a:ext cx="1296219" cy="1296219"/>
            </a:xfrm>
            <a:prstGeom prst="teardrop">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TW"/>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TW" altLang="en-US"/>
            </a:p>
          </p:txBody>
        </p:sp>
        <p:sp>
          <p:nvSpPr>
            <p:cNvPr id="16" name="文字方塊 17"/>
            <p:cNvSpPr txBox="1"/>
            <p:nvPr/>
          </p:nvSpPr>
          <p:spPr>
            <a:xfrm>
              <a:off x="-75" y="342008"/>
              <a:ext cx="1836204" cy="538609"/>
            </a:xfrm>
            <a:prstGeom prst="rect">
              <a:avLst/>
            </a:prstGeom>
            <a:noFill/>
          </p:spPr>
          <p:txBody>
            <a:bodyPr wrap="square" rtlCol="0">
              <a:spAutoFit/>
            </a:bodyPr>
            <a:ls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TW"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E-TALKING</a:t>
              </a:r>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
              </a:r>
              <a:b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br>
              <a:r>
                <a:rPr lang="en-US" altLang="zh-TW" sz="1100" dirty="0" smtClean="0">
                  <a:solidFill>
                    <a:schemeClr val="bg1"/>
                  </a:solidFill>
                  <a:latin typeface="Trebuchet MS" panose="020B0603020202020204" pitchFamily="34" charset="0"/>
                  <a:ea typeface="Malgun Gothic Semilight" panose="020B0502040204020203" pitchFamily="34" charset="-120"/>
                  <a:cs typeface="Malgun Gothic Semilight" panose="020B0502040204020203" pitchFamily="34" charset="-120"/>
                </a:rPr>
                <a:t>BEST FOR YOU</a:t>
              </a:r>
              <a:endParaRPr lang="zh-TW" altLang="en-US" sz="1100" dirty="0">
                <a:solidFill>
                  <a:schemeClr val="bg1"/>
                </a:solidFill>
                <a:latin typeface="Trebuchet MS" panose="020B0603020202020204" pitchFamily="34" charset="0"/>
                <a:ea typeface="Malgun Gothic Semilight" panose="020B0502040204020203" pitchFamily="34" charset="-120"/>
                <a:cs typeface="Malgun Gothic Semilight" panose="020B0502040204020203" pitchFamily="34" charset="-120"/>
              </a:endParaRPr>
            </a:p>
          </p:txBody>
        </p:sp>
      </p:grpSp>
    </p:spTree>
    <p:extLst>
      <p:ext uri="{BB962C8B-B14F-4D97-AF65-F5344CB8AC3E}">
        <p14:creationId xmlns:p14="http://schemas.microsoft.com/office/powerpoint/2010/main" val="388270189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D:\英文簡報外包\A2-B1 Aireen Su-1050717-22\圖片集\007\veggie-question-mark.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53530" y="-17054"/>
            <a:ext cx="3907853" cy="5750310"/>
          </a:xfrm>
          <a:prstGeom prst="rect">
            <a:avLst/>
          </a:prstGeom>
          <a:noFill/>
          <a:extLst>
            <a:ext uri="{909E8E84-426E-40DD-AFC4-6F175D3DCCD1}">
              <a14:hiddenFill xmlns:a14="http://schemas.microsoft.com/office/drawing/2010/main">
                <a:solidFill>
                  <a:srgbClr val="FFFFFF"/>
                </a:solidFill>
              </a14:hiddenFill>
            </a:ext>
          </a:extLst>
        </p:spPr>
      </p:pic>
      <p:sp>
        <p:nvSpPr>
          <p:cNvPr id="43" name="文字方塊 42"/>
          <p:cNvSpPr txBox="1"/>
          <p:nvPr/>
        </p:nvSpPr>
        <p:spPr>
          <a:xfrm>
            <a:off x="853530" y="6451210"/>
            <a:ext cx="2688260" cy="215444"/>
          </a:xfrm>
          <a:prstGeom prst="rect">
            <a:avLst/>
          </a:prstGeom>
          <a:noFill/>
        </p:spPr>
        <p:txBody>
          <a:bodyPr wrap="square" rtlCol="0">
            <a:spAutoFit/>
          </a:bodyPr>
          <a:lstStyle/>
          <a:p>
            <a:r>
              <a:rPr lang="en-US" altLang="zh-TW" sz="800" dirty="0">
                <a:solidFill>
                  <a:schemeClr val="bg1">
                    <a:lumMod val="65000"/>
                  </a:schemeClr>
                </a:solidFill>
                <a:latin typeface="Century Gothic" panose="020B0502020202020204" pitchFamily="34" charset="0"/>
              </a:rPr>
              <a:t>Image </a:t>
            </a:r>
            <a:r>
              <a:rPr lang="en-US" altLang="zh-TW" sz="800" dirty="0" smtClean="0">
                <a:solidFill>
                  <a:schemeClr val="bg1">
                    <a:lumMod val="65000"/>
                  </a:schemeClr>
                </a:solidFill>
                <a:latin typeface="Century Gothic" panose="020B0502020202020204" pitchFamily="34" charset="0"/>
              </a:rPr>
              <a:t>from : </a:t>
            </a:r>
            <a:r>
              <a:rPr lang="en-US" altLang="zh-TW" sz="800" dirty="0">
                <a:solidFill>
                  <a:schemeClr val="bg1">
                    <a:lumMod val="65000"/>
                  </a:schemeClr>
                </a:solidFill>
                <a:latin typeface="Century Gothic" panose="020B0502020202020204" pitchFamily="34" charset="0"/>
              </a:rPr>
              <a:t>publicdomainpictures.net</a:t>
            </a:r>
            <a:endParaRPr lang="zh-TW" altLang="en-US" sz="800" dirty="0">
              <a:solidFill>
                <a:schemeClr val="bg1">
                  <a:lumMod val="65000"/>
                </a:schemeClr>
              </a:solidFill>
              <a:latin typeface="Century Gothic" panose="020B0502020202020204" pitchFamily="34" charset="0"/>
            </a:endParaRPr>
          </a:p>
        </p:txBody>
      </p:sp>
      <p:cxnSp>
        <p:nvCxnSpPr>
          <p:cNvPr id="3" name="直線接點 2"/>
          <p:cNvCxnSpPr/>
          <p:nvPr/>
        </p:nvCxnSpPr>
        <p:spPr>
          <a:xfrm>
            <a:off x="-287956" y="5363956"/>
            <a:ext cx="5184576"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8" name="直線接點 17"/>
          <p:cNvCxnSpPr/>
          <p:nvPr/>
        </p:nvCxnSpPr>
        <p:spPr>
          <a:xfrm>
            <a:off x="-287956" y="3911833"/>
            <a:ext cx="5184576"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9" name="直線接點 18"/>
          <p:cNvCxnSpPr/>
          <p:nvPr/>
        </p:nvCxnSpPr>
        <p:spPr>
          <a:xfrm>
            <a:off x="-287956" y="2060848"/>
            <a:ext cx="5184576"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nvGrpSpPr>
          <p:cNvPr id="39" name="群組 38"/>
          <p:cNvGrpSpPr/>
          <p:nvPr/>
        </p:nvGrpSpPr>
        <p:grpSpPr>
          <a:xfrm>
            <a:off x="75" y="-14111"/>
            <a:ext cx="1944291" cy="1296219"/>
            <a:chOff x="0" y="-3"/>
            <a:chExt cx="1944291" cy="1296219"/>
          </a:xfrm>
        </p:grpSpPr>
        <p:sp>
          <p:nvSpPr>
            <p:cNvPr id="40" name="淚滴形 39"/>
            <p:cNvSpPr/>
            <p:nvPr/>
          </p:nvSpPr>
          <p:spPr>
            <a:xfrm rot="16200000">
              <a:off x="0" y="-3"/>
              <a:ext cx="1296219" cy="1296219"/>
            </a:xfrm>
            <a:prstGeom prst="teardrop">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1" name="文字方塊 40"/>
            <p:cNvSpPr txBox="1"/>
            <p:nvPr/>
          </p:nvSpPr>
          <p:spPr>
            <a:xfrm>
              <a:off x="108087" y="240895"/>
              <a:ext cx="1836204" cy="738664"/>
            </a:xfrm>
            <a:prstGeom prst="rect">
              <a:avLst/>
            </a:prstGeom>
            <a:noFill/>
          </p:spPr>
          <p:txBody>
            <a:bodyPr wrap="square" rtlCol="0">
              <a:spAutoFit/>
            </a:bodyPr>
            <a:lstStyle/>
            <a:p>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E-TALKING</a:t>
              </a:r>
              <a:b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br>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BEST </a:t>
              </a:r>
              <a:b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br>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FOR YOU</a:t>
              </a:r>
              <a:endParaRPr lang="zh-TW" altLang="en-US" sz="1400" dirty="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endParaRPr>
            </a:p>
          </p:txBody>
        </p:sp>
      </p:grpSp>
      <p:sp>
        <p:nvSpPr>
          <p:cNvPr id="44" name="TextBox 5"/>
          <p:cNvSpPr txBox="1"/>
          <p:nvPr/>
        </p:nvSpPr>
        <p:spPr>
          <a:xfrm>
            <a:off x="5904731" y="1381413"/>
            <a:ext cx="4032448" cy="3139321"/>
          </a:xfrm>
          <a:prstGeom prst="rect">
            <a:avLst/>
          </a:prstGeom>
          <a:noFill/>
        </p:spPr>
        <p:txBody>
          <a:bodyPr wrap="square" rtlCol="0">
            <a:spAutoFit/>
          </a:bodyPr>
          <a:lstStyle/>
          <a:p>
            <a:r>
              <a:rPr lang="en-US" altLang="zh-TW" sz="2200" b="1" dirty="0">
                <a:solidFill>
                  <a:schemeClr val="tx1">
                    <a:lumMod val="50000"/>
                    <a:lumOff val="50000"/>
                  </a:schemeClr>
                </a:solidFill>
              </a:rPr>
              <a:t>What Are Question Tags</a:t>
            </a:r>
          </a:p>
          <a:p>
            <a:r>
              <a:rPr lang="en-US" altLang="zh-TW" sz="2200" dirty="0">
                <a:solidFill>
                  <a:schemeClr val="tx1">
                    <a:lumMod val="50000"/>
                    <a:lumOff val="50000"/>
                  </a:schemeClr>
                </a:solidFill>
              </a:rPr>
              <a:t>Question tags are short questions that we put at the end of sentences. We use question tags in spoken language to confirm that something is true or not. It is also used to encourage a reply from the person we are speaking to.</a:t>
            </a:r>
          </a:p>
        </p:txBody>
      </p:sp>
      <p:grpSp>
        <p:nvGrpSpPr>
          <p:cNvPr id="45" name="群組 44"/>
          <p:cNvGrpSpPr/>
          <p:nvPr/>
        </p:nvGrpSpPr>
        <p:grpSpPr>
          <a:xfrm>
            <a:off x="5998496" y="4681377"/>
            <a:ext cx="1152127" cy="331799"/>
            <a:chOff x="4860034" y="4725149"/>
            <a:chExt cx="1152127" cy="331799"/>
          </a:xfrm>
        </p:grpSpPr>
        <p:sp>
          <p:nvSpPr>
            <p:cNvPr id="46" name="矩形 45"/>
            <p:cNvSpPr/>
            <p:nvPr/>
          </p:nvSpPr>
          <p:spPr>
            <a:xfrm>
              <a:off x="4860034" y="4725149"/>
              <a:ext cx="1152127" cy="331799"/>
            </a:xfrm>
            <a:prstGeom prst="rect">
              <a:avLst/>
            </a:prstGeom>
            <a:solidFill>
              <a:srgbClr val="0070C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7" name="文字方塊 46"/>
            <p:cNvSpPr txBox="1"/>
            <p:nvPr/>
          </p:nvSpPr>
          <p:spPr>
            <a:xfrm>
              <a:off x="5112643" y="4741403"/>
              <a:ext cx="864096" cy="307777"/>
            </a:xfrm>
            <a:prstGeom prst="rect">
              <a:avLst/>
            </a:prstGeom>
            <a:noFill/>
          </p:spPr>
          <p:txBody>
            <a:bodyPr wrap="square" rtlCol="0">
              <a:spAutoFit/>
            </a:bodyPr>
            <a:lstStyle/>
            <a:p>
              <a:r>
                <a:rPr lang="en-US" altLang="zh-TW" sz="1400" dirty="0" smtClean="0">
                  <a:solidFill>
                    <a:schemeClr val="bg1"/>
                  </a:solidFill>
                  <a:latin typeface="Century Gothic" panose="020B0502020202020204" pitchFamily="34" charset="0"/>
                </a:rPr>
                <a:t>START</a:t>
              </a:r>
              <a:endParaRPr lang="zh-TW" altLang="en-US" sz="1400" dirty="0">
                <a:solidFill>
                  <a:schemeClr val="bg1"/>
                </a:solidFill>
                <a:latin typeface="Century Gothic" panose="020B0502020202020204" pitchFamily="34" charset="0"/>
              </a:endParaRPr>
            </a:p>
          </p:txBody>
        </p:sp>
      </p:grpSp>
      <p:grpSp>
        <p:nvGrpSpPr>
          <p:cNvPr id="14" name="群組 13"/>
          <p:cNvGrpSpPr/>
          <p:nvPr/>
        </p:nvGrpSpPr>
        <p:grpSpPr>
          <a:xfrm>
            <a:off x="15505" y="0"/>
            <a:ext cx="1836204" cy="1296219"/>
            <a:chOff x="-75" y="-3"/>
            <a:chExt cx="1836204" cy="1296219"/>
          </a:xfrm>
        </p:grpSpPr>
        <p:sp>
          <p:nvSpPr>
            <p:cNvPr id="15" name="淚滴形 14"/>
            <p:cNvSpPr/>
            <p:nvPr/>
          </p:nvSpPr>
          <p:spPr>
            <a:xfrm rot="16200000">
              <a:off x="0" y="-3"/>
              <a:ext cx="1296219" cy="1296219"/>
            </a:xfrm>
            <a:prstGeom prst="teardrop">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TW"/>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TW" altLang="en-US"/>
            </a:p>
          </p:txBody>
        </p:sp>
        <p:sp>
          <p:nvSpPr>
            <p:cNvPr id="16" name="文字方塊 17"/>
            <p:cNvSpPr txBox="1"/>
            <p:nvPr/>
          </p:nvSpPr>
          <p:spPr>
            <a:xfrm>
              <a:off x="-75" y="342008"/>
              <a:ext cx="1836204" cy="538609"/>
            </a:xfrm>
            <a:prstGeom prst="rect">
              <a:avLst/>
            </a:prstGeom>
            <a:noFill/>
          </p:spPr>
          <p:txBody>
            <a:bodyPr wrap="square" rtlCol="0">
              <a:spAutoFit/>
            </a:bodyPr>
            <a:ls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TW"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E-TALKING</a:t>
              </a:r>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
              </a:r>
              <a:b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br>
              <a:r>
                <a:rPr lang="en-US" altLang="zh-TW" sz="1100" dirty="0" smtClean="0">
                  <a:solidFill>
                    <a:schemeClr val="bg1"/>
                  </a:solidFill>
                  <a:latin typeface="Trebuchet MS" panose="020B0603020202020204" pitchFamily="34" charset="0"/>
                  <a:ea typeface="Malgun Gothic Semilight" panose="020B0502040204020203" pitchFamily="34" charset="-120"/>
                  <a:cs typeface="Malgun Gothic Semilight" panose="020B0502040204020203" pitchFamily="34" charset="-120"/>
                </a:rPr>
                <a:t>BEST FOR YOU</a:t>
              </a:r>
              <a:endParaRPr lang="zh-TW" altLang="en-US" sz="1100" dirty="0">
                <a:solidFill>
                  <a:schemeClr val="bg1"/>
                </a:solidFill>
                <a:latin typeface="Trebuchet MS" panose="020B0603020202020204" pitchFamily="34" charset="0"/>
                <a:ea typeface="Malgun Gothic Semilight" panose="020B0502040204020203" pitchFamily="34" charset="-120"/>
                <a:cs typeface="Malgun Gothic Semilight" panose="020B0502040204020203" pitchFamily="34" charset="-120"/>
              </a:endParaRPr>
            </a:p>
          </p:txBody>
        </p:sp>
      </p:grpSp>
    </p:spTree>
    <p:extLst>
      <p:ext uri="{BB962C8B-B14F-4D97-AF65-F5344CB8AC3E}">
        <p14:creationId xmlns:p14="http://schemas.microsoft.com/office/powerpoint/2010/main" val="196333369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384452" y="3522409"/>
            <a:ext cx="4680518" cy="646331"/>
          </a:xfrm>
          <a:prstGeom prst="rect">
            <a:avLst/>
          </a:prstGeom>
          <a:noFill/>
        </p:spPr>
        <p:txBody>
          <a:bodyPr wrap="square" rtlCol="0">
            <a:spAutoFit/>
          </a:bodyPr>
          <a:lstStyle/>
          <a:p>
            <a:r>
              <a:rPr lang="en-US" sz="3600" dirty="0" smtClean="0">
                <a:solidFill>
                  <a:schemeClr val="tx1">
                    <a:lumMod val="75000"/>
                    <a:lumOff val="25000"/>
                  </a:schemeClr>
                </a:solidFill>
                <a:latin typeface="Malgun Gothic Semilight" panose="020B0502040204020203" pitchFamily="34" charset="-120"/>
                <a:ea typeface="Malgun Gothic Semilight" panose="020B0502040204020203" pitchFamily="34" charset="-120"/>
                <a:cs typeface="Malgun Gothic Semilight" panose="020B0502040204020203" pitchFamily="34" charset="-120"/>
              </a:rPr>
              <a:t>GETTING STARTED </a:t>
            </a:r>
            <a:endParaRPr lang="en-US" sz="3600" dirty="0">
              <a:solidFill>
                <a:schemeClr val="tx1">
                  <a:lumMod val="75000"/>
                  <a:lumOff val="25000"/>
                </a:schemeClr>
              </a:solidFill>
              <a:latin typeface="Malgun Gothic Semilight" panose="020B0502040204020203" pitchFamily="34" charset="-120"/>
              <a:ea typeface="Malgun Gothic Semilight" panose="020B0502040204020203" pitchFamily="34" charset="-120"/>
              <a:cs typeface="Malgun Gothic Semilight" panose="020B0502040204020203" pitchFamily="34" charset="-120"/>
            </a:endParaRPr>
          </a:p>
        </p:txBody>
      </p:sp>
      <p:grpSp>
        <p:nvGrpSpPr>
          <p:cNvPr id="6" name="群組 5"/>
          <p:cNvGrpSpPr/>
          <p:nvPr/>
        </p:nvGrpSpPr>
        <p:grpSpPr>
          <a:xfrm>
            <a:off x="4983981" y="2276872"/>
            <a:ext cx="1136774" cy="1136774"/>
            <a:chOff x="4017718" y="2237616"/>
            <a:chExt cx="1407408" cy="1407408"/>
          </a:xfrm>
        </p:grpSpPr>
        <p:sp>
          <p:nvSpPr>
            <p:cNvPr id="7" name="橢圓 6"/>
            <p:cNvSpPr/>
            <p:nvPr/>
          </p:nvSpPr>
          <p:spPr>
            <a:xfrm>
              <a:off x="4017718" y="2237616"/>
              <a:ext cx="1407408" cy="1407408"/>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8" name="Picture 8" descr="start-icon.png"/>
            <p:cNvPicPr>
              <a:picLocks noChangeAspect="1"/>
            </p:cNvPicPr>
            <p:nvPr/>
          </p:nvPicPr>
          <p:blipFill rotWithShape="1">
            <a:blip r:embed="rId2" cstate="print">
              <a:extLst>
                <a:ext uri="{28A0092B-C50C-407E-A947-70E740481C1C}">
                  <a14:useLocalDpi xmlns:a14="http://schemas.microsoft.com/office/drawing/2010/main" val="0"/>
                </a:ext>
              </a:extLst>
            </a:blip>
            <a:srcRect b="18461"/>
            <a:stretch/>
          </p:blipFill>
          <p:spPr>
            <a:xfrm>
              <a:off x="4108523" y="2390014"/>
              <a:ext cx="1225798" cy="999506"/>
            </a:xfrm>
            <a:prstGeom prst="rect">
              <a:avLst/>
            </a:prstGeom>
          </p:spPr>
        </p:pic>
      </p:grpSp>
      <p:sp>
        <p:nvSpPr>
          <p:cNvPr id="9" name="Rectangle 6"/>
          <p:cNvSpPr/>
          <p:nvPr/>
        </p:nvSpPr>
        <p:spPr>
          <a:xfrm>
            <a:off x="1296219" y="4110171"/>
            <a:ext cx="8424936" cy="738664"/>
          </a:xfrm>
          <a:prstGeom prst="rect">
            <a:avLst/>
          </a:prstGeom>
        </p:spPr>
        <p:txBody>
          <a:bodyPr wrap="square">
            <a:spAutoFit/>
          </a:bodyPr>
          <a:lstStyle/>
          <a:p>
            <a:pPr algn="ctr"/>
            <a:r>
              <a:rPr lang="en-US" altLang="zh-TW" sz="2100" dirty="0">
                <a:solidFill>
                  <a:schemeClr val="tx1">
                    <a:lumMod val="75000"/>
                    <a:lumOff val="25000"/>
                  </a:schemeClr>
                </a:solidFill>
              </a:rPr>
              <a:t>Think about three statements that can be turned into question tags. Practice turning them into question tags. </a:t>
            </a:r>
            <a:endParaRPr lang="zh-TW" altLang="zh-TW" sz="2100" dirty="0">
              <a:solidFill>
                <a:schemeClr val="tx1">
                  <a:lumMod val="75000"/>
                  <a:lumOff val="25000"/>
                </a:schemeClr>
              </a:solidFill>
            </a:endParaRPr>
          </a:p>
        </p:txBody>
      </p:sp>
      <p:grpSp>
        <p:nvGrpSpPr>
          <p:cNvPr id="10" name="群組 9"/>
          <p:cNvGrpSpPr/>
          <p:nvPr/>
        </p:nvGrpSpPr>
        <p:grpSpPr>
          <a:xfrm>
            <a:off x="75" y="-14111"/>
            <a:ext cx="1944291" cy="1296219"/>
            <a:chOff x="0" y="-3"/>
            <a:chExt cx="1944291" cy="1296219"/>
          </a:xfrm>
        </p:grpSpPr>
        <p:sp>
          <p:nvSpPr>
            <p:cNvPr id="11" name="淚滴形 10"/>
            <p:cNvSpPr/>
            <p:nvPr/>
          </p:nvSpPr>
          <p:spPr>
            <a:xfrm rot="16200000">
              <a:off x="0" y="-3"/>
              <a:ext cx="1296219" cy="1296219"/>
            </a:xfrm>
            <a:prstGeom prst="teardrop">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文字方塊 11"/>
            <p:cNvSpPr txBox="1"/>
            <p:nvPr/>
          </p:nvSpPr>
          <p:spPr>
            <a:xfrm>
              <a:off x="108087" y="240895"/>
              <a:ext cx="1836204" cy="738664"/>
            </a:xfrm>
            <a:prstGeom prst="rect">
              <a:avLst/>
            </a:prstGeom>
            <a:noFill/>
          </p:spPr>
          <p:txBody>
            <a:bodyPr wrap="square" rtlCol="0">
              <a:spAutoFit/>
            </a:bodyPr>
            <a:lstStyle/>
            <a:p>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E-TALKING</a:t>
              </a:r>
              <a:b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br>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BEST </a:t>
              </a:r>
              <a:b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br>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FOR YOU</a:t>
              </a:r>
              <a:endParaRPr lang="zh-TW" altLang="en-US" sz="1400" dirty="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endParaRPr>
            </a:p>
          </p:txBody>
        </p:sp>
      </p:grpSp>
      <p:grpSp>
        <p:nvGrpSpPr>
          <p:cNvPr id="13" name="群組 12"/>
          <p:cNvGrpSpPr/>
          <p:nvPr/>
        </p:nvGrpSpPr>
        <p:grpSpPr>
          <a:xfrm>
            <a:off x="15505" y="0"/>
            <a:ext cx="1836204" cy="1296219"/>
            <a:chOff x="-75" y="-3"/>
            <a:chExt cx="1836204" cy="1296219"/>
          </a:xfrm>
        </p:grpSpPr>
        <p:sp>
          <p:nvSpPr>
            <p:cNvPr id="14" name="淚滴形 13"/>
            <p:cNvSpPr/>
            <p:nvPr/>
          </p:nvSpPr>
          <p:spPr>
            <a:xfrm rot="16200000">
              <a:off x="0" y="-3"/>
              <a:ext cx="1296219" cy="1296219"/>
            </a:xfrm>
            <a:prstGeom prst="teardrop">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TW"/>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TW" altLang="en-US"/>
            </a:p>
          </p:txBody>
        </p:sp>
        <p:sp>
          <p:nvSpPr>
            <p:cNvPr id="15" name="文字方塊 17"/>
            <p:cNvSpPr txBox="1"/>
            <p:nvPr/>
          </p:nvSpPr>
          <p:spPr>
            <a:xfrm>
              <a:off x="-75" y="342008"/>
              <a:ext cx="1836204" cy="538609"/>
            </a:xfrm>
            <a:prstGeom prst="rect">
              <a:avLst/>
            </a:prstGeom>
            <a:noFill/>
          </p:spPr>
          <p:txBody>
            <a:bodyPr wrap="square" rtlCol="0">
              <a:spAutoFit/>
            </a:bodyPr>
            <a:ls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TW"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E-TALKING</a:t>
              </a:r>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
              </a:r>
              <a:b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br>
              <a:r>
                <a:rPr lang="en-US" altLang="zh-TW" sz="1100" dirty="0" smtClean="0">
                  <a:solidFill>
                    <a:schemeClr val="bg1"/>
                  </a:solidFill>
                  <a:latin typeface="Trebuchet MS" panose="020B0603020202020204" pitchFamily="34" charset="0"/>
                  <a:ea typeface="Malgun Gothic Semilight" panose="020B0502040204020203" pitchFamily="34" charset="-120"/>
                  <a:cs typeface="Malgun Gothic Semilight" panose="020B0502040204020203" pitchFamily="34" charset="-120"/>
                </a:rPr>
                <a:t>BEST FOR YOU</a:t>
              </a:r>
              <a:endParaRPr lang="zh-TW" altLang="en-US" sz="1100" dirty="0">
                <a:solidFill>
                  <a:schemeClr val="bg1"/>
                </a:solidFill>
                <a:latin typeface="Trebuchet MS" panose="020B0603020202020204" pitchFamily="34" charset="0"/>
                <a:ea typeface="Malgun Gothic Semilight" panose="020B0502040204020203" pitchFamily="34" charset="-120"/>
                <a:cs typeface="Malgun Gothic Semilight" panose="020B0502040204020203" pitchFamily="34" charset="-120"/>
              </a:endParaRPr>
            </a:p>
          </p:txBody>
        </p:sp>
      </p:grpSp>
    </p:spTree>
    <p:extLst>
      <p:ext uri="{BB962C8B-B14F-4D97-AF65-F5344CB8AC3E}">
        <p14:creationId xmlns:p14="http://schemas.microsoft.com/office/powerpoint/2010/main" val="87249950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D:\英文簡報外包\A2-B1 Aireen Su-1050717-22\圖片集\007\on_bunny_costumes___02_by_sortimid-d8mlqmj.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347" y="0"/>
            <a:ext cx="5170304" cy="6858000"/>
          </a:xfrm>
          <a:prstGeom prst="rect">
            <a:avLst/>
          </a:prstGeom>
          <a:noFill/>
          <a:extLst>
            <a:ext uri="{909E8E84-426E-40DD-AFC4-6F175D3DCCD1}">
              <a14:hiddenFill xmlns:a14="http://schemas.microsoft.com/office/drawing/2010/main">
                <a:solidFill>
                  <a:srgbClr val="FFFFFF"/>
                </a:solidFill>
              </a14:hiddenFill>
            </a:ext>
          </a:extLst>
        </p:spPr>
      </p:pic>
      <p:sp>
        <p:nvSpPr>
          <p:cNvPr id="6" name="直角三角形 5"/>
          <p:cNvSpPr/>
          <p:nvPr/>
        </p:nvSpPr>
        <p:spPr>
          <a:xfrm flipH="1">
            <a:off x="3456459" y="0"/>
            <a:ext cx="1728192" cy="3429000"/>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直角三角形 6"/>
          <p:cNvSpPr/>
          <p:nvPr/>
        </p:nvSpPr>
        <p:spPr>
          <a:xfrm flipH="1" flipV="1">
            <a:off x="3456459" y="3427040"/>
            <a:ext cx="1728192" cy="3430960"/>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10" name="直線接點 9"/>
          <p:cNvCxnSpPr/>
          <p:nvPr/>
        </p:nvCxnSpPr>
        <p:spPr>
          <a:xfrm flipH="1">
            <a:off x="1656262" y="3356992"/>
            <a:ext cx="1872206" cy="3672408"/>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grpSp>
        <p:nvGrpSpPr>
          <p:cNvPr id="17" name="群組 16"/>
          <p:cNvGrpSpPr/>
          <p:nvPr/>
        </p:nvGrpSpPr>
        <p:grpSpPr>
          <a:xfrm>
            <a:off x="75" y="-14111"/>
            <a:ext cx="1944291" cy="1296219"/>
            <a:chOff x="0" y="-3"/>
            <a:chExt cx="1944291" cy="1296219"/>
          </a:xfrm>
        </p:grpSpPr>
        <p:sp>
          <p:nvSpPr>
            <p:cNvPr id="18" name="淚滴形 17"/>
            <p:cNvSpPr/>
            <p:nvPr/>
          </p:nvSpPr>
          <p:spPr>
            <a:xfrm rot="16200000">
              <a:off x="0" y="-3"/>
              <a:ext cx="1296219" cy="1296219"/>
            </a:xfrm>
            <a:prstGeom prst="teardrop">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9" name="文字方塊 18"/>
            <p:cNvSpPr txBox="1"/>
            <p:nvPr/>
          </p:nvSpPr>
          <p:spPr>
            <a:xfrm>
              <a:off x="108087" y="240895"/>
              <a:ext cx="1836204" cy="738664"/>
            </a:xfrm>
            <a:prstGeom prst="rect">
              <a:avLst/>
            </a:prstGeom>
            <a:noFill/>
          </p:spPr>
          <p:txBody>
            <a:bodyPr wrap="square" rtlCol="0">
              <a:spAutoFit/>
            </a:bodyPr>
            <a:lstStyle/>
            <a:p>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E-TALKING</a:t>
              </a:r>
              <a:b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br>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BEST </a:t>
              </a:r>
              <a:b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br>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FOR YOU</a:t>
              </a:r>
              <a:endParaRPr lang="zh-TW" altLang="en-US" sz="1400" dirty="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endParaRPr>
            </a:p>
          </p:txBody>
        </p:sp>
      </p:grpSp>
      <p:sp>
        <p:nvSpPr>
          <p:cNvPr id="20" name="文字方塊 19"/>
          <p:cNvSpPr txBox="1"/>
          <p:nvPr/>
        </p:nvSpPr>
        <p:spPr>
          <a:xfrm>
            <a:off x="360115" y="6190395"/>
            <a:ext cx="3456384" cy="215444"/>
          </a:xfrm>
          <a:prstGeom prst="rect">
            <a:avLst/>
          </a:prstGeom>
          <a:noFill/>
        </p:spPr>
        <p:txBody>
          <a:bodyPr wrap="square" rtlCol="0">
            <a:spAutoFit/>
          </a:bodyPr>
          <a:lstStyle/>
          <a:p>
            <a:r>
              <a:rPr lang="en-US" altLang="zh-TW" sz="800" dirty="0">
                <a:solidFill>
                  <a:schemeClr val="bg1">
                    <a:lumMod val="65000"/>
                  </a:schemeClr>
                </a:solidFill>
                <a:latin typeface="Century Gothic" panose="020B0502020202020204" pitchFamily="34" charset="0"/>
              </a:rPr>
              <a:t>Image </a:t>
            </a:r>
            <a:r>
              <a:rPr lang="en-US" altLang="zh-TW" sz="800" dirty="0" smtClean="0">
                <a:solidFill>
                  <a:schemeClr val="bg1">
                    <a:lumMod val="65000"/>
                  </a:schemeClr>
                </a:solidFill>
                <a:latin typeface="Century Gothic" panose="020B0502020202020204" pitchFamily="34" charset="0"/>
              </a:rPr>
              <a:t>from : </a:t>
            </a:r>
            <a:r>
              <a:rPr lang="en-US" altLang="zh-TW" sz="800" dirty="0">
                <a:solidFill>
                  <a:schemeClr val="bg1">
                    <a:lumMod val="65000"/>
                  </a:schemeClr>
                </a:solidFill>
                <a:latin typeface="Century Gothic" panose="020B0502020202020204" pitchFamily="34" charset="0"/>
              </a:rPr>
              <a:t>sortimid.deviantart.com</a:t>
            </a:r>
            <a:endParaRPr lang="zh-TW" altLang="en-US" sz="800" dirty="0">
              <a:solidFill>
                <a:schemeClr val="bg1">
                  <a:lumMod val="65000"/>
                </a:schemeClr>
              </a:solidFill>
              <a:latin typeface="Century Gothic" panose="020B0502020202020204" pitchFamily="34" charset="0"/>
            </a:endParaRPr>
          </a:p>
        </p:txBody>
      </p:sp>
      <p:sp>
        <p:nvSpPr>
          <p:cNvPr id="21" name="TextBox 1"/>
          <p:cNvSpPr txBox="1"/>
          <p:nvPr/>
        </p:nvSpPr>
        <p:spPr>
          <a:xfrm>
            <a:off x="5098504" y="1714500"/>
            <a:ext cx="4863198" cy="2705997"/>
          </a:xfrm>
          <a:prstGeom prst="rect">
            <a:avLst/>
          </a:prstGeom>
          <a:noFill/>
        </p:spPr>
        <p:txBody>
          <a:bodyPr wrap="square" rtlCol="0">
            <a:spAutoFit/>
          </a:bodyPr>
          <a:lstStyle/>
          <a:p>
            <a:pPr>
              <a:lnSpc>
                <a:spcPct val="200000"/>
              </a:lnSpc>
            </a:pPr>
            <a:r>
              <a:rPr lang="en-US" altLang="zh-TW" sz="2200" dirty="0" smtClean="0"/>
              <a:t>Question </a:t>
            </a:r>
            <a:r>
              <a:rPr lang="en-US" altLang="zh-TW" sz="2200" dirty="0"/>
              <a:t>tags are </a:t>
            </a:r>
            <a:r>
              <a:rPr lang="en-US" altLang="zh-TW" sz="2200" b="1" dirty="0">
                <a:solidFill>
                  <a:srgbClr val="0070C0"/>
                </a:solidFill>
              </a:rPr>
              <a:t>formed</a:t>
            </a:r>
            <a:r>
              <a:rPr lang="en-US" altLang="zh-TW" sz="2200" dirty="0">
                <a:solidFill>
                  <a:srgbClr val="0070C0"/>
                </a:solidFill>
              </a:rPr>
              <a:t> </a:t>
            </a:r>
            <a:r>
              <a:rPr lang="en-US" altLang="zh-TW" sz="2200" dirty="0"/>
              <a:t>with the modal verb from the sentence and the subject. A positive statement is followed by a negative question tag. </a:t>
            </a:r>
            <a:endParaRPr lang="zh-TW" altLang="zh-TW" sz="2200" dirty="0"/>
          </a:p>
        </p:txBody>
      </p:sp>
      <p:sp>
        <p:nvSpPr>
          <p:cNvPr id="22" name="文字方塊 21"/>
          <p:cNvSpPr txBox="1"/>
          <p:nvPr/>
        </p:nvSpPr>
        <p:spPr>
          <a:xfrm>
            <a:off x="5066481" y="758888"/>
            <a:ext cx="5041772" cy="523220"/>
          </a:xfrm>
          <a:prstGeom prst="rect">
            <a:avLst/>
          </a:prstGeom>
          <a:noFill/>
        </p:spPr>
        <p:txBody>
          <a:bodyPr wrap="square" rtlCol="0">
            <a:spAutoFit/>
          </a:bodyPr>
          <a:lstStyle/>
          <a:p>
            <a:r>
              <a:rPr lang="en-US" altLang="zh-TW" sz="2800" dirty="0" smtClean="0">
                <a:solidFill>
                  <a:srgbClr val="0070C0"/>
                </a:solidFill>
                <a:latin typeface="Century Gothic" panose="020B0502020202020204" pitchFamily="34" charset="0"/>
              </a:rPr>
              <a:t>01 </a:t>
            </a:r>
            <a:r>
              <a:rPr lang="en-US" altLang="zh-TW" sz="2800" dirty="0">
                <a:solidFill>
                  <a:srgbClr val="0070C0"/>
                </a:solidFill>
                <a:latin typeface="Century Gothic" panose="020B0502020202020204" pitchFamily="34" charset="0"/>
              </a:rPr>
              <a:t>Negative Question Tags </a:t>
            </a:r>
          </a:p>
        </p:txBody>
      </p:sp>
      <p:sp>
        <p:nvSpPr>
          <p:cNvPr id="23" name="TextBox 10"/>
          <p:cNvSpPr txBox="1"/>
          <p:nvPr/>
        </p:nvSpPr>
        <p:spPr>
          <a:xfrm>
            <a:off x="5098033" y="5373216"/>
            <a:ext cx="5918019" cy="1061829"/>
          </a:xfrm>
          <a:prstGeom prst="rect">
            <a:avLst/>
          </a:prstGeom>
          <a:noFill/>
        </p:spPr>
        <p:txBody>
          <a:bodyPr wrap="square" rtlCol="0">
            <a:spAutoFit/>
          </a:bodyPr>
          <a:lstStyle/>
          <a:p>
            <a:pPr>
              <a:lnSpc>
                <a:spcPct val="150000"/>
              </a:lnSpc>
            </a:pPr>
            <a:r>
              <a:rPr lang="en-US" altLang="zh-TW" sz="2100" b="1" dirty="0" smtClean="0">
                <a:solidFill>
                  <a:srgbClr val="0070C0"/>
                </a:solidFill>
              </a:rPr>
              <a:t>To f</a:t>
            </a:r>
            <a:r>
              <a:rPr lang="en-US" altLang="zh-TW" sz="2100" b="1" dirty="0" smtClean="0">
                <a:solidFill>
                  <a:srgbClr val="0070C0"/>
                </a:solidFill>
              </a:rPr>
              <a:t>orm</a:t>
            </a:r>
            <a:r>
              <a:rPr lang="en-US" altLang="zh-TW" sz="2100" b="1" dirty="0" smtClean="0"/>
              <a:t> </a:t>
            </a:r>
            <a:r>
              <a:rPr lang="en-US" altLang="zh-TW" sz="2100" dirty="0"/>
              <a:t>(verb) Bring together parts to </a:t>
            </a:r>
            <a:r>
              <a:rPr lang="en-US" altLang="zh-TW" sz="2100" dirty="0" smtClean="0"/>
              <a:t>create</a:t>
            </a:r>
          </a:p>
          <a:p>
            <a:pPr>
              <a:lnSpc>
                <a:spcPct val="150000"/>
              </a:lnSpc>
            </a:pPr>
            <a:r>
              <a:rPr lang="en-US" altLang="zh-TW" sz="2100" dirty="0" smtClean="0"/>
              <a:t> </a:t>
            </a:r>
            <a:r>
              <a:rPr lang="en-US" altLang="zh-TW" sz="2100" dirty="0" smtClean="0"/>
              <a:t>something.   </a:t>
            </a:r>
            <a:endParaRPr lang="zh-TW" altLang="zh-TW" sz="2100" dirty="0"/>
          </a:p>
        </p:txBody>
      </p:sp>
      <p:grpSp>
        <p:nvGrpSpPr>
          <p:cNvPr id="24" name="群組 23"/>
          <p:cNvGrpSpPr/>
          <p:nvPr/>
        </p:nvGrpSpPr>
        <p:grpSpPr>
          <a:xfrm>
            <a:off x="4873161" y="4695329"/>
            <a:ext cx="4368626" cy="497867"/>
            <a:chOff x="311969" y="4941168"/>
            <a:chExt cx="4368626" cy="497867"/>
          </a:xfrm>
        </p:grpSpPr>
        <p:grpSp>
          <p:nvGrpSpPr>
            <p:cNvPr id="25" name="群組 24"/>
            <p:cNvGrpSpPr/>
            <p:nvPr/>
          </p:nvGrpSpPr>
          <p:grpSpPr>
            <a:xfrm>
              <a:off x="311969" y="4941168"/>
              <a:ext cx="4080594" cy="497867"/>
              <a:chOff x="383977" y="5445223"/>
              <a:chExt cx="4080594" cy="497867"/>
            </a:xfrm>
          </p:grpSpPr>
          <p:grpSp>
            <p:nvGrpSpPr>
              <p:cNvPr id="27" name="群組 26"/>
              <p:cNvGrpSpPr/>
              <p:nvPr/>
            </p:nvGrpSpPr>
            <p:grpSpPr>
              <a:xfrm>
                <a:off x="383977" y="5445223"/>
                <a:ext cx="497867" cy="497867"/>
                <a:chOff x="383977" y="5163383"/>
                <a:chExt cx="779708" cy="779708"/>
              </a:xfrm>
            </p:grpSpPr>
            <p:sp>
              <p:nvSpPr>
                <p:cNvPr id="33" name="橢圓 32"/>
                <p:cNvSpPr/>
                <p:nvPr/>
              </p:nvSpPr>
              <p:spPr>
                <a:xfrm>
                  <a:off x="383977" y="5163383"/>
                  <a:ext cx="779708" cy="779708"/>
                </a:xfrm>
                <a:prstGeom prst="ellipse">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34" name="Picture 8" descr="dictionary.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21803" y="5301209"/>
                  <a:ext cx="504056" cy="504056"/>
                </a:xfrm>
                <a:prstGeom prst="rect">
                  <a:avLst/>
                </a:prstGeom>
              </p:spPr>
            </p:pic>
          </p:grpSp>
          <p:cxnSp>
            <p:nvCxnSpPr>
              <p:cNvPr id="32" name="直線接點 31"/>
              <p:cNvCxnSpPr>
                <a:stCxn id="33" idx="6"/>
              </p:cNvCxnSpPr>
              <p:nvPr/>
            </p:nvCxnSpPr>
            <p:spPr>
              <a:xfrm>
                <a:off x="881844" y="5694157"/>
                <a:ext cx="3582727" cy="0"/>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sp>
          <p:nvSpPr>
            <p:cNvPr id="26" name="圓角矩形 25"/>
            <p:cNvSpPr/>
            <p:nvPr/>
          </p:nvSpPr>
          <p:spPr>
            <a:xfrm>
              <a:off x="4320555" y="5158156"/>
              <a:ext cx="360040" cy="63889"/>
            </a:xfrm>
            <a:prstGeom prst="roundRect">
              <a:avLst/>
            </a:prstGeom>
            <a:solidFill>
              <a:schemeClr val="tx1">
                <a:lumMod val="50000"/>
                <a:lumOff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grpSp>
        <p:nvGrpSpPr>
          <p:cNvPr id="28" name="群組 27"/>
          <p:cNvGrpSpPr/>
          <p:nvPr/>
        </p:nvGrpSpPr>
        <p:grpSpPr>
          <a:xfrm>
            <a:off x="15505" y="0"/>
            <a:ext cx="1836204" cy="1296219"/>
            <a:chOff x="-75" y="-3"/>
            <a:chExt cx="1836204" cy="1296219"/>
          </a:xfrm>
        </p:grpSpPr>
        <p:sp>
          <p:nvSpPr>
            <p:cNvPr id="29" name="淚滴形 28"/>
            <p:cNvSpPr/>
            <p:nvPr/>
          </p:nvSpPr>
          <p:spPr>
            <a:xfrm rot="16200000">
              <a:off x="0" y="-3"/>
              <a:ext cx="1296219" cy="1296219"/>
            </a:xfrm>
            <a:prstGeom prst="teardrop">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TW"/>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TW" altLang="en-US"/>
            </a:p>
          </p:txBody>
        </p:sp>
        <p:sp>
          <p:nvSpPr>
            <p:cNvPr id="30" name="文字方塊 17"/>
            <p:cNvSpPr txBox="1"/>
            <p:nvPr/>
          </p:nvSpPr>
          <p:spPr>
            <a:xfrm>
              <a:off x="-75" y="342008"/>
              <a:ext cx="1836204" cy="538609"/>
            </a:xfrm>
            <a:prstGeom prst="rect">
              <a:avLst/>
            </a:prstGeom>
            <a:noFill/>
          </p:spPr>
          <p:txBody>
            <a:bodyPr wrap="square" rtlCol="0">
              <a:spAutoFit/>
            </a:bodyPr>
            <a:ls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TW"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E-TALKING</a:t>
              </a:r>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
              </a:r>
              <a:b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br>
              <a:r>
                <a:rPr lang="en-US" altLang="zh-TW" sz="1100" dirty="0" smtClean="0">
                  <a:solidFill>
                    <a:schemeClr val="bg1"/>
                  </a:solidFill>
                  <a:latin typeface="Trebuchet MS" panose="020B0603020202020204" pitchFamily="34" charset="0"/>
                  <a:ea typeface="Malgun Gothic Semilight" panose="020B0502040204020203" pitchFamily="34" charset="-120"/>
                  <a:cs typeface="Malgun Gothic Semilight" panose="020B0502040204020203" pitchFamily="34" charset="-120"/>
                </a:rPr>
                <a:t>BEST FOR YOU</a:t>
              </a:r>
              <a:endParaRPr lang="zh-TW" altLang="en-US" sz="1100" dirty="0">
                <a:solidFill>
                  <a:schemeClr val="bg1"/>
                </a:solidFill>
                <a:latin typeface="Trebuchet MS" panose="020B0603020202020204" pitchFamily="34" charset="0"/>
                <a:ea typeface="Malgun Gothic Semilight" panose="020B0502040204020203" pitchFamily="34" charset="-120"/>
                <a:cs typeface="Malgun Gothic Semilight" panose="020B0502040204020203" pitchFamily="34" charset="-120"/>
              </a:endParaRPr>
            </a:p>
          </p:txBody>
        </p:sp>
      </p:grpSp>
    </p:spTree>
    <p:extLst>
      <p:ext uri="{BB962C8B-B14F-4D97-AF65-F5344CB8AC3E}">
        <p14:creationId xmlns:p14="http://schemas.microsoft.com/office/powerpoint/2010/main" val="37584526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D:\英文簡報外包\A2-B1 Aireen Su-1050717-22\圖片集\007\on_bunny_costumes___02_by_sortimid-d8mlqmj.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347" y="0"/>
            <a:ext cx="5170304" cy="6858000"/>
          </a:xfrm>
          <a:prstGeom prst="rect">
            <a:avLst/>
          </a:prstGeom>
          <a:noFill/>
          <a:extLst>
            <a:ext uri="{909E8E84-426E-40DD-AFC4-6F175D3DCCD1}">
              <a14:hiddenFill xmlns:a14="http://schemas.microsoft.com/office/drawing/2010/main">
                <a:solidFill>
                  <a:srgbClr val="FFFFFF"/>
                </a:solidFill>
              </a14:hiddenFill>
            </a:ext>
          </a:extLst>
        </p:spPr>
      </p:pic>
      <p:sp>
        <p:nvSpPr>
          <p:cNvPr id="6" name="直角三角形 5"/>
          <p:cNvSpPr/>
          <p:nvPr/>
        </p:nvSpPr>
        <p:spPr>
          <a:xfrm flipH="1">
            <a:off x="3456459" y="0"/>
            <a:ext cx="1728192" cy="3429000"/>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直角三角形 6"/>
          <p:cNvSpPr/>
          <p:nvPr/>
        </p:nvSpPr>
        <p:spPr>
          <a:xfrm flipH="1" flipV="1">
            <a:off x="3456459" y="3427040"/>
            <a:ext cx="1728192" cy="3430960"/>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10" name="直線接點 9"/>
          <p:cNvCxnSpPr/>
          <p:nvPr/>
        </p:nvCxnSpPr>
        <p:spPr>
          <a:xfrm flipH="1">
            <a:off x="1656262" y="3356992"/>
            <a:ext cx="1872206" cy="3672408"/>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grpSp>
        <p:nvGrpSpPr>
          <p:cNvPr id="17" name="群組 16"/>
          <p:cNvGrpSpPr/>
          <p:nvPr/>
        </p:nvGrpSpPr>
        <p:grpSpPr>
          <a:xfrm>
            <a:off x="75" y="-14111"/>
            <a:ext cx="1944291" cy="1296219"/>
            <a:chOff x="0" y="-3"/>
            <a:chExt cx="1944291" cy="1296219"/>
          </a:xfrm>
        </p:grpSpPr>
        <p:sp>
          <p:nvSpPr>
            <p:cNvPr id="18" name="淚滴形 17"/>
            <p:cNvSpPr/>
            <p:nvPr/>
          </p:nvSpPr>
          <p:spPr>
            <a:xfrm rot="16200000">
              <a:off x="0" y="-3"/>
              <a:ext cx="1296219" cy="1296219"/>
            </a:xfrm>
            <a:prstGeom prst="teardrop">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9" name="文字方塊 18"/>
            <p:cNvSpPr txBox="1"/>
            <p:nvPr/>
          </p:nvSpPr>
          <p:spPr>
            <a:xfrm>
              <a:off x="108087" y="240895"/>
              <a:ext cx="1836204" cy="738664"/>
            </a:xfrm>
            <a:prstGeom prst="rect">
              <a:avLst/>
            </a:prstGeom>
            <a:noFill/>
          </p:spPr>
          <p:txBody>
            <a:bodyPr wrap="square" rtlCol="0">
              <a:spAutoFit/>
            </a:bodyPr>
            <a:lstStyle/>
            <a:p>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E-TALKING</a:t>
              </a:r>
              <a:b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br>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BEST </a:t>
              </a:r>
              <a:b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br>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FOR YOU</a:t>
              </a:r>
              <a:endParaRPr lang="zh-TW" altLang="en-US" sz="1400" dirty="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endParaRPr>
            </a:p>
          </p:txBody>
        </p:sp>
      </p:grpSp>
      <p:sp>
        <p:nvSpPr>
          <p:cNvPr id="20" name="文字方塊 19"/>
          <p:cNvSpPr txBox="1"/>
          <p:nvPr/>
        </p:nvSpPr>
        <p:spPr>
          <a:xfrm>
            <a:off x="360115" y="6190395"/>
            <a:ext cx="3456384" cy="215444"/>
          </a:xfrm>
          <a:prstGeom prst="rect">
            <a:avLst/>
          </a:prstGeom>
          <a:noFill/>
        </p:spPr>
        <p:txBody>
          <a:bodyPr wrap="square" rtlCol="0">
            <a:spAutoFit/>
          </a:bodyPr>
          <a:lstStyle/>
          <a:p>
            <a:r>
              <a:rPr lang="en-US" altLang="zh-TW" sz="800" dirty="0">
                <a:solidFill>
                  <a:schemeClr val="bg1">
                    <a:lumMod val="65000"/>
                  </a:schemeClr>
                </a:solidFill>
                <a:latin typeface="Century Gothic" panose="020B0502020202020204" pitchFamily="34" charset="0"/>
              </a:rPr>
              <a:t>Image </a:t>
            </a:r>
            <a:r>
              <a:rPr lang="en-US" altLang="zh-TW" sz="800" dirty="0" smtClean="0">
                <a:solidFill>
                  <a:schemeClr val="bg1">
                    <a:lumMod val="65000"/>
                  </a:schemeClr>
                </a:solidFill>
                <a:latin typeface="Century Gothic" panose="020B0502020202020204" pitchFamily="34" charset="0"/>
              </a:rPr>
              <a:t>from : </a:t>
            </a:r>
            <a:r>
              <a:rPr lang="en-US" altLang="zh-TW" sz="800" dirty="0">
                <a:solidFill>
                  <a:schemeClr val="bg1">
                    <a:lumMod val="65000"/>
                  </a:schemeClr>
                </a:solidFill>
                <a:latin typeface="Century Gothic" panose="020B0502020202020204" pitchFamily="34" charset="0"/>
              </a:rPr>
              <a:t>sortimid.deviantart.com</a:t>
            </a:r>
            <a:endParaRPr lang="zh-TW" altLang="en-US" sz="800" dirty="0">
              <a:solidFill>
                <a:schemeClr val="bg1">
                  <a:lumMod val="65000"/>
                </a:schemeClr>
              </a:solidFill>
              <a:latin typeface="Century Gothic" panose="020B0502020202020204" pitchFamily="34" charset="0"/>
            </a:endParaRPr>
          </a:p>
        </p:txBody>
      </p:sp>
      <p:sp>
        <p:nvSpPr>
          <p:cNvPr id="21" name="TextBox 1"/>
          <p:cNvSpPr txBox="1"/>
          <p:nvPr/>
        </p:nvSpPr>
        <p:spPr>
          <a:xfrm>
            <a:off x="4912117" y="1426569"/>
            <a:ext cx="5726157" cy="4832092"/>
          </a:xfrm>
          <a:prstGeom prst="rect">
            <a:avLst/>
          </a:prstGeom>
          <a:noFill/>
        </p:spPr>
        <p:txBody>
          <a:bodyPr wrap="square" rtlCol="0">
            <a:spAutoFit/>
          </a:bodyPr>
          <a:lstStyle/>
          <a:p>
            <a:pPr>
              <a:lnSpc>
                <a:spcPct val="200000"/>
              </a:lnSpc>
            </a:pPr>
            <a:r>
              <a:rPr lang="en-US" altLang="zh-TW" sz="2200" dirty="0" smtClean="0"/>
              <a:t>For </a:t>
            </a:r>
            <a:r>
              <a:rPr lang="en-US" altLang="zh-TW" sz="2200" dirty="0"/>
              <a:t>instance, if you want confirm whether the deadline of a project, you could say ‘</a:t>
            </a:r>
            <a:r>
              <a:rPr lang="en-US" altLang="zh-TW" sz="2200" i="1" dirty="0"/>
              <a:t>This project is due on Monday</a:t>
            </a:r>
            <a:r>
              <a:rPr lang="en-US" altLang="zh-TW" sz="2200" dirty="0"/>
              <a:t>’ followed by a negative question tag ‘</a:t>
            </a:r>
            <a:r>
              <a:rPr lang="en-US" altLang="zh-TW" sz="2200" i="1" dirty="0"/>
              <a:t>isn’t it</a:t>
            </a:r>
            <a:r>
              <a:rPr lang="en-US" altLang="zh-TW" sz="2200" dirty="0"/>
              <a:t>?’</a:t>
            </a:r>
            <a:endParaRPr lang="zh-TW" altLang="zh-TW" sz="2200" dirty="0"/>
          </a:p>
          <a:p>
            <a:pPr>
              <a:lnSpc>
                <a:spcPct val="200000"/>
              </a:lnSpc>
            </a:pPr>
            <a:r>
              <a:rPr lang="en-US" altLang="zh-TW" sz="2200" u="sng" dirty="0" smtClean="0"/>
              <a:t>Examples</a:t>
            </a:r>
            <a:r>
              <a:rPr lang="en-US" altLang="zh-TW" sz="2200" dirty="0"/>
              <a:t>: </a:t>
            </a:r>
            <a:endParaRPr lang="zh-TW" altLang="zh-TW" sz="2200" dirty="0"/>
          </a:p>
          <a:p>
            <a:pPr>
              <a:lnSpc>
                <a:spcPct val="200000"/>
              </a:lnSpc>
            </a:pPr>
            <a:r>
              <a:rPr lang="en-US" altLang="zh-TW" sz="2200" i="1" dirty="0" smtClean="0"/>
              <a:t>Benjamin </a:t>
            </a:r>
            <a:r>
              <a:rPr lang="en-US" altLang="zh-TW" sz="2200" i="1" dirty="0"/>
              <a:t>is coming to the event, isn’t he? </a:t>
            </a:r>
            <a:endParaRPr lang="zh-TW" altLang="zh-TW" sz="2200" i="1" dirty="0"/>
          </a:p>
          <a:p>
            <a:pPr>
              <a:lnSpc>
                <a:spcPct val="200000"/>
              </a:lnSpc>
            </a:pPr>
            <a:r>
              <a:rPr lang="en-US" altLang="zh-TW" sz="2200" i="1" dirty="0" smtClean="0"/>
              <a:t>Agatha</a:t>
            </a:r>
            <a:r>
              <a:rPr lang="en-US" altLang="zh-TW" sz="2200" i="1" dirty="0" smtClean="0"/>
              <a:t> </a:t>
            </a:r>
            <a:r>
              <a:rPr lang="en-US" altLang="zh-TW" sz="2200" i="1" dirty="0"/>
              <a:t>has seen the result, hasn’t she? </a:t>
            </a:r>
            <a:endParaRPr lang="zh-TW" altLang="zh-TW" sz="2200" i="1" dirty="0"/>
          </a:p>
        </p:txBody>
      </p:sp>
      <p:sp>
        <p:nvSpPr>
          <p:cNvPr id="22" name="文字方塊 21"/>
          <p:cNvSpPr txBox="1"/>
          <p:nvPr/>
        </p:nvSpPr>
        <p:spPr>
          <a:xfrm>
            <a:off x="4920476" y="758888"/>
            <a:ext cx="5041772" cy="523220"/>
          </a:xfrm>
          <a:prstGeom prst="rect">
            <a:avLst/>
          </a:prstGeom>
          <a:noFill/>
        </p:spPr>
        <p:txBody>
          <a:bodyPr wrap="square" rtlCol="0">
            <a:spAutoFit/>
          </a:bodyPr>
          <a:lstStyle/>
          <a:p>
            <a:r>
              <a:rPr lang="en-US" altLang="zh-TW" sz="2800" dirty="0" smtClean="0">
                <a:solidFill>
                  <a:srgbClr val="0070C0"/>
                </a:solidFill>
                <a:latin typeface="Century Gothic" panose="020B0502020202020204" pitchFamily="34" charset="0"/>
              </a:rPr>
              <a:t>01 </a:t>
            </a:r>
            <a:r>
              <a:rPr lang="en-US" altLang="zh-TW" sz="2800" dirty="0">
                <a:solidFill>
                  <a:srgbClr val="0070C0"/>
                </a:solidFill>
                <a:latin typeface="Century Gothic" panose="020B0502020202020204" pitchFamily="34" charset="0"/>
              </a:rPr>
              <a:t>Negative Question Tags </a:t>
            </a:r>
          </a:p>
        </p:txBody>
      </p:sp>
      <p:grpSp>
        <p:nvGrpSpPr>
          <p:cNvPr id="12" name="群組 11"/>
          <p:cNvGrpSpPr/>
          <p:nvPr/>
        </p:nvGrpSpPr>
        <p:grpSpPr>
          <a:xfrm>
            <a:off x="15505" y="0"/>
            <a:ext cx="1836204" cy="1296219"/>
            <a:chOff x="-75" y="-3"/>
            <a:chExt cx="1836204" cy="1296219"/>
          </a:xfrm>
        </p:grpSpPr>
        <p:sp>
          <p:nvSpPr>
            <p:cNvPr id="13" name="淚滴形 12"/>
            <p:cNvSpPr/>
            <p:nvPr/>
          </p:nvSpPr>
          <p:spPr>
            <a:xfrm rot="16200000">
              <a:off x="0" y="-3"/>
              <a:ext cx="1296219" cy="1296219"/>
            </a:xfrm>
            <a:prstGeom prst="teardrop">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TW"/>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TW" altLang="en-US"/>
            </a:p>
          </p:txBody>
        </p:sp>
        <p:sp>
          <p:nvSpPr>
            <p:cNvPr id="14" name="文字方塊 17"/>
            <p:cNvSpPr txBox="1"/>
            <p:nvPr/>
          </p:nvSpPr>
          <p:spPr>
            <a:xfrm>
              <a:off x="-75" y="342008"/>
              <a:ext cx="1836204" cy="538609"/>
            </a:xfrm>
            <a:prstGeom prst="rect">
              <a:avLst/>
            </a:prstGeom>
            <a:noFill/>
          </p:spPr>
          <p:txBody>
            <a:bodyPr wrap="square" rtlCol="0">
              <a:spAutoFit/>
            </a:bodyPr>
            <a:ls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TW"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E-TALKING</a:t>
              </a:r>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
              </a:r>
              <a:b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br>
              <a:r>
                <a:rPr lang="en-US" altLang="zh-TW" sz="1100" dirty="0" smtClean="0">
                  <a:solidFill>
                    <a:schemeClr val="bg1"/>
                  </a:solidFill>
                  <a:latin typeface="Trebuchet MS" panose="020B0603020202020204" pitchFamily="34" charset="0"/>
                  <a:ea typeface="Malgun Gothic Semilight" panose="020B0502040204020203" pitchFamily="34" charset="-120"/>
                  <a:cs typeface="Malgun Gothic Semilight" panose="020B0502040204020203" pitchFamily="34" charset="-120"/>
                </a:rPr>
                <a:t>BEST FOR YOU</a:t>
              </a:r>
              <a:endParaRPr lang="zh-TW" altLang="en-US" sz="1100" dirty="0">
                <a:solidFill>
                  <a:schemeClr val="bg1"/>
                </a:solidFill>
                <a:latin typeface="Trebuchet MS" panose="020B0603020202020204" pitchFamily="34" charset="0"/>
                <a:ea typeface="Malgun Gothic Semilight" panose="020B0502040204020203" pitchFamily="34" charset="-120"/>
                <a:cs typeface="Malgun Gothic Semilight" panose="020B0502040204020203" pitchFamily="34" charset="-120"/>
              </a:endParaRPr>
            </a:p>
          </p:txBody>
        </p:sp>
      </p:grpSp>
    </p:spTree>
    <p:extLst>
      <p:ext uri="{BB962C8B-B14F-4D97-AF65-F5344CB8AC3E}">
        <p14:creationId xmlns:p14="http://schemas.microsoft.com/office/powerpoint/2010/main" val="389204369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D:\英文簡報外包\A2-B1 Aireen Su-1050717-22\圖片集\007\7400741154_7cb98dc1b2_b.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3999"/>
            <a:ext cx="4762577" cy="6858000"/>
          </a:xfrm>
          <a:prstGeom prst="rect">
            <a:avLst/>
          </a:prstGeom>
          <a:noFill/>
          <a:extLst>
            <a:ext uri="{909E8E84-426E-40DD-AFC4-6F175D3DCCD1}">
              <a14:hiddenFill xmlns:a14="http://schemas.microsoft.com/office/drawing/2010/main">
                <a:solidFill>
                  <a:srgbClr val="FFFFFF"/>
                </a:solidFill>
              </a14:hiddenFill>
            </a:ext>
          </a:extLst>
        </p:spPr>
      </p:pic>
      <p:grpSp>
        <p:nvGrpSpPr>
          <p:cNvPr id="2059" name="群組 2058"/>
          <p:cNvGrpSpPr/>
          <p:nvPr/>
        </p:nvGrpSpPr>
        <p:grpSpPr>
          <a:xfrm>
            <a:off x="76" y="-964109"/>
            <a:ext cx="4762501" cy="8640960"/>
            <a:chOff x="6039468" y="-964109"/>
            <a:chExt cx="4762501" cy="8640960"/>
          </a:xfrm>
        </p:grpSpPr>
        <p:cxnSp>
          <p:nvCxnSpPr>
            <p:cNvPr id="4" name="直線接點 3"/>
            <p:cNvCxnSpPr/>
            <p:nvPr/>
          </p:nvCxnSpPr>
          <p:spPr>
            <a:xfrm>
              <a:off x="6039469" y="1196752"/>
              <a:ext cx="4762500"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1" name="直線接點 30"/>
            <p:cNvCxnSpPr/>
            <p:nvPr/>
          </p:nvCxnSpPr>
          <p:spPr>
            <a:xfrm>
              <a:off x="6039469" y="2636912"/>
              <a:ext cx="4761881"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2" name="直線接點 31"/>
            <p:cNvCxnSpPr/>
            <p:nvPr/>
          </p:nvCxnSpPr>
          <p:spPr>
            <a:xfrm>
              <a:off x="6039469" y="4077072"/>
              <a:ext cx="4761881"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3" name="直線接點 32"/>
            <p:cNvCxnSpPr/>
            <p:nvPr/>
          </p:nvCxnSpPr>
          <p:spPr>
            <a:xfrm>
              <a:off x="6039469" y="5589240"/>
              <a:ext cx="4762500"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4" name="直線接點 33"/>
            <p:cNvCxnSpPr/>
            <p:nvPr/>
          </p:nvCxnSpPr>
          <p:spPr>
            <a:xfrm>
              <a:off x="7560915" y="-964109"/>
              <a:ext cx="0" cy="864096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5" name="直線接點 34"/>
            <p:cNvCxnSpPr/>
            <p:nvPr/>
          </p:nvCxnSpPr>
          <p:spPr>
            <a:xfrm>
              <a:off x="9217099" y="-964109"/>
              <a:ext cx="0" cy="864096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058" name="矩形 2057"/>
            <p:cNvSpPr/>
            <p:nvPr/>
          </p:nvSpPr>
          <p:spPr>
            <a:xfrm>
              <a:off x="6039468" y="0"/>
              <a:ext cx="4761881" cy="6858000"/>
            </a:xfrm>
            <a:prstGeom prst="rect">
              <a:avLst/>
            </a:prstGeom>
            <a:no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sp>
        <p:nvSpPr>
          <p:cNvPr id="36" name="文字方塊 35"/>
          <p:cNvSpPr txBox="1"/>
          <p:nvPr/>
        </p:nvSpPr>
        <p:spPr>
          <a:xfrm>
            <a:off x="216173" y="6525344"/>
            <a:ext cx="3960365" cy="215444"/>
          </a:xfrm>
          <a:prstGeom prst="rect">
            <a:avLst/>
          </a:prstGeom>
          <a:noFill/>
        </p:spPr>
        <p:txBody>
          <a:bodyPr wrap="square" rtlCol="0">
            <a:spAutoFit/>
          </a:bodyPr>
          <a:lstStyle/>
          <a:p>
            <a:r>
              <a:rPr lang="en-US" altLang="zh-TW" sz="800" dirty="0">
                <a:solidFill>
                  <a:schemeClr val="bg1">
                    <a:lumMod val="85000"/>
                  </a:schemeClr>
                </a:solidFill>
                <a:latin typeface="Century Gothic" panose="020B0502020202020204" pitchFamily="34" charset="0"/>
              </a:rPr>
              <a:t>Image </a:t>
            </a:r>
            <a:r>
              <a:rPr lang="en-US" altLang="zh-TW" sz="800" dirty="0" smtClean="0">
                <a:solidFill>
                  <a:schemeClr val="bg1">
                    <a:lumMod val="85000"/>
                  </a:schemeClr>
                </a:solidFill>
                <a:latin typeface="Century Gothic" panose="020B0502020202020204" pitchFamily="34" charset="0"/>
              </a:rPr>
              <a:t>from : </a:t>
            </a:r>
            <a:r>
              <a:rPr lang="en-US" altLang="zh-TW" sz="800" dirty="0">
                <a:solidFill>
                  <a:schemeClr val="bg1">
                    <a:lumMod val="85000"/>
                  </a:schemeClr>
                </a:solidFill>
                <a:latin typeface="Century Gothic" panose="020B0502020202020204" pitchFamily="34" charset="0"/>
              </a:rPr>
              <a:t>flickr.com</a:t>
            </a:r>
            <a:endParaRPr lang="zh-TW" altLang="en-US" sz="800" dirty="0">
              <a:solidFill>
                <a:schemeClr val="bg1">
                  <a:lumMod val="85000"/>
                </a:schemeClr>
              </a:solidFill>
              <a:latin typeface="Century Gothic" panose="020B0502020202020204" pitchFamily="34" charset="0"/>
            </a:endParaRPr>
          </a:p>
        </p:txBody>
      </p:sp>
      <p:grpSp>
        <p:nvGrpSpPr>
          <p:cNvPr id="38" name="群組 37"/>
          <p:cNvGrpSpPr/>
          <p:nvPr/>
        </p:nvGrpSpPr>
        <p:grpSpPr>
          <a:xfrm>
            <a:off x="75" y="-14111"/>
            <a:ext cx="1944291" cy="1296219"/>
            <a:chOff x="0" y="-3"/>
            <a:chExt cx="1944291" cy="1296219"/>
          </a:xfrm>
        </p:grpSpPr>
        <p:sp>
          <p:nvSpPr>
            <p:cNvPr id="39" name="淚滴形 38"/>
            <p:cNvSpPr/>
            <p:nvPr/>
          </p:nvSpPr>
          <p:spPr>
            <a:xfrm rot="16200000">
              <a:off x="0" y="-3"/>
              <a:ext cx="1296219" cy="1296219"/>
            </a:xfrm>
            <a:prstGeom prst="teardrop">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0" name="文字方塊 39"/>
            <p:cNvSpPr txBox="1"/>
            <p:nvPr/>
          </p:nvSpPr>
          <p:spPr>
            <a:xfrm>
              <a:off x="108087" y="240895"/>
              <a:ext cx="1836204" cy="738664"/>
            </a:xfrm>
            <a:prstGeom prst="rect">
              <a:avLst/>
            </a:prstGeom>
            <a:noFill/>
          </p:spPr>
          <p:txBody>
            <a:bodyPr wrap="square" rtlCol="0">
              <a:spAutoFit/>
            </a:bodyPr>
            <a:lstStyle/>
            <a:p>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E-TALKING</a:t>
              </a:r>
              <a:b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br>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BEST </a:t>
              </a:r>
              <a:b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br>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FOR YOU</a:t>
              </a:r>
              <a:endParaRPr lang="zh-TW" altLang="en-US" sz="1400" dirty="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endParaRPr>
            </a:p>
          </p:txBody>
        </p:sp>
      </p:grpSp>
      <p:sp>
        <p:nvSpPr>
          <p:cNvPr id="41" name="TextBox 5"/>
          <p:cNvSpPr txBox="1"/>
          <p:nvPr/>
        </p:nvSpPr>
        <p:spPr>
          <a:xfrm>
            <a:off x="5184651" y="1282108"/>
            <a:ext cx="5098178" cy="3970318"/>
          </a:xfrm>
          <a:prstGeom prst="rect">
            <a:avLst/>
          </a:prstGeom>
          <a:noFill/>
        </p:spPr>
        <p:txBody>
          <a:bodyPr wrap="square" rtlCol="0">
            <a:spAutoFit/>
          </a:bodyPr>
          <a:lstStyle/>
          <a:p>
            <a:pPr>
              <a:lnSpc>
                <a:spcPct val="200000"/>
              </a:lnSpc>
            </a:pPr>
            <a:r>
              <a:rPr lang="en-US" altLang="zh-TW" sz="2100" dirty="0" smtClean="0"/>
              <a:t>If </a:t>
            </a:r>
            <a:r>
              <a:rPr lang="en-US" altLang="zh-TW" sz="2100" dirty="0"/>
              <a:t>the main part of the sentence is negative, the question tag is positive. For instance, if you want to know whether someone is not attending an event, you could say ‘</a:t>
            </a:r>
            <a:r>
              <a:rPr lang="en-US" altLang="zh-TW" sz="2100" i="1" dirty="0"/>
              <a:t>Jane isn’t coming to the event</a:t>
            </a:r>
            <a:r>
              <a:rPr lang="en-US" altLang="zh-TW" sz="2100" dirty="0"/>
              <a:t>’ with a positive question tag – ‘</a:t>
            </a:r>
            <a:r>
              <a:rPr lang="en-US" altLang="zh-TW" sz="2100" i="1" dirty="0"/>
              <a:t>is she</a:t>
            </a:r>
            <a:r>
              <a:rPr lang="en-US" altLang="zh-TW" sz="2100" dirty="0" smtClean="0"/>
              <a:t>?’</a:t>
            </a:r>
            <a:endParaRPr lang="zh-TW" altLang="zh-TW" sz="2100" dirty="0"/>
          </a:p>
        </p:txBody>
      </p:sp>
      <p:sp>
        <p:nvSpPr>
          <p:cNvPr id="42" name="文字方塊 41"/>
          <p:cNvSpPr txBox="1"/>
          <p:nvPr/>
        </p:nvSpPr>
        <p:spPr>
          <a:xfrm>
            <a:off x="5184651" y="592339"/>
            <a:ext cx="4979038" cy="523220"/>
          </a:xfrm>
          <a:prstGeom prst="rect">
            <a:avLst/>
          </a:prstGeom>
          <a:noFill/>
        </p:spPr>
        <p:txBody>
          <a:bodyPr wrap="square" rtlCol="0">
            <a:spAutoFit/>
          </a:bodyPr>
          <a:lstStyle/>
          <a:p>
            <a:r>
              <a:rPr lang="en-US" altLang="zh-TW" sz="2800" dirty="0" smtClean="0">
                <a:solidFill>
                  <a:srgbClr val="0070C0"/>
                </a:solidFill>
                <a:latin typeface="Century Gothic" panose="020B0502020202020204" pitchFamily="34" charset="0"/>
              </a:rPr>
              <a:t>02</a:t>
            </a:r>
            <a:r>
              <a:rPr lang="en-US" altLang="zh-TW" sz="2800" dirty="0" smtClean="0">
                <a:solidFill>
                  <a:srgbClr val="00B0F0"/>
                </a:solidFill>
                <a:latin typeface="Century Gothic" panose="020B0502020202020204" pitchFamily="34" charset="0"/>
              </a:rPr>
              <a:t> </a:t>
            </a:r>
            <a:r>
              <a:rPr lang="en-US" altLang="zh-TW" sz="2800" dirty="0">
                <a:solidFill>
                  <a:srgbClr val="0070C0"/>
                </a:solidFill>
                <a:latin typeface="Century Gothic" panose="020B0502020202020204" pitchFamily="34" charset="0"/>
              </a:rPr>
              <a:t>Positive Question Tags </a:t>
            </a:r>
          </a:p>
        </p:txBody>
      </p:sp>
      <p:grpSp>
        <p:nvGrpSpPr>
          <p:cNvPr id="17" name="群組 16"/>
          <p:cNvGrpSpPr/>
          <p:nvPr/>
        </p:nvGrpSpPr>
        <p:grpSpPr>
          <a:xfrm>
            <a:off x="15505" y="0"/>
            <a:ext cx="1836204" cy="1296219"/>
            <a:chOff x="-75" y="-3"/>
            <a:chExt cx="1836204" cy="1296219"/>
          </a:xfrm>
        </p:grpSpPr>
        <p:sp>
          <p:nvSpPr>
            <p:cNvPr id="18" name="淚滴形 17"/>
            <p:cNvSpPr/>
            <p:nvPr/>
          </p:nvSpPr>
          <p:spPr>
            <a:xfrm rot="16200000">
              <a:off x="0" y="-3"/>
              <a:ext cx="1296219" cy="1296219"/>
            </a:xfrm>
            <a:prstGeom prst="teardrop">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TW"/>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TW" altLang="en-US"/>
            </a:p>
          </p:txBody>
        </p:sp>
        <p:sp>
          <p:nvSpPr>
            <p:cNvPr id="19" name="文字方塊 17"/>
            <p:cNvSpPr txBox="1"/>
            <p:nvPr/>
          </p:nvSpPr>
          <p:spPr>
            <a:xfrm>
              <a:off x="-75" y="342008"/>
              <a:ext cx="1836204" cy="538609"/>
            </a:xfrm>
            <a:prstGeom prst="rect">
              <a:avLst/>
            </a:prstGeom>
            <a:noFill/>
          </p:spPr>
          <p:txBody>
            <a:bodyPr wrap="square" rtlCol="0">
              <a:spAutoFit/>
            </a:bodyPr>
            <a:ls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TW"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E-TALKING</a:t>
              </a:r>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
              </a:r>
              <a:b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br>
              <a:r>
                <a:rPr lang="en-US" altLang="zh-TW" sz="1100" dirty="0" smtClean="0">
                  <a:solidFill>
                    <a:schemeClr val="bg1"/>
                  </a:solidFill>
                  <a:latin typeface="Trebuchet MS" panose="020B0603020202020204" pitchFamily="34" charset="0"/>
                  <a:ea typeface="Malgun Gothic Semilight" panose="020B0502040204020203" pitchFamily="34" charset="-120"/>
                  <a:cs typeface="Malgun Gothic Semilight" panose="020B0502040204020203" pitchFamily="34" charset="-120"/>
                </a:rPr>
                <a:t>BEST FOR YOU</a:t>
              </a:r>
              <a:endParaRPr lang="zh-TW" altLang="en-US" sz="1100" dirty="0">
                <a:solidFill>
                  <a:schemeClr val="bg1"/>
                </a:solidFill>
                <a:latin typeface="Trebuchet MS" panose="020B0603020202020204" pitchFamily="34" charset="0"/>
                <a:ea typeface="Malgun Gothic Semilight" panose="020B0502040204020203" pitchFamily="34" charset="-120"/>
                <a:cs typeface="Malgun Gothic Semilight" panose="020B0502040204020203" pitchFamily="34" charset="-120"/>
              </a:endParaRPr>
            </a:p>
          </p:txBody>
        </p:sp>
      </p:grpSp>
    </p:spTree>
    <p:extLst>
      <p:ext uri="{BB962C8B-B14F-4D97-AF65-F5344CB8AC3E}">
        <p14:creationId xmlns:p14="http://schemas.microsoft.com/office/powerpoint/2010/main" val="403908811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D:\英文簡報外包\A2-B1 Aireen Su-1050717-22\圖片集\007\7400741154_7cb98dc1b2_b.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3999"/>
            <a:ext cx="4762577" cy="6858000"/>
          </a:xfrm>
          <a:prstGeom prst="rect">
            <a:avLst/>
          </a:prstGeom>
          <a:noFill/>
          <a:extLst>
            <a:ext uri="{909E8E84-426E-40DD-AFC4-6F175D3DCCD1}">
              <a14:hiddenFill xmlns:a14="http://schemas.microsoft.com/office/drawing/2010/main">
                <a:solidFill>
                  <a:srgbClr val="FFFFFF"/>
                </a:solidFill>
              </a14:hiddenFill>
            </a:ext>
          </a:extLst>
        </p:spPr>
      </p:pic>
      <p:grpSp>
        <p:nvGrpSpPr>
          <p:cNvPr id="2059" name="群組 2058"/>
          <p:cNvGrpSpPr/>
          <p:nvPr/>
        </p:nvGrpSpPr>
        <p:grpSpPr>
          <a:xfrm>
            <a:off x="76" y="-964109"/>
            <a:ext cx="4762501" cy="8640960"/>
            <a:chOff x="6039468" y="-964109"/>
            <a:chExt cx="4762501" cy="8640960"/>
          </a:xfrm>
        </p:grpSpPr>
        <p:cxnSp>
          <p:nvCxnSpPr>
            <p:cNvPr id="4" name="直線接點 3"/>
            <p:cNvCxnSpPr/>
            <p:nvPr/>
          </p:nvCxnSpPr>
          <p:spPr>
            <a:xfrm>
              <a:off x="6039469" y="1196752"/>
              <a:ext cx="4762500"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1" name="直線接點 30"/>
            <p:cNvCxnSpPr/>
            <p:nvPr/>
          </p:nvCxnSpPr>
          <p:spPr>
            <a:xfrm>
              <a:off x="6039469" y="2636912"/>
              <a:ext cx="4761881"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2" name="直線接點 31"/>
            <p:cNvCxnSpPr/>
            <p:nvPr/>
          </p:nvCxnSpPr>
          <p:spPr>
            <a:xfrm>
              <a:off x="6039469" y="4077072"/>
              <a:ext cx="4761881"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3" name="直線接點 32"/>
            <p:cNvCxnSpPr/>
            <p:nvPr/>
          </p:nvCxnSpPr>
          <p:spPr>
            <a:xfrm>
              <a:off x="6039469" y="5589240"/>
              <a:ext cx="4762500"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4" name="直線接點 33"/>
            <p:cNvCxnSpPr/>
            <p:nvPr/>
          </p:nvCxnSpPr>
          <p:spPr>
            <a:xfrm>
              <a:off x="7560915" y="-964109"/>
              <a:ext cx="0" cy="864096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5" name="直線接點 34"/>
            <p:cNvCxnSpPr/>
            <p:nvPr/>
          </p:nvCxnSpPr>
          <p:spPr>
            <a:xfrm>
              <a:off x="9217099" y="-964109"/>
              <a:ext cx="0" cy="864096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058" name="矩形 2057"/>
            <p:cNvSpPr/>
            <p:nvPr/>
          </p:nvSpPr>
          <p:spPr>
            <a:xfrm>
              <a:off x="6039468" y="0"/>
              <a:ext cx="4761881" cy="6858000"/>
            </a:xfrm>
            <a:prstGeom prst="rect">
              <a:avLst/>
            </a:prstGeom>
            <a:no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grpSp>
        <p:nvGrpSpPr>
          <p:cNvPr id="24" name="群組 23"/>
          <p:cNvGrpSpPr/>
          <p:nvPr/>
        </p:nvGrpSpPr>
        <p:grpSpPr>
          <a:xfrm>
            <a:off x="5129208" y="5091373"/>
            <a:ext cx="4368626" cy="497867"/>
            <a:chOff x="311969" y="4941168"/>
            <a:chExt cx="4368626" cy="497867"/>
          </a:xfrm>
        </p:grpSpPr>
        <p:grpSp>
          <p:nvGrpSpPr>
            <p:cNvPr id="25" name="群組 24"/>
            <p:cNvGrpSpPr/>
            <p:nvPr/>
          </p:nvGrpSpPr>
          <p:grpSpPr>
            <a:xfrm>
              <a:off x="311969" y="4941168"/>
              <a:ext cx="4080594" cy="497867"/>
              <a:chOff x="383977" y="5445223"/>
              <a:chExt cx="4080594" cy="497867"/>
            </a:xfrm>
          </p:grpSpPr>
          <p:grpSp>
            <p:nvGrpSpPr>
              <p:cNvPr id="27" name="群組 26"/>
              <p:cNvGrpSpPr/>
              <p:nvPr/>
            </p:nvGrpSpPr>
            <p:grpSpPr>
              <a:xfrm>
                <a:off x="383977" y="5445223"/>
                <a:ext cx="497867" cy="497867"/>
                <a:chOff x="383977" y="5163383"/>
                <a:chExt cx="779708" cy="779708"/>
              </a:xfrm>
            </p:grpSpPr>
            <p:sp>
              <p:nvSpPr>
                <p:cNvPr id="29" name="橢圓 28"/>
                <p:cNvSpPr/>
                <p:nvPr/>
              </p:nvSpPr>
              <p:spPr>
                <a:xfrm>
                  <a:off x="383977" y="5163383"/>
                  <a:ext cx="779708" cy="779708"/>
                </a:xfrm>
                <a:prstGeom prst="ellipse">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30" name="Picture 8" descr="dictionary.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21803" y="5301209"/>
                  <a:ext cx="504056" cy="504056"/>
                </a:xfrm>
                <a:prstGeom prst="rect">
                  <a:avLst/>
                </a:prstGeom>
              </p:spPr>
            </p:pic>
          </p:grpSp>
          <p:cxnSp>
            <p:nvCxnSpPr>
              <p:cNvPr id="28" name="直線接點 27"/>
              <p:cNvCxnSpPr>
                <a:stCxn id="29" idx="6"/>
              </p:cNvCxnSpPr>
              <p:nvPr/>
            </p:nvCxnSpPr>
            <p:spPr>
              <a:xfrm>
                <a:off x="881844" y="5694157"/>
                <a:ext cx="3582727" cy="0"/>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sp>
          <p:nvSpPr>
            <p:cNvPr id="26" name="圓角矩形 25"/>
            <p:cNvSpPr/>
            <p:nvPr/>
          </p:nvSpPr>
          <p:spPr>
            <a:xfrm>
              <a:off x="4320555" y="5158156"/>
              <a:ext cx="360040" cy="63889"/>
            </a:xfrm>
            <a:prstGeom prst="roundRect">
              <a:avLst/>
            </a:prstGeom>
            <a:solidFill>
              <a:schemeClr val="tx1">
                <a:lumMod val="50000"/>
                <a:lumOff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sp>
        <p:nvSpPr>
          <p:cNvPr id="36" name="文字方塊 35"/>
          <p:cNvSpPr txBox="1"/>
          <p:nvPr/>
        </p:nvSpPr>
        <p:spPr>
          <a:xfrm>
            <a:off x="216173" y="6525344"/>
            <a:ext cx="3960365" cy="215444"/>
          </a:xfrm>
          <a:prstGeom prst="rect">
            <a:avLst/>
          </a:prstGeom>
          <a:noFill/>
        </p:spPr>
        <p:txBody>
          <a:bodyPr wrap="square" rtlCol="0">
            <a:spAutoFit/>
          </a:bodyPr>
          <a:lstStyle/>
          <a:p>
            <a:r>
              <a:rPr lang="en-US" altLang="zh-TW" sz="800" dirty="0">
                <a:solidFill>
                  <a:schemeClr val="bg1">
                    <a:lumMod val="85000"/>
                  </a:schemeClr>
                </a:solidFill>
                <a:latin typeface="Century Gothic" panose="020B0502020202020204" pitchFamily="34" charset="0"/>
              </a:rPr>
              <a:t>Image </a:t>
            </a:r>
            <a:r>
              <a:rPr lang="en-US" altLang="zh-TW" sz="800" dirty="0" smtClean="0">
                <a:solidFill>
                  <a:schemeClr val="bg1">
                    <a:lumMod val="85000"/>
                  </a:schemeClr>
                </a:solidFill>
                <a:latin typeface="Century Gothic" panose="020B0502020202020204" pitchFamily="34" charset="0"/>
              </a:rPr>
              <a:t>from : </a:t>
            </a:r>
            <a:r>
              <a:rPr lang="en-US" altLang="zh-TW" sz="800" dirty="0">
                <a:solidFill>
                  <a:schemeClr val="bg1">
                    <a:lumMod val="85000"/>
                  </a:schemeClr>
                </a:solidFill>
                <a:latin typeface="Century Gothic" panose="020B0502020202020204" pitchFamily="34" charset="0"/>
              </a:rPr>
              <a:t>flickr.com</a:t>
            </a:r>
            <a:endParaRPr lang="zh-TW" altLang="en-US" sz="800" dirty="0">
              <a:solidFill>
                <a:schemeClr val="bg1">
                  <a:lumMod val="85000"/>
                </a:schemeClr>
              </a:solidFill>
              <a:latin typeface="Century Gothic" panose="020B0502020202020204" pitchFamily="34" charset="0"/>
            </a:endParaRPr>
          </a:p>
        </p:txBody>
      </p:sp>
      <p:sp>
        <p:nvSpPr>
          <p:cNvPr id="37" name="TextBox 13"/>
          <p:cNvSpPr txBox="1"/>
          <p:nvPr/>
        </p:nvSpPr>
        <p:spPr>
          <a:xfrm>
            <a:off x="5257828" y="5589240"/>
            <a:ext cx="5183407" cy="1015663"/>
          </a:xfrm>
          <a:prstGeom prst="rect">
            <a:avLst/>
          </a:prstGeom>
          <a:noFill/>
        </p:spPr>
        <p:txBody>
          <a:bodyPr wrap="square" rtlCol="0">
            <a:spAutoFit/>
          </a:bodyPr>
          <a:lstStyle/>
          <a:p>
            <a:pPr>
              <a:lnSpc>
                <a:spcPct val="150000"/>
              </a:lnSpc>
            </a:pPr>
            <a:r>
              <a:rPr lang="en-US" altLang="zh-TW" sz="2000" b="1" dirty="0">
                <a:solidFill>
                  <a:srgbClr val="0070C0"/>
                </a:solidFill>
              </a:rPr>
              <a:t>Consistent</a:t>
            </a:r>
            <a:r>
              <a:rPr lang="en-US" altLang="zh-TW" sz="2000" b="1" dirty="0"/>
              <a:t> </a:t>
            </a:r>
            <a:r>
              <a:rPr lang="en-US" altLang="zh-TW" sz="2000" dirty="0"/>
              <a:t>(adjective) Unchanging over </a:t>
            </a:r>
            <a:r>
              <a:rPr lang="en-US" altLang="zh-TW" sz="2000" dirty="0" smtClean="0"/>
              <a:t>a</a:t>
            </a:r>
          </a:p>
          <a:p>
            <a:pPr>
              <a:lnSpc>
                <a:spcPct val="150000"/>
              </a:lnSpc>
            </a:pPr>
            <a:r>
              <a:rPr lang="en-US" altLang="zh-TW" sz="2000" dirty="0" smtClean="0"/>
              <a:t>period </a:t>
            </a:r>
            <a:r>
              <a:rPr lang="en-US" altLang="zh-TW" sz="2000" dirty="0"/>
              <a:t>of </a:t>
            </a:r>
            <a:r>
              <a:rPr lang="en-US" altLang="zh-TW" sz="2000" dirty="0" smtClean="0"/>
              <a:t>time.</a:t>
            </a:r>
            <a:endParaRPr lang="zh-TW" altLang="zh-TW" sz="2000" dirty="0"/>
          </a:p>
        </p:txBody>
      </p:sp>
      <p:grpSp>
        <p:nvGrpSpPr>
          <p:cNvPr id="38" name="群組 37"/>
          <p:cNvGrpSpPr/>
          <p:nvPr/>
        </p:nvGrpSpPr>
        <p:grpSpPr>
          <a:xfrm>
            <a:off x="75" y="-14111"/>
            <a:ext cx="1944291" cy="1296219"/>
            <a:chOff x="0" y="-3"/>
            <a:chExt cx="1944291" cy="1296219"/>
          </a:xfrm>
        </p:grpSpPr>
        <p:sp>
          <p:nvSpPr>
            <p:cNvPr id="39" name="淚滴形 38"/>
            <p:cNvSpPr/>
            <p:nvPr/>
          </p:nvSpPr>
          <p:spPr>
            <a:xfrm rot="16200000">
              <a:off x="0" y="-3"/>
              <a:ext cx="1296219" cy="1296219"/>
            </a:xfrm>
            <a:prstGeom prst="teardrop">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0" name="文字方塊 39"/>
            <p:cNvSpPr txBox="1"/>
            <p:nvPr/>
          </p:nvSpPr>
          <p:spPr>
            <a:xfrm>
              <a:off x="108087" y="240895"/>
              <a:ext cx="1836204" cy="738664"/>
            </a:xfrm>
            <a:prstGeom prst="rect">
              <a:avLst/>
            </a:prstGeom>
            <a:noFill/>
          </p:spPr>
          <p:txBody>
            <a:bodyPr wrap="square" rtlCol="0">
              <a:spAutoFit/>
            </a:bodyPr>
            <a:lstStyle/>
            <a:p>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E-TALKING</a:t>
              </a:r>
              <a:b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br>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BEST </a:t>
              </a:r>
              <a:b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br>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FOR YOU</a:t>
              </a:r>
              <a:endParaRPr lang="zh-TW" altLang="en-US" sz="1400" dirty="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endParaRPr>
            </a:p>
          </p:txBody>
        </p:sp>
      </p:grpSp>
      <p:sp>
        <p:nvSpPr>
          <p:cNvPr id="41" name="TextBox 5"/>
          <p:cNvSpPr txBox="1"/>
          <p:nvPr/>
        </p:nvSpPr>
        <p:spPr>
          <a:xfrm>
            <a:off x="5209527" y="1052736"/>
            <a:ext cx="5098178" cy="3970318"/>
          </a:xfrm>
          <a:prstGeom prst="rect">
            <a:avLst/>
          </a:prstGeom>
          <a:noFill/>
        </p:spPr>
        <p:txBody>
          <a:bodyPr wrap="square" rtlCol="0">
            <a:spAutoFit/>
          </a:bodyPr>
          <a:lstStyle/>
          <a:p>
            <a:pPr>
              <a:lnSpc>
                <a:spcPct val="200000"/>
              </a:lnSpc>
            </a:pPr>
            <a:r>
              <a:rPr lang="en-US" altLang="zh-TW" sz="2100" dirty="0" smtClean="0"/>
              <a:t>Keep </a:t>
            </a:r>
            <a:r>
              <a:rPr lang="en-US" altLang="zh-TW" sz="2100" dirty="0"/>
              <a:t>in mind that the verb tense of the question tag needs to be </a:t>
            </a:r>
            <a:r>
              <a:rPr lang="en-US" altLang="zh-TW" sz="2100" b="1" dirty="0">
                <a:solidFill>
                  <a:srgbClr val="0070C0"/>
                </a:solidFill>
              </a:rPr>
              <a:t>consistent</a:t>
            </a:r>
            <a:r>
              <a:rPr lang="en-US" altLang="zh-TW" sz="2100" b="1" dirty="0"/>
              <a:t> </a:t>
            </a:r>
            <a:r>
              <a:rPr lang="en-US" altLang="zh-TW" sz="2100" dirty="0"/>
              <a:t>with the statement.  </a:t>
            </a:r>
            <a:endParaRPr lang="zh-TW" altLang="zh-TW" sz="2100" dirty="0"/>
          </a:p>
          <a:p>
            <a:pPr>
              <a:lnSpc>
                <a:spcPct val="200000"/>
              </a:lnSpc>
            </a:pPr>
            <a:r>
              <a:rPr lang="en-US" altLang="zh-TW" sz="2100" i="1" dirty="0"/>
              <a:t>Examples</a:t>
            </a:r>
            <a:r>
              <a:rPr lang="en-US" altLang="zh-TW" sz="2100" dirty="0"/>
              <a:t>: </a:t>
            </a:r>
            <a:endParaRPr lang="zh-TW" altLang="zh-TW" sz="2100" dirty="0"/>
          </a:p>
          <a:p>
            <a:pPr>
              <a:lnSpc>
                <a:spcPct val="200000"/>
              </a:lnSpc>
            </a:pPr>
            <a:r>
              <a:rPr lang="en-US" altLang="zh-TW" sz="2100" i="1" dirty="0"/>
              <a:t>She didn’t show up yesterday, did she? </a:t>
            </a:r>
            <a:endParaRPr lang="zh-TW" altLang="zh-TW" sz="2100" i="1" dirty="0"/>
          </a:p>
          <a:p>
            <a:pPr>
              <a:lnSpc>
                <a:spcPct val="200000"/>
              </a:lnSpc>
            </a:pPr>
            <a:r>
              <a:rPr lang="en-US" altLang="zh-TW" sz="2100" i="1" dirty="0"/>
              <a:t>We shouldn’t tell anyone, should we</a:t>
            </a:r>
            <a:r>
              <a:rPr lang="en-US" altLang="zh-TW" sz="2100" dirty="0"/>
              <a:t>? </a:t>
            </a:r>
            <a:endParaRPr lang="zh-TW" altLang="zh-TW" sz="2100" dirty="0"/>
          </a:p>
        </p:txBody>
      </p:sp>
      <p:sp>
        <p:nvSpPr>
          <p:cNvPr id="42" name="文字方塊 41"/>
          <p:cNvSpPr txBox="1"/>
          <p:nvPr/>
        </p:nvSpPr>
        <p:spPr>
          <a:xfrm>
            <a:off x="5328667" y="279199"/>
            <a:ext cx="4979038" cy="523220"/>
          </a:xfrm>
          <a:prstGeom prst="rect">
            <a:avLst/>
          </a:prstGeom>
          <a:noFill/>
        </p:spPr>
        <p:txBody>
          <a:bodyPr wrap="square" rtlCol="0">
            <a:spAutoFit/>
          </a:bodyPr>
          <a:lstStyle/>
          <a:p>
            <a:r>
              <a:rPr lang="en-US" altLang="zh-TW" sz="2800" dirty="0" smtClean="0">
                <a:solidFill>
                  <a:srgbClr val="0070C0"/>
                </a:solidFill>
                <a:latin typeface="Century Gothic" panose="020B0502020202020204" pitchFamily="34" charset="0"/>
              </a:rPr>
              <a:t>02</a:t>
            </a:r>
            <a:r>
              <a:rPr lang="en-US" altLang="zh-TW" sz="2800" dirty="0" smtClean="0">
                <a:solidFill>
                  <a:srgbClr val="00B0F0"/>
                </a:solidFill>
                <a:latin typeface="Century Gothic" panose="020B0502020202020204" pitchFamily="34" charset="0"/>
              </a:rPr>
              <a:t> </a:t>
            </a:r>
            <a:r>
              <a:rPr lang="en-US" altLang="zh-TW" sz="2800" dirty="0">
                <a:solidFill>
                  <a:srgbClr val="0070C0"/>
                </a:solidFill>
                <a:latin typeface="Century Gothic" panose="020B0502020202020204" pitchFamily="34" charset="0"/>
              </a:rPr>
              <a:t>Positive Question Tags </a:t>
            </a:r>
          </a:p>
        </p:txBody>
      </p:sp>
      <p:grpSp>
        <p:nvGrpSpPr>
          <p:cNvPr id="43" name="群組 42"/>
          <p:cNvGrpSpPr/>
          <p:nvPr/>
        </p:nvGrpSpPr>
        <p:grpSpPr>
          <a:xfrm>
            <a:off x="15505" y="0"/>
            <a:ext cx="1836204" cy="1296219"/>
            <a:chOff x="-75" y="-3"/>
            <a:chExt cx="1836204" cy="1296219"/>
          </a:xfrm>
        </p:grpSpPr>
        <p:sp>
          <p:nvSpPr>
            <p:cNvPr id="44" name="淚滴形 43"/>
            <p:cNvSpPr/>
            <p:nvPr/>
          </p:nvSpPr>
          <p:spPr>
            <a:xfrm rot="16200000">
              <a:off x="0" y="-3"/>
              <a:ext cx="1296219" cy="1296219"/>
            </a:xfrm>
            <a:prstGeom prst="teardrop">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TW"/>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TW" altLang="en-US"/>
            </a:p>
          </p:txBody>
        </p:sp>
        <p:sp>
          <p:nvSpPr>
            <p:cNvPr id="45" name="文字方塊 17"/>
            <p:cNvSpPr txBox="1"/>
            <p:nvPr/>
          </p:nvSpPr>
          <p:spPr>
            <a:xfrm>
              <a:off x="-75" y="342008"/>
              <a:ext cx="1836204" cy="538609"/>
            </a:xfrm>
            <a:prstGeom prst="rect">
              <a:avLst/>
            </a:prstGeom>
            <a:noFill/>
          </p:spPr>
          <p:txBody>
            <a:bodyPr wrap="square" rtlCol="0">
              <a:spAutoFit/>
            </a:bodyPr>
            <a:ls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TW"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E-TALKING</a:t>
              </a:r>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
              </a:r>
              <a:b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br>
              <a:r>
                <a:rPr lang="en-US" altLang="zh-TW" sz="1100" dirty="0" smtClean="0">
                  <a:solidFill>
                    <a:schemeClr val="bg1"/>
                  </a:solidFill>
                  <a:latin typeface="Trebuchet MS" panose="020B0603020202020204" pitchFamily="34" charset="0"/>
                  <a:ea typeface="Malgun Gothic Semilight" panose="020B0502040204020203" pitchFamily="34" charset="-120"/>
                  <a:cs typeface="Malgun Gothic Semilight" panose="020B0502040204020203" pitchFamily="34" charset="-120"/>
                </a:rPr>
                <a:t>BEST FOR YOU</a:t>
              </a:r>
              <a:endParaRPr lang="zh-TW" altLang="en-US" sz="1100" dirty="0">
                <a:solidFill>
                  <a:schemeClr val="bg1"/>
                </a:solidFill>
                <a:latin typeface="Trebuchet MS" panose="020B0603020202020204" pitchFamily="34" charset="0"/>
                <a:ea typeface="Malgun Gothic Semilight" panose="020B0502040204020203" pitchFamily="34" charset="-120"/>
                <a:cs typeface="Malgun Gothic Semilight" panose="020B0502040204020203" pitchFamily="34" charset="-120"/>
              </a:endParaRPr>
            </a:p>
          </p:txBody>
        </p:sp>
      </p:grpSp>
    </p:spTree>
    <p:extLst>
      <p:ext uri="{BB962C8B-B14F-4D97-AF65-F5344CB8AC3E}">
        <p14:creationId xmlns:p14="http://schemas.microsoft.com/office/powerpoint/2010/main" val="296757727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D:\英文簡報外包\A2-B1 Aireen Su-1050717-22\圖片集\007\IMG_009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4112"/>
            <a:ext cx="4680595" cy="6858000"/>
          </a:xfrm>
          <a:prstGeom prst="rect">
            <a:avLst/>
          </a:prstGeom>
          <a:noFill/>
          <a:extLst>
            <a:ext uri="{909E8E84-426E-40DD-AFC4-6F175D3DCCD1}">
              <a14:hiddenFill xmlns:a14="http://schemas.microsoft.com/office/drawing/2010/main">
                <a:solidFill>
                  <a:srgbClr val="FFFFFF"/>
                </a:solidFill>
              </a14:hiddenFill>
            </a:ext>
          </a:extLst>
        </p:spPr>
      </p:pic>
      <p:grpSp>
        <p:nvGrpSpPr>
          <p:cNvPr id="24" name="群組 23"/>
          <p:cNvGrpSpPr/>
          <p:nvPr/>
        </p:nvGrpSpPr>
        <p:grpSpPr>
          <a:xfrm>
            <a:off x="4895346" y="5231926"/>
            <a:ext cx="4368626" cy="497867"/>
            <a:chOff x="311969" y="4941168"/>
            <a:chExt cx="4368626" cy="497867"/>
          </a:xfrm>
        </p:grpSpPr>
        <p:grpSp>
          <p:nvGrpSpPr>
            <p:cNvPr id="25" name="群組 24"/>
            <p:cNvGrpSpPr/>
            <p:nvPr/>
          </p:nvGrpSpPr>
          <p:grpSpPr>
            <a:xfrm>
              <a:off x="311969" y="4941168"/>
              <a:ext cx="4080594" cy="497867"/>
              <a:chOff x="383977" y="5445223"/>
              <a:chExt cx="4080594" cy="497867"/>
            </a:xfrm>
          </p:grpSpPr>
          <p:grpSp>
            <p:nvGrpSpPr>
              <p:cNvPr id="27" name="群組 26"/>
              <p:cNvGrpSpPr/>
              <p:nvPr/>
            </p:nvGrpSpPr>
            <p:grpSpPr>
              <a:xfrm>
                <a:off x="383977" y="5445223"/>
                <a:ext cx="497867" cy="497867"/>
                <a:chOff x="383977" y="5163383"/>
                <a:chExt cx="779708" cy="779708"/>
              </a:xfrm>
            </p:grpSpPr>
            <p:sp>
              <p:nvSpPr>
                <p:cNvPr id="29" name="橢圓 28"/>
                <p:cNvSpPr/>
                <p:nvPr/>
              </p:nvSpPr>
              <p:spPr>
                <a:xfrm>
                  <a:off x="383977" y="5163383"/>
                  <a:ext cx="779708" cy="779708"/>
                </a:xfrm>
                <a:prstGeom prst="ellipse">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30" name="Picture 8" descr="dictionary.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21803" y="5301209"/>
                  <a:ext cx="504056" cy="504056"/>
                </a:xfrm>
                <a:prstGeom prst="rect">
                  <a:avLst/>
                </a:prstGeom>
              </p:spPr>
            </p:pic>
          </p:grpSp>
          <p:cxnSp>
            <p:nvCxnSpPr>
              <p:cNvPr id="28" name="直線接點 27"/>
              <p:cNvCxnSpPr>
                <a:stCxn id="29" idx="6"/>
              </p:cNvCxnSpPr>
              <p:nvPr/>
            </p:nvCxnSpPr>
            <p:spPr>
              <a:xfrm>
                <a:off x="881844" y="5694157"/>
                <a:ext cx="3582727" cy="0"/>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sp>
          <p:nvSpPr>
            <p:cNvPr id="26" name="圓角矩形 25"/>
            <p:cNvSpPr/>
            <p:nvPr/>
          </p:nvSpPr>
          <p:spPr>
            <a:xfrm>
              <a:off x="4320555" y="5158156"/>
              <a:ext cx="360040" cy="63889"/>
            </a:xfrm>
            <a:prstGeom prst="roundRect">
              <a:avLst/>
            </a:prstGeom>
            <a:solidFill>
              <a:schemeClr val="tx1">
                <a:lumMod val="50000"/>
                <a:lumOff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sp>
        <p:nvSpPr>
          <p:cNvPr id="2" name="矩形 1"/>
          <p:cNvSpPr/>
          <p:nvPr/>
        </p:nvSpPr>
        <p:spPr>
          <a:xfrm rot="2720969">
            <a:off x="1892033" y="995545"/>
            <a:ext cx="3521798" cy="9260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1" name="矩形 20"/>
          <p:cNvSpPr/>
          <p:nvPr/>
        </p:nvSpPr>
        <p:spPr>
          <a:xfrm rot="2720969">
            <a:off x="-995791" y="5785847"/>
            <a:ext cx="2672700" cy="11978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3" name="矩形 22"/>
          <p:cNvSpPr/>
          <p:nvPr/>
        </p:nvSpPr>
        <p:spPr>
          <a:xfrm rot="2720969">
            <a:off x="3693147" y="-68843"/>
            <a:ext cx="1578623" cy="68940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0" name="TextBox 13"/>
          <p:cNvSpPr txBox="1"/>
          <p:nvPr/>
        </p:nvSpPr>
        <p:spPr>
          <a:xfrm>
            <a:off x="5073035" y="5653697"/>
            <a:ext cx="5499538" cy="1015663"/>
          </a:xfrm>
          <a:prstGeom prst="rect">
            <a:avLst/>
          </a:prstGeom>
          <a:noFill/>
        </p:spPr>
        <p:txBody>
          <a:bodyPr wrap="square" rtlCol="0">
            <a:spAutoFit/>
          </a:bodyPr>
          <a:lstStyle/>
          <a:p>
            <a:r>
              <a:rPr lang="en-US" altLang="zh-TW" sz="2000" b="1" dirty="0">
                <a:solidFill>
                  <a:srgbClr val="0070C0"/>
                </a:solidFill>
              </a:rPr>
              <a:t>Expression</a:t>
            </a:r>
            <a:r>
              <a:rPr lang="en-US" altLang="zh-TW" sz="2000" b="1" dirty="0"/>
              <a:t> </a:t>
            </a:r>
            <a:r>
              <a:rPr lang="en-US" altLang="zh-TW" sz="2000" dirty="0"/>
              <a:t>(noun) The process of making known one’s </a:t>
            </a:r>
            <a:r>
              <a:rPr lang="en-US" altLang="zh-TW" sz="2000" dirty="0" smtClean="0"/>
              <a:t>thoughts.  </a:t>
            </a:r>
            <a:endParaRPr lang="zh-TW" altLang="zh-TW" sz="2000" dirty="0"/>
          </a:p>
          <a:p>
            <a:r>
              <a:rPr lang="en-US" altLang="zh-TW" sz="2000" b="1" dirty="0">
                <a:solidFill>
                  <a:srgbClr val="0070C0"/>
                </a:solidFill>
              </a:rPr>
              <a:t>Extra</a:t>
            </a:r>
            <a:r>
              <a:rPr lang="en-US" altLang="zh-TW" sz="2000" b="1" dirty="0"/>
              <a:t> </a:t>
            </a:r>
            <a:r>
              <a:rPr lang="en-US" altLang="zh-TW" sz="2000" dirty="0"/>
              <a:t>(adjective) Added to an existing </a:t>
            </a:r>
            <a:r>
              <a:rPr lang="en-US" altLang="zh-TW" sz="2000" dirty="0" smtClean="0"/>
              <a:t>amount. </a:t>
            </a:r>
            <a:endParaRPr lang="zh-TW" altLang="zh-TW" sz="2000" dirty="0"/>
          </a:p>
        </p:txBody>
      </p:sp>
      <p:sp>
        <p:nvSpPr>
          <p:cNvPr id="9" name="文字方塊 8"/>
          <p:cNvSpPr txBox="1"/>
          <p:nvPr/>
        </p:nvSpPr>
        <p:spPr>
          <a:xfrm>
            <a:off x="5112643" y="97468"/>
            <a:ext cx="5436588" cy="523220"/>
          </a:xfrm>
          <a:prstGeom prst="rect">
            <a:avLst/>
          </a:prstGeom>
          <a:noFill/>
        </p:spPr>
        <p:txBody>
          <a:bodyPr wrap="square" rtlCol="0">
            <a:spAutoFit/>
          </a:bodyPr>
          <a:lstStyle/>
          <a:p>
            <a:r>
              <a:rPr lang="en-US" altLang="zh-TW" sz="2800" dirty="0" smtClean="0">
                <a:solidFill>
                  <a:srgbClr val="0070C0"/>
                </a:solidFill>
                <a:latin typeface="Century Gothic" panose="020B0502020202020204" pitchFamily="34" charset="0"/>
              </a:rPr>
              <a:t>03</a:t>
            </a:r>
            <a:r>
              <a:rPr lang="en-US" altLang="zh-TW" sz="2800" dirty="0" smtClean="0">
                <a:solidFill>
                  <a:srgbClr val="00B0F0"/>
                </a:solidFill>
                <a:latin typeface="Century Gothic" panose="020B0502020202020204" pitchFamily="34" charset="0"/>
              </a:rPr>
              <a:t> </a:t>
            </a:r>
            <a:r>
              <a:rPr lang="en-US" altLang="zh-TW" sz="2800" dirty="0" smtClean="0">
                <a:solidFill>
                  <a:srgbClr val="0070C0"/>
                </a:solidFill>
                <a:latin typeface="Century Gothic" panose="020B0502020202020204" pitchFamily="34" charset="0"/>
              </a:rPr>
              <a:t>Exceptions</a:t>
            </a:r>
            <a:endParaRPr lang="en-US" altLang="zh-TW" sz="2800" dirty="0">
              <a:solidFill>
                <a:srgbClr val="0070C0"/>
              </a:solidFill>
              <a:latin typeface="Century Gothic" panose="020B0502020202020204" pitchFamily="34" charset="0"/>
            </a:endParaRPr>
          </a:p>
        </p:txBody>
      </p:sp>
      <p:grpSp>
        <p:nvGrpSpPr>
          <p:cNvPr id="19" name="群組 18"/>
          <p:cNvGrpSpPr/>
          <p:nvPr/>
        </p:nvGrpSpPr>
        <p:grpSpPr>
          <a:xfrm>
            <a:off x="75" y="-14111"/>
            <a:ext cx="1944291" cy="1296219"/>
            <a:chOff x="0" y="-3"/>
            <a:chExt cx="1944291" cy="1296219"/>
          </a:xfrm>
        </p:grpSpPr>
        <p:sp>
          <p:nvSpPr>
            <p:cNvPr id="33" name="淚滴形 32"/>
            <p:cNvSpPr/>
            <p:nvPr/>
          </p:nvSpPr>
          <p:spPr>
            <a:xfrm rot="16200000">
              <a:off x="0" y="-3"/>
              <a:ext cx="1296219" cy="1296219"/>
            </a:xfrm>
            <a:prstGeom prst="teardrop">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4" name="文字方塊 33"/>
            <p:cNvSpPr txBox="1"/>
            <p:nvPr/>
          </p:nvSpPr>
          <p:spPr>
            <a:xfrm>
              <a:off x="108087" y="240895"/>
              <a:ext cx="1836204" cy="738664"/>
            </a:xfrm>
            <a:prstGeom prst="rect">
              <a:avLst/>
            </a:prstGeom>
            <a:noFill/>
          </p:spPr>
          <p:txBody>
            <a:bodyPr wrap="square" rtlCol="0">
              <a:spAutoFit/>
            </a:bodyPr>
            <a:lstStyle/>
            <a:p>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E-TALKING</a:t>
              </a:r>
              <a:b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br>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BEST </a:t>
              </a:r>
              <a:b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br>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FOR YOU</a:t>
              </a:r>
              <a:endParaRPr lang="zh-TW" altLang="en-US" sz="1400" dirty="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endParaRPr>
            </a:p>
          </p:txBody>
        </p:sp>
      </p:grpSp>
      <p:sp>
        <p:nvSpPr>
          <p:cNvPr id="8" name="TextBox 5"/>
          <p:cNvSpPr txBox="1"/>
          <p:nvPr/>
        </p:nvSpPr>
        <p:spPr>
          <a:xfrm>
            <a:off x="5168353" y="432156"/>
            <a:ext cx="5380878" cy="5016758"/>
          </a:xfrm>
          <a:prstGeom prst="rect">
            <a:avLst/>
          </a:prstGeom>
          <a:noFill/>
        </p:spPr>
        <p:txBody>
          <a:bodyPr wrap="square" rtlCol="0">
            <a:spAutoFit/>
          </a:bodyPr>
          <a:lstStyle/>
          <a:p>
            <a:pPr>
              <a:lnSpc>
                <a:spcPct val="200000"/>
              </a:lnSpc>
            </a:pPr>
            <a:r>
              <a:rPr lang="en-US" altLang="zh-TW" sz="2000" dirty="0" smtClean="0"/>
              <a:t>There </a:t>
            </a:r>
            <a:r>
              <a:rPr lang="en-US" altLang="zh-TW" sz="2000" dirty="0"/>
              <a:t>are some </a:t>
            </a:r>
            <a:r>
              <a:rPr lang="en-US" altLang="zh-TW" sz="2000" b="1" dirty="0">
                <a:solidFill>
                  <a:srgbClr val="0070C0"/>
                </a:solidFill>
              </a:rPr>
              <a:t>expressions</a:t>
            </a:r>
            <a:r>
              <a:rPr lang="en-US" altLang="zh-TW" sz="2000" dirty="0">
                <a:solidFill>
                  <a:srgbClr val="0070C0"/>
                </a:solidFill>
              </a:rPr>
              <a:t> </a:t>
            </a:r>
            <a:r>
              <a:rPr lang="en-US" altLang="zh-TW" sz="2000" dirty="0"/>
              <a:t>that don’t follow the rules we talked about. Pay </a:t>
            </a:r>
            <a:r>
              <a:rPr lang="en-US" altLang="zh-TW" sz="2000" b="1" dirty="0">
                <a:solidFill>
                  <a:srgbClr val="0070C0"/>
                </a:solidFill>
              </a:rPr>
              <a:t>extra</a:t>
            </a:r>
            <a:r>
              <a:rPr lang="en-US" altLang="zh-TW" sz="2000" dirty="0">
                <a:solidFill>
                  <a:srgbClr val="0070C0"/>
                </a:solidFill>
              </a:rPr>
              <a:t> </a:t>
            </a:r>
            <a:r>
              <a:rPr lang="en-US" altLang="zh-TW" sz="2000" dirty="0"/>
              <a:t>attention on how question tags are used in the following expressions.  </a:t>
            </a:r>
            <a:endParaRPr lang="zh-TW" altLang="zh-TW" sz="2000" dirty="0"/>
          </a:p>
          <a:p>
            <a:pPr>
              <a:lnSpc>
                <a:spcPct val="200000"/>
              </a:lnSpc>
            </a:pPr>
            <a:r>
              <a:rPr lang="en-US" altLang="zh-TW" sz="2000" u="sng" dirty="0"/>
              <a:t>Examples: </a:t>
            </a:r>
            <a:endParaRPr lang="zh-TW" altLang="zh-TW" sz="2000" u="sng" dirty="0"/>
          </a:p>
          <a:p>
            <a:pPr>
              <a:lnSpc>
                <a:spcPct val="200000"/>
              </a:lnSpc>
            </a:pPr>
            <a:r>
              <a:rPr lang="en-US" altLang="zh-TW" sz="2000" i="1" dirty="0"/>
              <a:t>I am part of this project, aren’t I?</a:t>
            </a:r>
            <a:endParaRPr lang="zh-TW" altLang="zh-TW" sz="2000" i="1" dirty="0"/>
          </a:p>
          <a:p>
            <a:pPr>
              <a:lnSpc>
                <a:spcPct val="200000"/>
              </a:lnSpc>
            </a:pPr>
            <a:r>
              <a:rPr lang="en-US" altLang="zh-TW" sz="2000" i="1" dirty="0"/>
              <a:t>Let’s get started on this, shall we? </a:t>
            </a:r>
            <a:endParaRPr lang="zh-TW" altLang="zh-TW" sz="2000" i="1" dirty="0"/>
          </a:p>
          <a:p>
            <a:pPr>
              <a:lnSpc>
                <a:spcPct val="200000"/>
              </a:lnSpc>
            </a:pPr>
            <a:r>
              <a:rPr lang="en-US" altLang="zh-TW" sz="2000" i="1" dirty="0"/>
              <a:t>This/that is your laptop, isn’t it? </a:t>
            </a:r>
            <a:endParaRPr lang="zh-TW" altLang="zh-TW" sz="2000" i="1" dirty="0"/>
          </a:p>
        </p:txBody>
      </p:sp>
      <p:sp>
        <p:nvSpPr>
          <p:cNvPr id="22" name="文字方塊 21"/>
          <p:cNvSpPr txBox="1"/>
          <p:nvPr/>
        </p:nvSpPr>
        <p:spPr>
          <a:xfrm>
            <a:off x="1944366" y="6266708"/>
            <a:ext cx="2368362" cy="215444"/>
          </a:xfrm>
          <a:prstGeom prst="rect">
            <a:avLst/>
          </a:prstGeom>
          <a:noFill/>
        </p:spPr>
        <p:txBody>
          <a:bodyPr wrap="square" rtlCol="0">
            <a:spAutoFit/>
          </a:bodyPr>
          <a:lstStyle/>
          <a:p>
            <a:r>
              <a:rPr lang="en-US" altLang="zh-TW" sz="800" dirty="0">
                <a:solidFill>
                  <a:schemeClr val="bg1">
                    <a:lumMod val="65000"/>
                  </a:schemeClr>
                </a:solidFill>
                <a:latin typeface="Century Gothic" panose="020B0502020202020204" pitchFamily="34" charset="0"/>
              </a:rPr>
              <a:t>Image </a:t>
            </a:r>
            <a:r>
              <a:rPr lang="en-US" altLang="zh-TW" sz="800" dirty="0" smtClean="0">
                <a:solidFill>
                  <a:schemeClr val="bg1">
                    <a:lumMod val="65000"/>
                  </a:schemeClr>
                </a:solidFill>
                <a:latin typeface="Century Gothic" panose="020B0502020202020204" pitchFamily="34" charset="0"/>
              </a:rPr>
              <a:t>from : </a:t>
            </a:r>
            <a:r>
              <a:rPr lang="en-US" altLang="zh-TW" sz="800" dirty="0">
                <a:solidFill>
                  <a:schemeClr val="bg1">
                    <a:lumMod val="65000"/>
                  </a:schemeClr>
                </a:solidFill>
                <a:latin typeface="Century Gothic" panose="020B0502020202020204" pitchFamily="34" charset="0"/>
              </a:rPr>
              <a:t>adventurejay.com</a:t>
            </a:r>
            <a:endParaRPr lang="zh-TW" altLang="en-US" sz="800" dirty="0">
              <a:solidFill>
                <a:schemeClr val="bg1">
                  <a:lumMod val="65000"/>
                </a:schemeClr>
              </a:solidFill>
              <a:latin typeface="Century Gothic" panose="020B0502020202020204" pitchFamily="34" charset="0"/>
            </a:endParaRPr>
          </a:p>
        </p:txBody>
      </p:sp>
      <p:grpSp>
        <p:nvGrpSpPr>
          <p:cNvPr id="31" name="群組 30"/>
          <p:cNvGrpSpPr/>
          <p:nvPr/>
        </p:nvGrpSpPr>
        <p:grpSpPr>
          <a:xfrm>
            <a:off x="15505" y="0"/>
            <a:ext cx="1836204" cy="1296219"/>
            <a:chOff x="-75" y="-3"/>
            <a:chExt cx="1836204" cy="1296219"/>
          </a:xfrm>
        </p:grpSpPr>
        <p:sp>
          <p:nvSpPr>
            <p:cNvPr id="32" name="淚滴形 31"/>
            <p:cNvSpPr/>
            <p:nvPr/>
          </p:nvSpPr>
          <p:spPr>
            <a:xfrm rot="16200000">
              <a:off x="0" y="-3"/>
              <a:ext cx="1296219" cy="1296219"/>
            </a:xfrm>
            <a:prstGeom prst="teardrop">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TW"/>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TW" altLang="en-US"/>
            </a:p>
          </p:txBody>
        </p:sp>
        <p:sp>
          <p:nvSpPr>
            <p:cNvPr id="35" name="文字方塊 17"/>
            <p:cNvSpPr txBox="1"/>
            <p:nvPr/>
          </p:nvSpPr>
          <p:spPr>
            <a:xfrm>
              <a:off x="-75" y="342008"/>
              <a:ext cx="1836204" cy="538609"/>
            </a:xfrm>
            <a:prstGeom prst="rect">
              <a:avLst/>
            </a:prstGeom>
            <a:noFill/>
          </p:spPr>
          <p:txBody>
            <a:bodyPr wrap="square" rtlCol="0">
              <a:spAutoFit/>
            </a:bodyPr>
            <a:ls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TW"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E-TALKING</a:t>
              </a:r>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
              </a:r>
              <a:b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br>
              <a:r>
                <a:rPr lang="en-US" altLang="zh-TW" sz="1100" dirty="0" smtClean="0">
                  <a:solidFill>
                    <a:schemeClr val="bg1"/>
                  </a:solidFill>
                  <a:latin typeface="Trebuchet MS" panose="020B0603020202020204" pitchFamily="34" charset="0"/>
                  <a:ea typeface="Malgun Gothic Semilight" panose="020B0502040204020203" pitchFamily="34" charset="-120"/>
                  <a:cs typeface="Malgun Gothic Semilight" panose="020B0502040204020203" pitchFamily="34" charset="-120"/>
                </a:rPr>
                <a:t>BEST FOR YOU</a:t>
              </a:r>
              <a:endParaRPr lang="zh-TW" altLang="en-US" sz="1100" dirty="0">
                <a:solidFill>
                  <a:schemeClr val="bg1"/>
                </a:solidFill>
                <a:latin typeface="Trebuchet MS" panose="020B0603020202020204" pitchFamily="34" charset="0"/>
                <a:ea typeface="Malgun Gothic Semilight" panose="020B0502040204020203" pitchFamily="34" charset="-120"/>
                <a:cs typeface="Malgun Gothic Semilight" panose="020B0502040204020203" pitchFamily="34" charset="-120"/>
              </a:endParaRPr>
            </a:p>
          </p:txBody>
        </p:sp>
      </p:grpSp>
      <p:grpSp>
        <p:nvGrpSpPr>
          <p:cNvPr id="36" name="群組 35"/>
          <p:cNvGrpSpPr/>
          <p:nvPr/>
        </p:nvGrpSpPr>
        <p:grpSpPr>
          <a:xfrm>
            <a:off x="167905" y="152400"/>
            <a:ext cx="1836204" cy="1296219"/>
            <a:chOff x="-75" y="-3"/>
            <a:chExt cx="1836204" cy="1296219"/>
          </a:xfrm>
        </p:grpSpPr>
        <p:sp>
          <p:nvSpPr>
            <p:cNvPr id="37" name="淚滴形 36"/>
            <p:cNvSpPr/>
            <p:nvPr/>
          </p:nvSpPr>
          <p:spPr>
            <a:xfrm rot="16200000">
              <a:off x="0" y="-3"/>
              <a:ext cx="1296219" cy="1296219"/>
            </a:xfrm>
            <a:prstGeom prst="teardrop">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TW"/>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TW" altLang="en-US"/>
            </a:p>
          </p:txBody>
        </p:sp>
        <p:sp>
          <p:nvSpPr>
            <p:cNvPr id="38" name="文字方塊 17"/>
            <p:cNvSpPr txBox="1"/>
            <p:nvPr/>
          </p:nvSpPr>
          <p:spPr>
            <a:xfrm>
              <a:off x="-75" y="342008"/>
              <a:ext cx="1836204" cy="538609"/>
            </a:xfrm>
            <a:prstGeom prst="rect">
              <a:avLst/>
            </a:prstGeom>
            <a:noFill/>
          </p:spPr>
          <p:txBody>
            <a:bodyPr wrap="square" rtlCol="0">
              <a:spAutoFit/>
            </a:bodyPr>
            <a:ls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TW"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E-TALKING</a:t>
              </a:r>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
              </a:r>
              <a:b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br>
              <a:r>
                <a:rPr lang="en-US" altLang="zh-TW" sz="1100" dirty="0" smtClean="0">
                  <a:solidFill>
                    <a:schemeClr val="bg1"/>
                  </a:solidFill>
                  <a:latin typeface="Trebuchet MS" panose="020B0603020202020204" pitchFamily="34" charset="0"/>
                  <a:ea typeface="Malgun Gothic Semilight" panose="020B0502040204020203" pitchFamily="34" charset="-120"/>
                  <a:cs typeface="Malgun Gothic Semilight" panose="020B0502040204020203" pitchFamily="34" charset="-120"/>
                </a:rPr>
                <a:t>BEST FOR YOU</a:t>
              </a:r>
              <a:endParaRPr lang="zh-TW" altLang="en-US" sz="1100" dirty="0">
                <a:solidFill>
                  <a:schemeClr val="bg1"/>
                </a:solidFill>
                <a:latin typeface="Trebuchet MS" panose="020B0603020202020204" pitchFamily="34" charset="0"/>
                <a:ea typeface="Malgun Gothic Semilight" panose="020B0502040204020203" pitchFamily="34" charset="-120"/>
                <a:cs typeface="Malgun Gothic Semilight" panose="020B0502040204020203" pitchFamily="34" charset="-120"/>
              </a:endParaRPr>
            </a:p>
          </p:txBody>
        </p:sp>
      </p:grpSp>
    </p:spTree>
    <p:extLst>
      <p:ext uri="{BB962C8B-B14F-4D97-AF65-F5344CB8AC3E}">
        <p14:creationId xmlns:p14="http://schemas.microsoft.com/office/powerpoint/2010/main" val="203165356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橢圓 9"/>
          <p:cNvSpPr/>
          <p:nvPr/>
        </p:nvSpPr>
        <p:spPr>
          <a:xfrm>
            <a:off x="4971962" y="1354912"/>
            <a:ext cx="1136774" cy="1136774"/>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TextBox 11"/>
          <p:cNvSpPr txBox="1"/>
          <p:nvPr/>
        </p:nvSpPr>
        <p:spPr>
          <a:xfrm>
            <a:off x="1036716" y="3068960"/>
            <a:ext cx="8632277" cy="2262158"/>
          </a:xfrm>
          <a:prstGeom prst="rect">
            <a:avLst/>
          </a:prstGeom>
          <a:noFill/>
        </p:spPr>
        <p:txBody>
          <a:bodyPr wrap="square" rtlCol="0">
            <a:spAutoFit/>
          </a:bodyPr>
          <a:lstStyle/>
          <a:p>
            <a:pPr algn="ctr"/>
            <a:r>
              <a:rPr lang="en-US" sz="3600" u="sng" dirty="0">
                <a:solidFill>
                  <a:schemeClr val="tx1">
                    <a:lumMod val="75000"/>
                    <a:lumOff val="25000"/>
                  </a:schemeClr>
                </a:solidFill>
                <a:latin typeface="Malgun Gothic Semilight" panose="020B0502040204020203" pitchFamily="34" charset="-120"/>
                <a:ea typeface="Malgun Gothic Semilight" panose="020B0502040204020203" pitchFamily="34" charset="-120"/>
                <a:cs typeface="Malgun Gothic Semilight" panose="020B0502040204020203" pitchFamily="34" charset="-120"/>
              </a:rPr>
              <a:t>DISCUSSION</a:t>
            </a:r>
            <a:r>
              <a:rPr lang="en-US" sz="3600" u="sng" dirty="0">
                <a:solidFill>
                  <a:schemeClr val="tx1">
                    <a:lumMod val="75000"/>
                    <a:lumOff val="25000"/>
                  </a:schemeClr>
                </a:solidFill>
                <a:latin typeface="Century Gothic" panose="020B0502020202020204" pitchFamily="34" charset="0"/>
                <a:ea typeface="Malgun Gothic Semilight" panose="020B0502040204020203" pitchFamily="34" charset="-120"/>
                <a:cs typeface="Malgun Gothic Semilight" panose="020B0502040204020203" pitchFamily="34" charset="-120"/>
              </a:rPr>
              <a:t> </a:t>
            </a:r>
            <a:endParaRPr lang="en-US" sz="3600" u="sng" dirty="0" smtClean="0">
              <a:solidFill>
                <a:schemeClr val="tx1">
                  <a:lumMod val="75000"/>
                  <a:lumOff val="25000"/>
                </a:schemeClr>
              </a:solidFill>
              <a:latin typeface="Century Gothic" panose="020B0502020202020204" pitchFamily="34" charset="0"/>
              <a:ea typeface="Malgun Gothic Semilight" panose="020B0502040204020203" pitchFamily="34" charset="-120"/>
              <a:cs typeface="Malgun Gothic Semilight" panose="020B0502040204020203" pitchFamily="34" charset="-120"/>
            </a:endParaRPr>
          </a:p>
          <a:p>
            <a:pPr algn="ctr"/>
            <a:r>
              <a:rPr lang="en-US" altLang="zh-TW" sz="2100" u="sng" dirty="0"/>
              <a:t>Compare the following sentences and talk about how different they sound</a:t>
            </a:r>
            <a:r>
              <a:rPr lang="en-US" altLang="zh-TW" sz="2100" dirty="0"/>
              <a:t>: </a:t>
            </a:r>
          </a:p>
          <a:p>
            <a:pPr algn="ctr"/>
            <a:r>
              <a:rPr lang="en-US" altLang="zh-TW" sz="2100" dirty="0"/>
              <a:t>She’s from the sales department. </a:t>
            </a:r>
          </a:p>
          <a:p>
            <a:pPr algn="ctr"/>
            <a:r>
              <a:rPr lang="en-US" altLang="zh-TW" sz="2100" dirty="0"/>
              <a:t>She’s from the sales department, isn’t she? </a:t>
            </a:r>
          </a:p>
          <a:p>
            <a:pPr algn="ctr"/>
            <a:r>
              <a:rPr lang="en-US" altLang="zh-TW" sz="2100" dirty="0"/>
              <a:t>They’re late again. </a:t>
            </a:r>
          </a:p>
          <a:p>
            <a:pPr algn="ctr"/>
            <a:r>
              <a:rPr lang="en-US" altLang="zh-TW" sz="2100" dirty="0"/>
              <a:t>They’re late again, aren’t they? </a:t>
            </a:r>
          </a:p>
        </p:txBody>
      </p:sp>
      <p:pic>
        <p:nvPicPr>
          <p:cNvPr id="9" name="Picture 9" descr="icon-projects.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167285" y="1596398"/>
            <a:ext cx="728763" cy="728763"/>
          </a:xfrm>
          <a:prstGeom prst="rect">
            <a:avLst/>
          </a:prstGeom>
        </p:spPr>
      </p:pic>
      <p:sp>
        <p:nvSpPr>
          <p:cNvPr id="2" name="文字方塊 1"/>
          <p:cNvSpPr txBox="1"/>
          <p:nvPr/>
        </p:nvSpPr>
        <p:spPr>
          <a:xfrm>
            <a:off x="4536504" y="4988783"/>
            <a:ext cx="3960515" cy="2400657"/>
          </a:xfrm>
          <a:prstGeom prst="rect">
            <a:avLst/>
          </a:prstGeom>
          <a:noFill/>
        </p:spPr>
        <p:txBody>
          <a:bodyPr wrap="square" rtlCol="0">
            <a:spAutoFit/>
          </a:bodyPr>
          <a:lstStyle/>
          <a:p>
            <a:r>
              <a:rPr lang="en-US" altLang="zh-TW" sz="15000" dirty="0" smtClean="0">
                <a:solidFill>
                  <a:schemeClr val="bg1">
                    <a:lumMod val="65000"/>
                  </a:schemeClr>
                </a:solidFill>
                <a:latin typeface="Century Gothic" panose="020B0502020202020204" pitchFamily="34" charset="0"/>
              </a:rPr>
              <a:t>01</a:t>
            </a:r>
            <a:endParaRPr lang="zh-TW" altLang="en-US" sz="15000" dirty="0">
              <a:solidFill>
                <a:schemeClr val="bg1">
                  <a:lumMod val="65000"/>
                </a:schemeClr>
              </a:solidFill>
              <a:latin typeface="Century Gothic" panose="020B0502020202020204" pitchFamily="34" charset="0"/>
            </a:endParaRPr>
          </a:p>
        </p:txBody>
      </p:sp>
      <p:grpSp>
        <p:nvGrpSpPr>
          <p:cNvPr id="11" name="群組 10"/>
          <p:cNvGrpSpPr/>
          <p:nvPr/>
        </p:nvGrpSpPr>
        <p:grpSpPr>
          <a:xfrm>
            <a:off x="75" y="-14111"/>
            <a:ext cx="1944291" cy="1296219"/>
            <a:chOff x="0" y="-3"/>
            <a:chExt cx="1944291" cy="1296219"/>
          </a:xfrm>
        </p:grpSpPr>
        <p:sp>
          <p:nvSpPr>
            <p:cNvPr id="12" name="淚滴形 11"/>
            <p:cNvSpPr/>
            <p:nvPr/>
          </p:nvSpPr>
          <p:spPr>
            <a:xfrm rot="16200000">
              <a:off x="0" y="-3"/>
              <a:ext cx="1296219" cy="1296219"/>
            </a:xfrm>
            <a:prstGeom prst="teardrop">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 name="文字方塊 15"/>
            <p:cNvSpPr txBox="1"/>
            <p:nvPr/>
          </p:nvSpPr>
          <p:spPr>
            <a:xfrm>
              <a:off x="108087" y="240895"/>
              <a:ext cx="1836204" cy="738664"/>
            </a:xfrm>
            <a:prstGeom prst="rect">
              <a:avLst/>
            </a:prstGeom>
            <a:noFill/>
          </p:spPr>
          <p:txBody>
            <a:bodyPr wrap="square" rtlCol="0">
              <a:spAutoFit/>
            </a:bodyPr>
            <a:lstStyle/>
            <a:p>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E-TALKING</a:t>
              </a:r>
              <a:b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br>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BEST </a:t>
              </a:r>
              <a:b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br>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FOR YOU</a:t>
              </a:r>
              <a:endParaRPr lang="zh-TW" altLang="en-US" sz="1400" dirty="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endParaRPr>
            </a:p>
          </p:txBody>
        </p:sp>
      </p:grpSp>
      <p:grpSp>
        <p:nvGrpSpPr>
          <p:cNvPr id="13" name="群組 12"/>
          <p:cNvGrpSpPr/>
          <p:nvPr/>
        </p:nvGrpSpPr>
        <p:grpSpPr>
          <a:xfrm>
            <a:off x="15505" y="0"/>
            <a:ext cx="1836204" cy="1296219"/>
            <a:chOff x="-75" y="-3"/>
            <a:chExt cx="1836204" cy="1296219"/>
          </a:xfrm>
        </p:grpSpPr>
        <p:sp>
          <p:nvSpPr>
            <p:cNvPr id="14" name="淚滴形 13"/>
            <p:cNvSpPr/>
            <p:nvPr/>
          </p:nvSpPr>
          <p:spPr>
            <a:xfrm rot="16200000">
              <a:off x="0" y="-3"/>
              <a:ext cx="1296219" cy="1296219"/>
            </a:xfrm>
            <a:prstGeom prst="teardrop">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TW"/>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TW" altLang="en-US"/>
            </a:p>
          </p:txBody>
        </p:sp>
        <p:sp>
          <p:nvSpPr>
            <p:cNvPr id="15" name="文字方塊 17"/>
            <p:cNvSpPr txBox="1"/>
            <p:nvPr/>
          </p:nvSpPr>
          <p:spPr>
            <a:xfrm>
              <a:off x="-75" y="342008"/>
              <a:ext cx="1836204" cy="538609"/>
            </a:xfrm>
            <a:prstGeom prst="rect">
              <a:avLst/>
            </a:prstGeom>
            <a:noFill/>
          </p:spPr>
          <p:txBody>
            <a:bodyPr wrap="square" rtlCol="0">
              <a:spAutoFit/>
            </a:bodyPr>
            <a:ls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TW"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E-TALKING</a:t>
              </a:r>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
              </a:r>
              <a:b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br>
              <a:r>
                <a:rPr lang="en-US" altLang="zh-TW" sz="1100" dirty="0" smtClean="0">
                  <a:solidFill>
                    <a:schemeClr val="bg1"/>
                  </a:solidFill>
                  <a:latin typeface="Trebuchet MS" panose="020B0603020202020204" pitchFamily="34" charset="0"/>
                  <a:ea typeface="Malgun Gothic Semilight" panose="020B0502040204020203" pitchFamily="34" charset="-120"/>
                  <a:cs typeface="Malgun Gothic Semilight" panose="020B0502040204020203" pitchFamily="34" charset="-120"/>
                </a:rPr>
                <a:t>BEST FOR YOU</a:t>
              </a:r>
              <a:endParaRPr lang="zh-TW" altLang="en-US" sz="1100" dirty="0">
                <a:solidFill>
                  <a:schemeClr val="bg1"/>
                </a:solidFill>
                <a:latin typeface="Trebuchet MS" panose="020B0603020202020204" pitchFamily="34" charset="0"/>
                <a:ea typeface="Malgun Gothic Semilight" panose="020B0502040204020203" pitchFamily="34" charset="-120"/>
                <a:cs typeface="Malgun Gothic Semilight" panose="020B0502040204020203" pitchFamily="34" charset="-120"/>
              </a:endParaRPr>
            </a:p>
          </p:txBody>
        </p:sp>
      </p:grpSp>
    </p:spTree>
    <p:extLst>
      <p:ext uri="{BB962C8B-B14F-4D97-AF65-F5344CB8AC3E}">
        <p14:creationId xmlns:p14="http://schemas.microsoft.com/office/powerpoint/2010/main" val="152449617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859</TotalTime>
  <Words>610</Words>
  <Application>Microsoft Office PowerPoint</Application>
  <PresentationFormat>自訂</PresentationFormat>
  <Paragraphs>104</Paragraphs>
  <Slides>15</Slides>
  <Notes>0</Notes>
  <HiddenSlides>0</HiddenSlides>
  <MMClips>0</MMClips>
  <ScaleCrop>false</ScaleCrop>
  <HeadingPairs>
    <vt:vector size="6" baseType="variant">
      <vt:variant>
        <vt:lpstr>使用字型</vt:lpstr>
      </vt:variant>
      <vt:variant>
        <vt:i4>6</vt:i4>
      </vt:variant>
      <vt:variant>
        <vt:lpstr>佈景主題</vt:lpstr>
      </vt:variant>
      <vt:variant>
        <vt:i4>1</vt:i4>
      </vt:variant>
      <vt:variant>
        <vt:lpstr>投影片標題</vt:lpstr>
      </vt:variant>
      <vt:variant>
        <vt:i4>15</vt:i4>
      </vt:variant>
    </vt:vector>
  </HeadingPairs>
  <TitlesOfParts>
    <vt:vector size="22" baseType="lpstr">
      <vt:lpstr>Malgun Gothic Semilight</vt:lpstr>
      <vt:lpstr>新細明體</vt:lpstr>
      <vt:lpstr>Arial</vt:lpstr>
      <vt:lpstr>Calibri</vt:lpstr>
      <vt:lpstr>Century Gothic</vt:lpstr>
      <vt:lpstr>Trebuchet MS</vt:lpstr>
      <vt:lpstr>Office 佈景主題</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win7</dc:creator>
  <cp:lastModifiedBy>Etalking</cp:lastModifiedBy>
  <cp:revision>170</cp:revision>
  <dcterms:created xsi:type="dcterms:W3CDTF">2016-02-23T07:49:36Z</dcterms:created>
  <dcterms:modified xsi:type="dcterms:W3CDTF">2017-05-24T20:51:57Z</dcterms:modified>
</cp:coreProperties>
</file>