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81" r:id="rId2"/>
    <p:sldId id="273" r:id="rId3"/>
    <p:sldId id="296" r:id="rId4"/>
    <p:sldId id="274" r:id="rId5"/>
    <p:sldId id="275" r:id="rId6"/>
    <p:sldId id="286" r:id="rId7"/>
    <p:sldId id="297" r:id="rId8"/>
    <p:sldId id="276" r:id="rId9"/>
    <p:sldId id="293" r:id="rId10"/>
    <p:sldId id="299" r:id="rId11"/>
    <p:sldId id="282" r:id="rId12"/>
    <p:sldId id="288" r:id="rId13"/>
    <p:sldId id="300" r:id="rId14"/>
    <p:sldId id="283" r:id="rId15"/>
    <p:sldId id="280" r:id="rId16"/>
    <p:sldId id="277" r:id="rId17"/>
    <p:sldId id="298" r:id="rId18"/>
    <p:sldId id="278" r:id="rId19"/>
    <p:sldId id="279" r:id="rId20"/>
    <p:sldId id="301" r:id="rId21"/>
  </p:sldIdLst>
  <p:sldSz cx="1080135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40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D402"/>
    <a:srgbClr val="8BE002"/>
    <a:srgbClr val="9AF802"/>
    <a:srgbClr val="9EFD03"/>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7" d="100"/>
          <a:sy n="57" d="100"/>
        </p:scale>
        <p:origin x="387" y="21"/>
      </p:cViewPr>
      <p:guideLst>
        <p:guide orient="horz" pos="2160"/>
        <p:guide pos="340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79D6B7-3A56-48AB-A5A0-D31717A299E8}" type="datetimeFigureOut">
              <a:rPr lang="zh-TW" altLang="en-US" smtClean="0"/>
              <a:t>2016/12/22</a:t>
            </a:fld>
            <a:endParaRPr lang="zh-TW" altLang="en-US"/>
          </a:p>
        </p:txBody>
      </p:sp>
      <p:sp>
        <p:nvSpPr>
          <p:cNvPr id="4" name="投影片圖像版面配置區 3"/>
          <p:cNvSpPr>
            <a:spLocks noGrp="1" noRot="1" noChangeAspect="1"/>
          </p:cNvSpPr>
          <p:nvPr>
            <p:ph type="sldImg" idx="2"/>
          </p:nvPr>
        </p:nvSpPr>
        <p:spPr>
          <a:xfrm>
            <a:off x="728663" y="685800"/>
            <a:ext cx="5400675"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AE992C-6897-442F-8DE2-09D19DD46BE5}" type="slidenum">
              <a:rPr lang="zh-TW" altLang="en-US" smtClean="0"/>
              <a:t>‹#›</a:t>
            </a:fld>
            <a:endParaRPr lang="zh-TW" altLang="en-US"/>
          </a:p>
        </p:txBody>
      </p:sp>
    </p:spTree>
    <p:extLst>
      <p:ext uri="{BB962C8B-B14F-4D97-AF65-F5344CB8AC3E}">
        <p14:creationId xmlns:p14="http://schemas.microsoft.com/office/powerpoint/2010/main" val="2268359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CDAE992C-6897-442F-8DE2-09D19DD46BE5}" type="slidenum">
              <a:rPr lang="zh-TW" altLang="en-US" smtClean="0"/>
              <a:t>4</a:t>
            </a:fld>
            <a:endParaRPr lang="zh-TW" altLang="en-US"/>
          </a:p>
        </p:txBody>
      </p:sp>
    </p:spTree>
    <p:extLst>
      <p:ext uri="{BB962C8B-B14F-4D97-AF65-F5344CB8AC3E}">
        <p14:creationId xmlns:p14="http://schemas.microsoft.com/office/powerpoint/2010/main" val="3778125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810101" y="2130427"/>
            <a:ext cx="9181148"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620203" y="3886200"/>
            <a:ext cx="7560945"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A2F69D14-0B00-400B-BBB5-AC4CA63BD022}" type="datetimeFigureOut">
              <a:rPr lang="zh-TW" altLang="en-US" smtClean="0"/>
              <a:t>2016/12/22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337477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2F69D14-0B00-400B-BBB5-AC4CA63BD022}" type="datetimeFigureOut">
              <a:rPr lang="zh-TW" altLang="en-US" smtClean="0"/>
              <a:t>2016/12/22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40102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483560" y="274640"/>
            <a:ext cx="263283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585074" y="274640"/>
            <a:ext cx="7718465"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2F69D14-0B00-400B-BBB5-AC4CA63BD022}" type="datetimeFigureOut">
              <a:rPr lang="zh-TW" altLang="en-US" smtClean="0"/>
              <a:t>2016/12/22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976475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2F69D14-0B00-400B-BBB5-AC4CA63BD022}" type="datetimeFigureOut">
              <a:rPr lang="zh-TW" altLang="en-US" smtClean="0"/>
              <a:t>2016/12/22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924373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53232" y="4406902"/>
            <a:ext cx="9181148"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53232" y="2906713"/>
            <a:ext cx="9181148"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A2F69D14-0B00-400B-BBB5-AC4CA63BD022}" type="datetimeFigureOut">
              <a:rPr lang="zh-TW" altLang="en-US" smtClean="0"/>
              <a:t>2016/12/22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21629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585074" y="1600202"/>
            <a:ext cx="517564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940743" y="1600202"/>
            <a:ext cx="517564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A2F69D14-0B00-400B-BBB5-AC4CA63BD022}" type="datetimeFigureOut">
              <a:rPr lang="zh-TW" altLang="en-US" smtClean="0"/>
              <a:t>2016/12/22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716754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540068" y="274638"/>
            <a:ext cx="9721215"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540067" y="1535113"/>
            <a:ext cx="477247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540067" y="2174875"/>
            <a:ext cx="477247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5486937" y="1535113"/>
            <a:ext cx="477434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5486937" y="2174875"/>
            <a:ext cx="477434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A2F69D14-0B00-400B-BBB5-AC4CA63BD022}" type="datetimeFigureOut">
              <a:rPr lang="zh-TW" altLang="en-US" smtClean="0"/>
              <a:t>2016/12/22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754991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A2F69D14-0B00-400B-BBB5-AC4CA63BD022}" type="datetimeFigureOut">
              <a:rPr lang="zh-TW" altLang="en-US" smtClean="0"/>
              <a:t>2016/12/22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2540772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A2F69D14-0B00-400B-BBB5-AC4CA63BD022}" type="datetimeFigureOut">
              <a:rPr lang="zh-TW" altLang="en-US" smtClean="0"/>
              <a:t>2016/12/22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2562826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540068" y="273050"/>
            <a:ext cx="3553570"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4223028" y="273052"/>
            <a:ext cx="603825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540068" y="1435102"/>
            <a:ext cx="355357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A2F69D14-0B00-400B-BBB5-AC4CA63BD022}" type="datetimeFigureOut">
              <a:rPr lang="zh-TW" altLang="en-US" smtClean="0"/>
              <a:t>2016/12/22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3527631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2117140" y="4800600"/>
            <a:ext cx="648081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2117140" y="612775"/>
            <a:ext cx="648081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2117140" y="5367338"/>
            <a:ext cx="648081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A2F69D14-0B00-400B-BBB5-AC4CA63BD022}" type="datetimeFigureOut">
              <a:rPr lang="zh-TW" altLang="en-US" smtClean="0"/>
              <a:t>2016/12/22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183101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540068" y="274638"/>
            <a:ext cx="9721215"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540068" y="1600202"/>
            <a:ext cx="9721215"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540068" y="6356352"/>
            <a:ext cx="2520315"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F69D14-0B00-400B-BBB5-AC4CA63BD022}" type="datetimeFigureOut">
              <a:rPr lang="zh-TW" altLang="en-US" smtClean="0"/>
              <a:t>2016/12/22</a:t>
            </a:fld>
            <a:endParaRPr lang="zh-TW" altLang="en-US"/>
          </a:p>
        </p:txBody>
      </p:sp>
      <p:sp>
        <p:nvSpPr>
          <p:cNvPr id="5" name="頁尾版面配置區 4"/>
          <p:cNvSpPr>
            <a:spLocks noGrp="1"/>
          </p:cNvSpPr>
          <p:nvPr>
            <p:ph type="ftr" sz="quarter" idx="3"/>
          </p:nvPr>
        </p:nvSpPr>
        <p:spPr>
          <a:xfrm>
            <a:off x="3690461" y="6356352"/>
            <a:ext cx="34204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7740968" y="6356352"/>
            <a:ext cx="2520315"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F24549-9F80-426F-9361-2D50C6A66B00}" type="slidenum">
              <a:rPr lang="zh-TW" altLang="en-US" smtClean="0"/>
              <a:t>‹#›</a:t>
            </a:fld>
            <a:endParaRPr lang="zh-TW" altLang="en-US"/>
          </a:p>
        </p:txBody>
      </p:sp>
    </p:spTree>
    <p:extLst>
      <p:ext uri="{BB962C8B-B14F-4D97-AF65-F5344CB8AC3E}">
        <p14:creationId xmlns:p14="http://schemas.microsoft.com/office/powerpoint/2010/main" val="1965546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eg"/><Relationship Id="rId1" Type="http://schemas.openxmlformats.org/officeDocument/2006/relationships/slideLayout" Target="../slideLayouts/slideLayout1.xml"/><Relationship Id="rId4" Type="http://schemas.openxmlformats.org/officeDocument/2006/relationships/image" Target="../media/image13.gif"/></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4.jpeg"/><Relationship Id="rId1" Type="http://schemas.openxmlformats.org/officeDocument/2006/relationships/slideLayout" Target="../slideLayouts/slideLayout1.xml"/><Relationship Id="rId5" Type="http://schemas.openxmlformats.org/officeDocument/2006/relationships/image" Target="../media/image16.jpg"/><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4.jpeg"/><Relationship Id="rId1" Type="http://schemas.openxmlformats.org/officeDocument/2006/relationships/slideLayout" Target="../slideLayouts/slideLayout1.xml"/><Relationship Id="rId5" Type="http://schemas.openxmlformats.org/officeDocument/2006/relationships/image" Target="../media/image16.jpg"/><Relationship Id="rId4" Type="http://schemas.openxmlformats.org/officeDocument/2006/relationships/image" Target="../media/image15.jpeg"/></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4" Type="http://schemas.microsoft.com/office/2007/relationships/hdphoto" Target="../media/hdphoto4.wdp"/></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eg"/><Relationship Id="rId1" Type="http://schemas.openxmlformats.org/officeDocument/2006/relationships/slideLayout" Target="../slideLayouts/slideLayout1.xml"/><Relationship Id="rId4" Type="http://schemas.openxmlformats.org/officeDocument/2006/relationships/image" Target="../media/image13.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D:\WH\lesson_ppt\template\pix\b40d4de1969c30cda4c64b6c26779712.jpg"/>
          <p:cNvPicPr>
            <a:picLocks noChangeAspect="1" noChangeArrowheads="1"/>
          </p:cNvPicPr>
          <p:nvPr/>
        </p:nvPicPr>
        <p:blipFill rotWithShape="1">
          <a:blip r:embed="rId2">
            <a:duotone>
              <a:prstClr val="black"/>
              <a:schemeClr val="accent5">
                <a:tint val="45000"/>
                <a:satMod val="400000"/>
              </a:schemeClr>
            </a:duotone>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rcRect t="6256"/>
          <a:stretch/>
        </p:blipFill>
        <p:spPr bwMode="auto">
          <a:xfrm>
            <a:off x="-14281" y="0"/>
            <a:ext cx="11015836" cy="688445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83" y="-1"/>
            <a:ext cx="11015838" cy="6884459"/>
          </a:xfrm>
          <a:prstGeom prst="rect">
            <a:avLst/>
          </a:prstGeom>
        </p:spPr>
      </p:pic>
      <p:sp>
        <p:nvSpPr>
          <p:cNvPr id="10" name="TextBox 6"/>
          <p:cNvSpPr txBox="1"/>
          <p:nvPr/>
        </p:nvSpPr>
        <p:spPr>
          <a:xfrm>
            <a:off x="1387087" y="3212976"/>
            <a:ext cx="8316844" cy="1323439"/>
          </a:xfrm>
          <a:prstGeom prst="rect">
            <a:avLst/>
          </a:prstGeom>
          <a:noFill/>
        </p:spPr>
        <p:txBody>
          <a:bodyPr wrap="square" rtlCol="0">
            <a:spAutoFit/>
          </a:bodyPr>
          <a:lstStyle/>
          <a:p>
            <a:pPr algn="ctr"/>
            <a:r>
              <a:rPr lang="en-US" altLang="zh-TW" sz="4000" b="1" dirty="0">
                <a:solidFill>
                  <a:schemeClr val="bg1"/>
                </a:solidFill>
                <a:latin typeface="Century Gothic" panose="020B0502020202020204" pitchFamily="34" charset="0"/>
              </a:rPr>
              <a:t>Boxing legend Muhammad Ali dies at 74</a:t>
            </a:r>
            <a:endParaRPr lang="zh-TW" altLang="zh-TW" sz="4000" dirty="0">
              <a:solidFill>
                <a:schemeClr val="bg1"/>
              </a:solidFill>
              <a:latin typeface="Century Gothic" panose="020B0502020202020204" pitchFamily="34" charset="0"/>
            </a:endParaRPr>
          </a:p>
        </p:txBody>
      </p:sp>
      <p:grpSp>
        <p:nvGrpSpPr>
          <p:cNvPr id="11" name="群組 10"/>
          <p:cNvGrpSpPr/>
          <p:nvPr/>
        </p:nvGrpSpPr>
        <p:grpSpPr>
          <a:xfrm>
            <a:off x="-14281" y="0"/>
            <a:ext cx="1944291" cy="1296219"/>
            <a:chOff x="0" y="-3"/>
            <a:chExt cx="1944291" cy="1296219"/>
          </a:xfrm>
        </p:grpSpPr>
        <p:sp>
          <p:nvSpPr>
            <p:cNvPr id="12" name="淚滴形 11"/>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grpSp>
        <p:nvGrpSpPr>
          <p:cNvPr id="7" name="群組 6"/>
          <p:cNvGrpSpPr/>
          <p:nvPr/>
        </p:nvGrpSpPr>
        <p:grpSpPr>
          <a:xfrm>
            <a:off x="4836603" y="4984445"/>
            <a:ext cx="1417813" cy="432048"/>
            <a:chOff x="882641" y="4063530"/>
            <a:chExt cx="989642" cy="301572"/>
          </a:xfrm>
        </p:grpSpPr>
        <p:sp>
          <p:nvSpPr>
            <p:cNvPr id="8" name="矩形 7"/>
            <p:cNvSpPr/>
            <p:nvPr/>
          </p:nvSpPr>
          <p:spPr>
            <a:xfrm>
              <a:off x="882641" y="4063530"/>
              <a:ext cx="989642" cy="301572"/>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p:cNvSpPr txBox="1"/>
            <p:nvPr/>
          </p:nvSpPr>
          <p:spPr>
            <a:xfrm>
              <a:off x="1130489" y="4065366"/>
              <a:ext cx="493947" cy="257796"/>
            </a:xfrm>
            <a:prstGeom prst="rect">
              <a:avLst/>
            </a:prstGeom>
            <a:noFill/>
          </p:spPr>
          <p:txBody>
            <a:bodyPr wrap="square" rtlCol="0">
              <a:spAutoFit/>
            </a:bodyPr>
            <a:lstStyle/>
            <a:p>
              <a:r>
                <a:rPr lang="en-US" altLang="zh-TW" dirty="0" smtClean="0">
                  <a:solidFill>
                    <a:schemeClr val="bg1"/>
                  </a:solidFill>
                  <a:latin typeface="Century Gothic" panose="020B0502020202020204" pitchFamily="34" charset="0"/>
                </a:rPr>
                <a:t>view</a:t>
              </a:r>
              <a:endParaRPr lang="zh-TW" altLang="en-US" dirty="0">
                <a:solidFill>
                  <a:schemeClr val="bg1"/>
                </a:solidFill>
                <a:latin typeface="Century Gothic" panose="020B0502020202020204" pitchFamily="34" charset="0"/>
              </a:endParaRPr>
            </a:p>
          </p:txBody>
        </p:sp>
      </p:grpSp>
    </p:spTree>
    <p:extLst>
      <p:ext uri="{BB962C8B-B14F-4D97-AF65-F5344CB8AC3E}">
        <p14:creationId xmlns:p14="http://schemas.microsoft.com/office/powerpoint/2010/main" val="32964465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WH\lesson_ppt\template\pix\1bb296e42a13deb9156d910774559b7d.jpg"/>
          <p:cNvPicPr>
            <a:picLocks noChangeAspect="1" noChangeArrowheads="1"/>
          </p:cNvPicPr>
          <p:nvPr/>
        </p:nvPicPr>
        <p:blipFill rotWithShape="1">
          <a:blip r:embed="rId2">
            <a:extLst>
              <a:ext uri="{28A0092B-C50C-407E-A947-70E740481C1C}">
                <a14:useLocalDpi xmlns:a14="http://schemas.microsoft.com/office/drawing/2010/main" val="0"/>
              </a:ext>
            </a:extLst>
          </a:blip>
          <a:srcRect r="9908" b="9908"/>
          <a:stretch/>
        </p:blipFill>
        <p:spPr bwMode="auto">
          <a:xfrm>
            <a:off x="-33884" y="-27385"/>
            <a:ext cx="4632140" cy="688538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8647" r="21968"/>
          <a:stretch/>
        </p:blipFill>
        <p:spPr>
          <a:xfrm>
            <a:off x="-33886" y="-27387"/>
            <a:ext cx="4658471" cy="6885387"/>
          </a:xfrm>
          <a:prstGeom prst="rect">
            <a:avLst/>
          </a:prstGeom>
        </p:spPr>
      </p:pic>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17160" r="15395"/>
          <a:stretch/>
        </p:blipFill>
        <p:spPr>
          <a:xfrm>
            <a:off x="-37780" y="-15514"/>
            <a:ext cx="4662366" cy="6873514"/>
          </a:xfrm>
          <a:prstGeom prst="rect">
            <a:avLst/>
          </a:prstGeom>
        </p:spPr>
      </p:pic>
      <p:grpSp>
        <p:nvGrpSpPr>
          <p:cNvPr id="14" name="群組 13"/>
          <p:cNvGrpSpPr/>
          <p:nvPr/>
        </p:nvGrpSpPr>
        <p:grpSpPr>
          <a:xfrm>
            <a:off x="-33884" y="-27385"/>
            <a:ext cx="1944291" cy="1296219"/>
            <a:chOff x="0" y="-3"/>
            <a:chExt cx="1944291" cy="1296219"/>
          </a:xfrm>
        </p:grpSpPr>
        <p:sp>
          <p:nvSpPr>
            <p:cNvPr id="15" name="淚滴形 14"/>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
        <p:nvSpPr>
          <p:cNvPr id="2" name="矩形 1"/>
          <p:cNvSpPr/>
          <p:nvPr/>
        </p:nvSpPr>
        <p:spPr>
          <a:xfrm rot="2720969">
            <a:off x="1931598" y="875986"/>
            <a:ext cx="3196065" cy="1174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矩形 20"/>
          <p:cNvSpPr/>
          <p:nvPr/>
        </p:nvSpPr>
        <p:spPr>
          <a:xfrm rot="2720969">
            <a:off x="-995791" y="5785847"/>
            <a:ext cx="2672700" cy="1197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rot="2720969">
            <a:off x="3733277" y="-164895"/>
            <a:ext cx="1308589" cy="6894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7370144" y="6525344"/>
            <a:ext cx="3456384" cy="215444"/>
          </a:xfrm>
          <a:prstGeom prst="rect">
            <a:avLst/>
          </a:prstGeom>
          <a:noFill/>
        </p:spPr>
        <p:txBody>
          <a:bodyPr wrap="square" rtlCol="0">
            <a:spAutoFit/>
          </a:bodyPr>
          <a:lstStyle/>
          <a:p>
            <a:r>
              <a:rPr lang="en-US" altLang="zh-TW" sz="800" dirty="0">
                <a:solidFill>
                  <a:schemeClr val="bg1">
                    <a:lumMod val="65000"/>
                  </a:schemeClr>
                </a:solidFill>
                <a:latin typeface="Century Gothic" panose="020B0502020202020204" pitchFamily="34" charset="0"/>
              </a:rPr>
              <a:t>Image </a:t>
            </a:r>
            <a:r>
              <a:rPr lang="en-US" altLang="zh-TW" sz="800" dirty="0" smtClean="0">
                <a:solidFill>
                  <a:schemeClr val="bg1">
                    <a:lumMod val="65000"/>
                  </a:schemeClr>
                </a:solidFill>
                <a:latin typeface="Century Gothic" panose="020B0502020202020204" pitchFamily="34" charset="0"/>
              </a:rPr>
              <a:t>from:</a:t>
            </a:r>
            <a:r>
              <a:rPr lang="zh-TW" altLang="en-US" sz="800" dirty="0" smtClean="0">
                <a:solidFill>
                  <a:schemeClr val="bg1">
                    <a:lumMod val="65000"/>
                  </a:schemeClr>
                </a:solidFill>
                <a:latin typeface="Century Gothic" panose="020B0502020202020204" pitchFamily="34" charset="0"/>
              </a:rPr>
              <a:t> </a:t>
            </a:r>
            <a:r>
              <a:rPr lang="en-US" altLang="zh-TW" sz="800" dirty="0">
                <a:solidFill>
                  <a:schemeClr val="bg1">
                    <a:lumMod val="65000"/>
                  </a:schemeClr>
                </a:solidFill>
                <a:latin typeface="Century Gothic" panose="020B0502020202020204" pitchFamily="34" charset="0"/>
              </a:rPr>
              <a:t>birminghamtimes.com</a:t>
            </a:r>
            <a:endParaRPr lang="zh-TW" altLang="en-US" sz="800" dirty="0">
              <a:solidFill>
                <a:schemeClr val="bg1">
                  <a:lumMod val="65000"/>
                </a:schemeClr>
              </a:solidFill>
              <a:latin typeface="Century Gothic" panose="020B0502020202020204" pitchFamily="34" charset="0"/>
            </a:endParaRPr>
          </a:p>
        </p:txBody>
      </p:sp>
      <p:sp>
        <p:nvSpPr>
          <p:cNvPr id="5" name="Rectangle 4"/>
          <p:cNvSpPr/>
          <p:nvPr/>
        </p:nvSpPr>
        <p:spPr>
          <a:xfrm>
            <a:off x="5148854" y="296603"/>
            <a:ext cx="2157963" cy="523220"/>
          </a:xfrm>
          <a:prstGeom prst="rect">
            <a:avLst/>
          </a:prstGeom>
        </p:spPr>
        <p:txBody>
          <a:bodyPr wrap="none">
            <a:spAutoFit/>
          </a:bodyPr>
          <a:lstStyle/>
          <a:p>
            <a:r>
              <a:rPr lang="en-US" altLang="zh-TW" sz="2800" dirty="0">
                <a:solidFill>
                  <a:srgbClr val="0070C0"/>
                </a:solidFill>
                <a:latin typeface="Century Gothic" panose="020B0502020202020204" pitchFamily="34" charset="0"/>
              </a:rPr>
              <a:t>02 </a:t>
            </a:r>
            <a:r>
              <a:rPr lang="en-US" altLang="zh-TW" sz="2800" dirty="0" smtClean="0">
                <a:solidFill>
                  <a:srgbClr val="0070C0"/>
                </a:solidFill>
                <a:latin typeface="Century Gothic" panose="020B0502020202020204" pitchFamily="34" charset="0"/>
              </a:rPr>
              <a:t>Reading</a:t>
            </a:r>
            <a:endParaRPr lang="zh-TW" altLang="zh-TW" sz="2800" dirty="0">
              <a:solidFill>
                <a:srgbClr val="0070C0"/>
              </a:solidFill>
              <a:latin typeface="Century Gothic" panose="020B0502020202020204" pitchFamily="34" charset="0"/>
            </a:endParaRPr>
          </a:p>
        </p:txBody>
      </p:sp>
      <p:sp>
        <p:nvSpPr>
          <p:cNvPr id="6" name="Rectangle 5"/>
          <p:cNvSpPr/>
          <p:nvPr/>
        </p:nvSpPr>
        <p:spPr>
          <a:xfrm>
            <a:off x="5227577" y="897206"/>
            <a:ext cx="5357674" cy="3046988"/>
          </a:xfrm>
          <a:prstGeom prst="rect">
            <a:avLst/>
          </a:prstGeom>
        </p:spPr>
        <p:txBody>
          <a:bodyPr wrap="square">
            <a:spAutoFit/>
          </a:bodyPr>
          <a:lstStyle/>
          <a:p>
            <a:pPr>
              <a:lnSpc>
                <a:spcPct val="200000"/>
              </a:lnSpc>
            </a:pPr>
            <a:r>
              <a:rPr lang="en-US" altLang="zh-TW" sz="2400" dirty="0" smtClean="0"/>
              <a:t>His </a:t>
            </a:r>
            <a:r>
              <a:rPr lang="en-US" altLang="zh-TW" sz="2400" b="1" dirty="0">
                <a:solidFill>
                  <a:srgbClr val="0070C0"/>
                </a:solidFill>
              </a:rPr>
              <a:t>nickname</a:t>
            </a:r>
            <a:r>
              <a:rPr lang="en-US" altLang="zh-TW" sz="2400" dirty="0">
                <a:solidFill>
                  <a:srgbClr val="0070C0"/>
                </a:solidFill>
              </a:rPr>
              <a:t> </a:t>
            </a:r>
            <a:r>
              <a:rPr lang="en-US" altLang="zh-TW" sz="2400" dirty="0"/>
              <a:t>is 'The Greatest'. People think he was the greatest because of what he did </a:t>
            </a:r>
            <a:r>
              <a:rPr lang="en-US" altLang="zh-TW" sz="2400" b="1" dirty="0">
                <a:solidFill>
                  <a:srgbClr val="0070C0"/>
                </a:solidFill>
              </a:rPr>
              <a:t>outside of</a:t>
            </a:r>
            <a:r>
              <a:rPr lang="en-US" altLang="zh-TW" sz="2400" dirty="0">
                <a:solidFill>
                  <a:srgbClr val="0070C0"/>
                </a:solidFill>
              </a:rPr>
              <a:t> </a:t>
            </a:r>
            <a:r>
              <a:rPr lang="en-US" altLang="zh-TW" sz="2400" dirty="0"/>
              <a:t>boxing. He worked for world </a:t>
            </a:r>
            <a:r>
              <a:rPr lang="en-US" altLang="zh-TW" sz="2400" b="1" dirty="0">
                <a:solidFill>
                  <a:srgbClr val="0070C0"/>
                </a:solidFill>
              </a:rPr>
              <a:t>peace</a:t>
            </a:r>
            <a:r>
              <a:rPr lang="en-US" altLang="zh-TW" sz="2400" dirty="0">
                <a:solidFill>
                  <a:srgbClr val="0070C0"/>
                </a:solidFill>
              </a:rPr>
              <a:t> </a:t>
            </a:r>
            <a:r>
              <a:rPr lang="en-US" altLang="zh-TW" sz="2400" dirty="0"/>
              <a:t>for over 50 years.</a:t>
            </a:r>
            <a:endParaRPr lang="zh-TW" altLang="zh-TW" sz="2400" dirty="0"/>
          </a:p>
        </p:txBody>
      </p:sp>
    </p:spTree>
    <p:extLst>
      <p:ext uri="{BB962C8B-B14F-4D97-AF65-F5344CB8AC3E}">
        <p14:creationId xmlns:p14="http://schemas.microsoft.com/office/powerpoint/2010/main" val="32796050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橢圓 9"/>
          <p:cNvSpPr/>
          <p:nvPr/>
        </p:nvSpPr>
        <p:spPr>
          <a:xfrm>
            <a:off x="4980645" y="2276872"/>
            <a:ext cx="1136774" cy="113677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TextBox 11"/>
          <p:cNvSpPr txBox="1"/>
          <p:nvPr/>
        </p:nvSpPr>
        <p:spPr>
          <a:xfrm>
            <a:off x="1407851" y="3529596"/>
            <a:ext cx="8282362" cy="646331"/>
          </a:xfrm>
          <a:prstGeom prst="rect">
            <a:avLst/>
          </a:prstGeom>
          <a:noFill/>
        </p:spPr>
        <p:txBody>
          <a:bodyPr wrap="square" rtlCol="0">
            <a:spAutoFit/>
          </a:bodyPr>
          <a:lstStyle/>
          <a:p>
            <a:pPr algn="ctr"/>
            <a:r>
              <a:rPr lang="en-US" sz="3600" dirty="0">
                <a:solidFill>
                  <a:schemeClr val="tx1">
                    <a:lumMod val="75000"/>
                    <a:lumOff val="25000"/>
                  </a:schemeClr>
                </a:solidFill>
                <a:latin typeface="Century Gothic" panose="020B0502020202020204" pitchFamily="34" charset="0"/>
                <a:ea typeface="Malgun Gothic Semilight" panose="020B0502040204020203" pitchFamily="34" charset="-120"/>
                <a:cs typeface="Malgun Gothic Semilight" panose="020B0502040204020203" pitchFamily="34" charset="-120"/>
              </a:rPr>
              <a:t>DISCUSSION </a:t>
            </a:r>
            <a:endParaRPr lang="en-US" sz="3600" dirty="0" smtClean="0">
              <a:solidFill>
                <a:schemeClr val="tx1">
                  <a:lumMod val="75000"/>
                  <a:lumOff val="25000"/>
                </a:schemeClr>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pic>
        <p:nvPicPr>
          <p:cNvPr id="9" name="Picture 9" descr="icon-projects.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75968" y="2518358"/>
            <a:ext cx="728763" cy="728763"/>
          </a:xfrm>
          <a:prstGeom prst="rect">
            <a:avLst/>
          </a:prstGeom>
        </p:spPr>
      </p:pic>
      <p:sp>
        <p:nvSpPr>
          <p:cNvPr id="2" name="文字方塊 1"/>
          <p:cNvSpPr txBox="1"/>
          <p:nvPr/>
        </p:nvSpPr>
        <p:spPr>
          <a:xfrm>
            <a:off x="4536504" y="4988783"/>
            <a:ext cx="3960515" cy="2400657"/>
          </a:xfrm>
          <a:prstGeom prst="rect">
            <a:avLst/>
          </a:prstGeom>
          <a:noFill/>
        </p:spPr>
        <p:txBody>
          <a:bodyPr wrap="square" rtlCol="0">
            <a:spAutoFit/>
          </a:bodyPr>
          <a:lstStyle/>
          <a:p>
            <a:r>
              <a:rPr lang="en-US" altLang="zh-TW" sz="15000" dirty="0" smtClean="0">
                <a:solidFill>
                  <a:schemeClr val="bg1">
                    <a:lumMod val="65000"/>
                  </a:schemeClr>
                </a:solidFill>
                <a:latin typeface="Century Gothic" panose="020B0502020202020204" pitchFamily="34" charset="0"/>
              </a:rPr>
              <a:t>02</a:t>
            </a:r>
            <a:endParaRPr lang="zh-TW" altLang="en-US" sz="15000" dirty="0">
              <a:solidFill>
                <a:schemeClr val="bg1">
                  <a:lumMod val="65000"/>
                </a:schemeClr>
              </a:solidFill>
              <a:latin typeface="Century Gothic" panose="020B0502020202020204" pitchFamily="34" charset="0"/>
            </a:endParaRPr>
          </a:p>
        </p:txBody>
      </p:sp>
      <p:grpSp>
        <p:nvGrpSpPr>
          <p:cNvPr id="11" name="群組 10"/>
          <p:cNvGrpSpPr/>
          <p:nvPr/>
        </p:nvGrpSpPr>
        <p:grpSpPr>
          <a:xfrm>
            <a:off x="-14281" y="0"/>
            <a:ext cx="1944291" cy="1296219"/>
            <a:chOff x="0" y="-3"/>
            <a:chExt cx="1944291" cy="1296219"/>
          </a:xfrm>
        </p:grpSpPr>
        <p:sp>
          <p:nvSpPr>
            <p:cNvPr id="12" name="淚滴形 11"/>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24346289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WH\lesson_ppt\template\pix\28a45728213846954dd3418019bde474.jpg"/>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648109" y="0"/>
            <a:ext cx="3970982" cy="597666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8110" y="1"/>
            <a:ext cx="3970982" cy="6004050"/>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8108" y="0"/>
            <a:ext cx="3970983" cy="6004051"/>
          </a:xfrm>
          <a:prstGeom prst="rect">
            <a:avLst/>
          </a:prstGeom>
        </p:spPr>
      </p:pic>
      <p:sp>
        <p:nvSpPr>
          <p:cNvPr id="8" name="TextBox 5"/>
          <p:cNvSpPr txBox="1"/>
          <p:nvPr/>
        </p:nvSpPr>
        <p:spPr>
          <a:xfrm>
            <a:off x="5158771" y="1026790"/>
            <a:ext cx="5354471" cy="4524315"/>
          </a:xfrm>
          <a:prstGeom prst="rect">
            <a:avLst/>
          </a:prstGeom>
          <a:noFill/>
        </p:spPr>
        <p:txBody>
          <a:bodyPr wrap="square" rtlCol="0">
            <a:spAutoFit/>
          </a:bodyPr>
          <a:lstStyle/>
          <a:p>
            <a:pPr>
              <a:lnSpc>
                <a:spcPct val="200000"/>
              </a:lnSpc>
            </a:pPr>
            <a:r>
              <a:rPr lang="en-US" altLang="zh-TW" sz="2400" dirty="0"/>
              <a:t>Many people were sad to hear Ali had died. One person said: "Ali has really changed the world.” The U.N. Secretary-General said Ali fought for a better world. Martin Luther King's daughter said he was, "a </a:t>
            </a:r>
            <a:r>
              <a:rPr lang="en-US" altLang="zh-TW" sz="2400" b="1" dirty="0">
                <a:solidFill>
                  <a:srgbClr val="0070C0"/>
                </a:solidFill>
              </a:rPr>
              <a:t>champion</a:t>
            </a:r>
            <a:r>
              <a:rPr lang="en-US" altLang="zh-TW" sz="2400" dirty="0">
                <a:solidFill>
                  <a:srgbClr val="0070C0"/>
                </a:solidFill>
              </a:rPr>
              <a:t> </a:t>
            </a:r>
            <a:r>
              <a:rPr lang="en-US" altLang="zh-TW" sz="2400" dirty="0"/>
              <a:t>in so many ways". </a:t>
            </a:r>
            <a:endParaRPr lang="zh-TW" altLang="zh-TW" sz="2400" dirty="0"/>
          </a:p>
        </p:txBody>
      </p:sp>
      <p:sp>
        <p:nvSpPr>
          <p:cNvPr id="9" name="文字方塊 8"/>
          <p:cNvSpPr txBox="1"/>
          <p:nvPr/>
        </p:nvSpPr>
        <p:spPr>
          <a:xfrm>
            <a:off x="5158771" y="293747"/>
            <a:ext cx="5570495" cy="523220"/>
          </a:xfrm>
          <a:prstGeom prst="rect">
            <a:avLst/>
          </a:prstGeom>
          <a:noFill/>
        </p:spPr>
        <p:txBody>
          <a:bodyPr wrap="square" rtlCol="0">
            <a:spAutoFit/>
          </a:bodyPr>
          <a:lstStyle/>
          <a:p>
            <a:r>
              <a:rPr lang="en-US" altLang="zh-TW" sz="2800" dirty="0" smtClean="0">
                <a:solidFill>
                  <a:srgbClr val="0070C0"/>
                </a:solidFill>
                <a:latin typeface="Century Gothic" panose="020B0502020202020204" pitchFamily="34" charset="0"/>
              </a:rPr>
              <a:t>03 </a:t>
            </a:r>
            <a:r>
              <a:rPr lang="en-US" altLang="zh-TW" sz="2800" dirty="0">
                <a:solidFill>
                  <a:srgbClr val="0070C0"/>
                </a:solidFill>
                <a:latin typeface="Century Gothic" panose="020B0502020202020204" pitchFamily="34" charset="0"/>
              </a:rPr>
              <a:t>Reading time </a:t>
            </a:r>
            <a:r>
              <a:rPr lang="en-US" altLang="zh-TW" sz="2800" dirty="0" err="1">
                <a:solidFill>
                  <a:srgbClr val="0070C0"/>
                </a:solidFill>
                <a:latin typeface="Century Gothic" panose="020B0502020202020204" pitchFamily="34" charset="0"/>
              </a:rPr>
              <a:t>cont</a:t>
            </a:r>
            <a:r>
              <a:rPr lang="en-US" altLang="zh-TW" sz="2800" dirty="0">
                <a:solidFill>
                  <a:srgbClr val="0070C0"/>
                </a:solidFill>
                <a:latin typeface="Century Gothic" panose="020B0502020202020204" pitchFamily="34" charset="0"/>
              </a:rPr>
              <a:t>…</a:t>
            </a:r>
            <a:endParaRPr lang="zh-TW" altLang="zh-TW" sz="2800" dirty="0">
              <a:solidFill>
                <a:srgbClr val="0070C0"/>
              </a:solidFill>
            </a:endParaRPr>
          </a:p>
        </p:txBody>
      </p:sp>
      <p:grpSp>
        <p:nvGrpSpPr>
          <p:cNvPr id="14" name="群組 13"/>
          <p:cNvGrpSpPr/>
          <p:nvPr/>
        </p:nvGrpSpPr>
        <p:grpSpPr>
          <a:xfrm>
            <a:off x="0" y="-27384"/>
            <a:ext cx="1944291" cy="1296219"/>
            <a:chOff x="0" y="-3"/>
            <a:chExt cx="1944291" cy="1296219"/>
          </a:xfrm>
        </p:grpSpPr>
        <p:sp>
          <p:nvSpPr>
            <p:cNvPr id="15" name="淚滴形 14"/>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cxnSp>
        <p:nvCxnSpPr>
          <p:cNvPr id="3" name="直線接點 2"/>
          <p:cNvCxnSpPr/>
          <p:nvPr/>
        </p:nvCxnSpPr>
        <p:spPr>
          <a:xfrm>
            <a:off x="-287957" y="5363956"/>
            <a:ext cx="518457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直線接點 17"/>
          <p:cNvCxnSpPr/>
          <p:nvPr/>
        </p:nvCxnSpPr>
        <p:spPr>
          <a:xfrm>
            <a:off x="-287957" y="3911833"/>
            <a:ext cx="518457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a:xfrm>
            <a:off x="-287957" y="2060848"/>
            <a:ext cx="518457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文字方塊 19"/>
          <p:cNvSpPr txBox="1"/>
          <p:nvPr/>
        </p:nvSpPr>
        <p:spPr>
          <a:xfrm>
            <a:off x="7370144" y="6525344"/>
            <a:ext cx="3456384" cy="215444"/>
          </a:xfrm>
          <a:prstGeom prst="rect">
            <a:avLst/>
          </a:prstGeom>
          <a:noFill/>
        </p:spPr>
        <p:txBody>
          <a:bodyPr wrap="square" rtlCol="0">
            <a:spAutoFit/>
          </a:bodyPr>
          <a:lstStyle/>
          <a:p>
            <a:r>
              <a:rPr lang="en-US" altLang="zh-TW" sz="800" dirty="0">
                <a:solidFill>
                  <a:schemeClr val="bg1">
                    <a:lumMod val="65000"/>
                  </a:schemeClr>
                </a:solidFill>
                <a:latin typeface="Century Gothic" panose="020B0502020202020204" pitchFamily="34" charset="0"/>
              </a:rPr>
              <a:t>Image </a:t>
            </a:r>
            <a:r>
              <a:rPr lang="en-US" altLang="zh-TW" sz="800" dirty="0" smtClean="0">
                <a:solidFill>
                  <a:schemeClr val="bg1">
                    <a:lumMod val="65000"/>
                  </a:schemeClr>
                </a:solidFill>
                <a:latin typeface="Century Gothic" panose="020B0502020202020204" pitchFamily="34" charset="0"/>
              </a:rPr>
              <a:t>from : </a:t>
            </a:r>
            <a:r>
              <a:rPr lang="en-US" altLang="zh-TW" sz="800" dirty="0">
                <a:solidFill>
                  <a:schemeClr val="bg1">
                    <a:lumMod val="65000"/>
                  </a:schemeClr>
                </a:solidFill>
                <a:latin typeface="Century Gothic" panose="020B0502020202020204" pitchFamily="34" charset="0"/>
              </a:rPr>
              <a:t>birminghamtimes.com</a:t>
            </a:r>
            <a:endParaRPr lang="zh-TW" altLang="en-US" sz="800" dirty="0">
              <a:solidFill>
                <a:schemeClr val="bg1">
                  <a:lumMod val="65000"/>
                </a:schemeClr>
              </a:solidFill>
              <a:latin typeface="Century Gothic" panose="020B0502020202020204" pitchFamily="34" charset="0"/>
            </a:endParaRPr>
          </a:p>
        </p:txBody>
      </p:sp>
    </p:spTree>
    <p:extLst>
      <p:ext uri="{BB962C8B-B14F-4D97-AF65-F5344CB8AC3E}">
        <p14:creationId xmlns:p14="http://schemas.microsoft.com/office/powerpoint/2010/main" val="36533381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WH\lesson_ppt\template\pix\28a45728213846954dd3418019bde474.jpg"/>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648109" y="0"/>
            <a:ext cx="3970982" cy="597666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8110" y="1"/>
            <a:ext cx="3970982" cy="6004050"/>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8108" y="0"/>
            <a:ext cx="3970983" cy="6004051"/>
          </a:xfrm>
          <a:prstGeom prst="rect">
            <a:avLst/>
          </a:prstGeom>
        </p:spPr>
      </p:pic>
      <p:sp>
        <p:nvSpPr>
          <p:cNvPr id="8" name="TextBox 5"/>
          <p:cNvSpPr txBox="1"/>
          <p:nvPr/>
        </p:nvSpPr>
        <p:spPr>
          <a:xfrm>
            <a:off x="5158772" y="1026790"/>
            <a:ext cx="5210456" cy="3046988"/>
          </a:xfrm>
          <a:prstGeom prst="rect">
            <a:avLst/>
          </a:prstGeom>
          <a:noFill/>
        </p:spPr>
        <p:txBody>
          <a:bodyPr wrap="square" rtlCol="0">
            <a:spAutoFit/>
          </a:bodyPr>
          <a:lstStyle/>
          <a:p>
            <a:pPr>
              <a:lnSpc>
                <a:spcPct val="200000"/>
              </a:lnSpc>
            </a:pPr>
            <a:r>
              <a:rPr lang="en-US" altLang="zh-TW" sz="2400" dirty="0" smtClean="0"/>
              <a:t>Mr</a:t>
            </a:r>
            <a:r>
              <a:rPr lang="en-US" altLang="zh-TW" sz="2400" dirty="0"/>
              <a:t>. Ali once said: "I would like to be remembered as a man who </a:t>
            </a:r>
            <a:r>
              <a:rPr lang="en-US" altLang="zh-TW" sz="2400" b="1" dirty="0">
                <a:solidFill>
                  <a:srgbClr val="0070C0"/>
                </a:solidFill>
              </a:rPr>
              <a:t>treated</a:t>
            </a:r>
            <a:r>
              <a:rPr lang="en-US" altLang="zh-TW" sz="2400" dirty="0">
                <a:solidFill>
                  <a:srgbClr val="0070C0"/>
                </a:solidFill>
              </a:rPr>
              <a:t> </a:t>
            </a:r>
            <a:r>
              <a:rPr lang="en-US" altLang="zh-TW" sz="2400" dirty="0"/>
              <a:t>everyone right and tried to </a:t>
            </a:r>
            <a:r>
              <a:rPr lang="en-US" altLang="zh-TW" sz="2400" b="1" dirty="0">
                <a:solidFill>
                  <a:srgbClr val="0070C0"/>
                </a:solidFill>
              </a:rPr>
              <a:t>unite</a:t>
            </a:r>
            <a:r>
              <a:rPr lang="en-US" altLang="zh-TW" sz="2400" dirty="0">
                <a:solidFill>
                  <a:srgbClr val="0070C0"/>
                </a:solidFill>
              </a:rPr>
              <a:t> </a:t>
            </a:r>
            <a:r>
              <a:rPr lang="en-US" altLang="zh-TW" sz="2400" dirty="0"/>
              <a:t>all people through </a:t>
            </a:r>
            <a:r>
              <a:rPr lang="en-US" altLang="zh-TW" sz="2400" b="1" dirty="0">
                <a:solidFill>
                  <a:srgbClr val="0070C0"/>
                </a:solidFill>
              </a:rPr>
              <a:t>faith</a:t>
            </a:r>
            <a:r>
              <a:rPr lang="en-US" altLang="zh-TW" sz="2400" dirty="0">
                <a:solidFill>
                  <a:srgbClr val="0070C0"/>
                </a:solidFill>
              </a:rPr>
              <a:t> </a:t>
            </a:r>
            <a:r>
              <a:rPr lang="en-US" altLang="zh-TW" sz="2400" dirty="0"/>
              <a:t>and love."</a:t>
            </a:r>
            <a:endParaRPr lang="zh-TW" altLang="zh-TW" sz="2400" dirty="0"/>
          </a:p>
        </p:txBody>
      </p:sp>
      <p:sp>
        <p:nvSpPr>
          <p:cNvPr id="9" name="文字方塊 8"/>
          <p:cNvSpPr txBox="1"/>
          <p:nvPr/>
        </p:nvSpPr>
        <p:spPr>
          <a:xfrm>
            <a:off x="5158771" y="293747"/>
            <a:ext cx="5570495" cy="523220"/>
          </a:xfrm>
          <a:prstGeom prst="rect">
            <a:avLst/>
          </a:prstGeom>
          <a:noFill/>
        </p:spPr>
        <p:txBody>
          <a:bodyPr wrap="square" rtlCol="0">
            <a:spAutoFit/>
          </a:bodyPr>
          <a:lstStyle/>
          <a:p>
            <a:r>
              <a:rPr lang="en-US" altLang="zh-TW" sz="2800" dirty="0" smtClean="0">
                <a:solidFill>
                  <a:srgbClr val="0070C0"/>
                </a:solidFill>
                <a:latin typeface="Century Gothic" panose="020B0502020202020204" pitchFamily="34" charset="0"/>
              </a:rPr>
              <a:t>03 </a:t>
            </a:r>
            <a:r>
              <a:rPr lang="en-US" altLang="zh-TW" sz="2800" dirty="0">
                <a:solidFill>
                  <a:srgbClr val="0070C0"/>
                </a:solidFill>
                <a:latin typeface="Century Gothic" panose="020B0502020202020204" pitchFamily="34" charset="0"/>
              </a:rPr>
              <a:t>Reading time </a:t>
            </a:r>
            <a:r>
              <a:rPr lang="en-US" altLang="zh-TW" sz="2800" dirty="0" err="1">
                <a:solidFill>
                  <a:srgbClr val="0070C0"/>
                </a:solidFill>
                <a:latin typeface="Century Gothic" panose="020B0502020202020204" pitchFamily="34" charset="0"/>
              </a:rPr>
              <a:t>cont</a:t>
            </a:r>
            <a:r>
              <a:rPr lang="en-US" altLang="zh-TW" sz="2800" dirty="0">
                <a:solidFill>
                  <a:srgbClr val="0070C0"/>
                </a:solidFill>
                <a:latin typeface="Century Gothic" panose="020B0502020202020204" pitchFamily="34" charset="0"/>
              </a:rPr>
              <a:t>…</a:t>
            </a:r>
            <a:endParaRPr lang="zh-TW" altLang="zh-TW" sz="2800" dirty="0">
              <a:solidFill>
                <a:srgbClr val="0070C0"/>
              </a:solidFill>
            </a:endParaRPr>
          </a:p>
        </p:txBody>
      </p:sp>
      <p:grpSp>
        <p:nvGrpSpPr>
          <p:cNvPr id="14" name="群組 13"/>
          <p:cNvGrpSpPr/>
          <p:nvPr/>
        </p:nvGrpSpPr>
        <p:grpSpPr>
          <a:xfrm>
            <a:off x="0" y="-27384"/>
            <a:ext cx="1944291" cy="1296219"/>
            <a:chOff x="0" y="-3"/>
            <a:chExt cx="1944291" cy="1296219"/>
          </a:xfrm>
        </p:grpSpPr>
        <p:sp>
          <p:nvSpPr>
            <p:cNvPr id="15" name="淚滴形 14"/>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cxnSp>
        <p:nvCxnSpPr>
          <p:cNvPr id="3" name="直線接點 2"/>
          <p:cNvCxnSpPr/>
          <p:nvPr/>
        </p:nvCxnSpPr>
        <p:spPr>
          <a:xfrm>
            <a:off x="-287957" y="5363956"/>
            <a:ext cx="518457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直線接點 17"/>
          <p:cNvCxnSpPr/>
          <p:nvPr/>
        </p:nvCxnSpPr>
        <p:spPr>
          <a:xfrm>
            <a:off x="-287957" y="3911833"/>
            <a:ext cx="518457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a:xfrm>
            <a:off x="-287957" y="2060848"/>
            <a:ext cx="518457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文字方塊 19"/>
          <p:cNvSpPr txBox="1"/>
          <p:nvPr/>
        </p:nvSpPr>
        <p:spPr>
          <a:xfrm>
            <a:off x="7370144" y="6525344"/>
            <a:ext cx="3456384" cy="215444"/>
          </a:xfrm>
          <a:prstGeom prst="rect">
            <a:avLst/>
          </a:prstGeom>
          <a:noFill/>
        </p:spPr>
        <p:txBody>
          <a:bodyPr wrap="square" rtlCol="0">
            <a:spAutoFit/>
          </a:bodyPr>
          <a:lstStyle/>
          <a:p>
            <a:r>
              <a:rPr lang="en-US" altLang="zh-TW" sz="800" dirty="0">
                <a:solidFill>
                  <a:schemeClr val="bg1">
                    <a:lumMod val="65000"/>
                  </a:schemeClr>
                </a:solidFill>
                <a:latin typeface="Century Gothic" panose="020B0502020202020204" pitchFamily="34" charset="0"/>
              </a:rPr>
              <a:t>Image </a:t>
            </a:r>
            <a:r>
              <a:rPr lang="en-US" altLang="zh-TW" sz="800" dirty="0" smtClean="0">
                <a:solidFill>
                  <a:schemeClr val="bg1">
                    <a:lumMod val="65000"/>
                  </a:schemeClr>
                </a:solidFill>
                <a:latin typeface="Century Gothic" panose="020B0502020202020204" pitchFamily="34" charset="0"/>
              </a:rPr>
              <a:t>from : </a:t>
            </a:r>
            <a:r>
              <a:rPr lang="en-US" altLang="zh-TW" sz="800" dirty="0">
                <a:solidFill>
                  <a:schemeClr val="bg1">
                    <a:lumMod val="65000"/>
                  </a:schemeClr>
                </a:solidFill>
                <a:latin typeface="Century Gothic" panose="020B0502020202020204" pitchFamily="34" charset="0"/>
              </a:rPr>
              <a:t>birminghamtimes.com</a:t>
            </a:r>
            <a:endParaRPr lang="zh-TW" altLang="en-US" sz="800" dirty="0">
              <a:solidFill>
                <a:schemeClr val="bg1">
                  <a:lumMod val="65000"/>
                </a:schemeClr>
              </a:solidFill>
              <a:latin typeface="Century Gothic" panose="020B0502020202020204" pitchFamily="34" charset="0"/>
            </a:endParaRPr>
          </a:p>
        </p:txBody>
      </p:sp>
    </p:spTree>
    <p:extLst>
      <p:ext uri="{BB962C8B-B14F-4D97-AF65-F5344CB8AC3E}">
        <p14:creationId xmlns:p14="http://schemas.microsoft.com/office/powerpoint/2010/main" val="24803237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橢圓 9"/>
          <p:cNvSpPr/>
          <p:nvPr/>
        </p:nvSpPr>
        <p:spPr>
          <a:xfrm>
            <a:off x="4980645" y="2276872"/>
            <a:ext cx="1136774" cy="113677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TextBox 11"/>
          <p:cNvSpPr txBox="1"/>
          <p:nvPr/>
        </p:nvSpPr>
        <p:spPr>
          <a:xfrm>
            <a:off x="1944290" y="3488607"/>
            <a:ext cx="7416824" cy="646331"/>
          </a:xfrm>
          <a:prstGeom prst="rect">
            <a:avLst/>
          </a:prstGeom>
          <a:noFill/>
        </p:spPr>
        <p:txBody>
          <a:bodyPr wrap="square" rtlCol="0">
            <a:spAutoFit/>
          </a:bodyPr>
          <a:lstStyle/>
          <a:p>
            <a:pPr algn="ctr"/>
            <a:r>
              <a:rPr lang="en-US" sz="3600" dirty="0">
                <a:solidFill>
                  <a:schemeClr val="tx1">
                    <a:lumMod val="75000"/>
                    <a:lumOff val="25000"/>
                  </a:schemeClr>
                </a:solidFill>
                <a:latin typeface="Century Gothic" panose="020B0502020202020204" pitchFamily="34" charset="0"/>
                <a:ea typeface="Malgun Gothic Semilight" panose="020B0502040204020203" pitchFamily="34" charset="-120"/>
                <a:cs typeface="Malgun Gothic Semilight" panose="020B0502040204020203" pitchFamily="34" charset="-120"/>
              </a:rPr>
              <a:t>DISCUSSION </a:t>
            </a:r>
            <a:endParaRPr lang="en-US" sz="3600" dirty="0" smtClean="0">
              <a:solidFill>
                <a:schemeClr val="tx1">
                  <a:lumMod val="75000"/>
                  <a:lumOff val="25000"/>
                </a:schemeClr>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pic>
        <p:nvPicPr>
          <p:cNvPr id="9" name="Picture 9" descr="icon-projects.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75968" y="2518358"/>
            <a:ext cx="728763" cy="728763"/>
          </a:xfrm>
          <a:prstGeom prst="rect">
            <a:avLst/>
          </a:prstGeom>
        </p:spPr>
      </p:pic>
      <p:sp>
        <p:nvSpPr>
          <p:cNvPr id="2" name="文字方塊 1"/>
          <p:cNvSpPr txBox="1"/>
          <p:nvPr/>
        </p:nvSpPr>
        <p:spPr>
          <a:xfrm>
            <a:off x="4536504" y="4988783"/>
            <a:ext cx="3960515" cy="2400657"/>
          </a:xfrm>
          <a:prstGeom prst="rect">
            <a:avLst/>
          </a:prstGeom>
          <a:noFill/>
        </p:spPr>
        <p:txBody>
          <a:bodyPr wrap="square" rtlCol="0">
            <a:spAutoFit/>
          </a:bodyPr>
          <a:lstStyle/>
          <a:p>
            <a:r>
              <a:rPr lang="en-US" altLang="zh-TW" sz="15000" dirty="0" smtClean="0">
                <a:solidFill>
                  <a:schemeClr val="bg1">
                    <a:lumMod val="65000"/>
                  </a:schemeClr>
                </a:solidFill>
                <a:latin typeface="Century Gothic" panose="020B0502020202020204" pitchFamily="34" charset="0"/>
              </a:rPr>
              <a:t>03</a:t>
            </a:r>
            <a:endParaRPr lang="zh-TW" altLang="en-US" sz="15000" dirty="0">
              <a:solidFill>
                <a:schemeClr val="bg1">
                  <a:lumMod val="65000"/>
                </a:schemeClr>
              </a:solidFill>
              <a:latin typeface="Century Gothic" panose="020B0502020202020204" pitchFamily="34" charset="0"/>
            </a:endParaRPr>
          </a:p>
        </p:txBody>
      </p:sp>
      <p:grpSp>
        <p:nvGrpSpPr>
          <p:cNvPr id="11" name="群組 10"/>
          <p:cNvGrpSpPr/>
          <p:nvPr/>
        </p:nvGrpSpPr>
        <p:grpSpPr>
          <a:xfrm>
            <a:off x="-14281" y="0"/>
            <a:ext cx="1944291" cy="1296219"/>
            <a:chOff x="0" y="-3"/>
            <a:chExt cx="1944291" cy="1296219"/>
          </a:xfrm>
        </p:grpSpPr>
        <p:sp>
          <p:nvSpPr>
            <p:cNvPr id="12" name="淚滴形 11"/>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15634893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1"/>
          <p:cNvSpPr txBox="1"/>
          <p:nvPr/>
        </p:nvSpPr>
        <p:spPr>
          <a:xfrm>
            <a:off x="656005" y="2527254"/>
            <a:ext cx="6624736" cy="3554819"/>
          </a:xfrm>
          <a:prstGeom prst="rect">
            <a:avLst/>
          </a:prstGeom>
          <a:noFill/>
        </p:spPr>
        <p:txBody>
          <a:bodyPr wrap="square" rtlCol="0">
            <a:spAutoFit/>
          </a:bodyPr>
          <a:lstStyle/>
          <a:p>
            <a:r>
              <a:rPr lang="en-US" sz="3600" b="1" dirty="0" smtClean="0">
                <a:solidFill>
                  <a:schemeClr val="accent3"/>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REVIEW DISCUSSION</a:t>
            </a:r>
            <a:r>
              <a:rPr lang="en-US" sz="3600" dirty="0" smtClean="0">
                <a:solidFill>
                  <a:schemeClr val="accent3"/>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 </a:t>
            </a:r>
          </a:p>
          <a:p>
            <a:pPr>
              <a:lnSpc>
                <a:spcPct val="150000"/>
              </a:lnSpc>
            </a:pPr>
            <a:r>
              <a:rPr lang="en-US" altLang="zh-TW" sz="2100" dirty="0" smtClean="0"/>
              <a:t>Why </a:t>
            </a:r>
            <a:r>
              <a:rPr lang="en-US" altLang="zh-TW" sz="2100" dirty="0"/>
              <a:t>was Muhammad Ali in the hospital? </a:t>
            </a:r>
          </a:p>
          <a:p>
            <a:pPr>
              <a:lnSpc>
                <a:spcPct val="150000"/>
              </a:lnSpc>
            </a:pPr>
            <a:r>
              <a:rPr lang="en-US" altLang="zh-TW" sz="2100" dirty="0" smtClean="0"/>
              <a:t>How </a:t>
            </a:r>
            <a:r>
              <a:rPr lang="en-US" altLang="zh-TW" sz="2100" dirty="0"/>
              <a:t>many times did Ali become world boxing champion? </a:t>
            </a:r>
          </a:p>
          <a:p>
            <a:pPr>
              <a:lnSpc>
                <a:spcPct val="150000"/>
              </a:lnSpc>
            </a:pPr>
            <a:r>
              <a:rPr lang="en-US" altLang="zh-TW" sz="2100" dirty="0" smtClean="0"/>
              <a:t>What </a:t>
            </a:r>
            <a:r>
              <a:rPr lang="en-US" altLang="zh-TW" sz="2100" dirty="0"/>
              <a:t>is Ali’s nickname? </a:t>
            </a:r>
          </a:p>
          <a:p>
            <a:pPr>
              <a:lnSpc>
                <a:spcPct val="150000"/>
              </a:lnSpc>
            </a:pPr>
            <a:r>
              <a:rPr lang="en-US" altLang="zh-TW" sz="2100" dirty="0" smtClean="0"/>
              <a:t>How </a:t>
            </a:r>
            <a:r>
              <a:rPr lang="en-US" altLang="zh-TW" sz="2100" dirty="0"/>
              <a:t>long did Ali work for world peace? </a:t>
            </a:r>
          </a:p>
          <a:p>
            <a:pPr>
              <a:lnSpc>
                <a:spcPct val="150000"/>
              </a:lnSpc>
            </a:pPr>
            <a:r>
              <a:rPr lang="en-US" altLang="zh-TW" sz="2100" dirty="0" smtClean="0"/>
              <a:t>How </a:t>
            </a:r>
            <a:r>
              <a:rPr lang="en-US" altLang="zh-TW" sz="2100" dirty="0"/>
              <a:t>did Ali treat everyone? </a:t>
            </a:r>
            <a:endParaRPr lang="en-US" altLang="zh-TW" sz="2100" dirty="0" smtClean="0"/>
          </a:p>
          <a:p>
            <a:pPr>
              <a:lnSpc>
                <a:spcPct val="150000"/>
              </a:lnSpc>
            </a:pPr>
            <a:r>
              <a:rPr lang="en-US" altLang="zh-TW" sz="2100" dirty="0" smtClean="0"/>
              <a:t>How </a:t>
            </a:r>
            <a:r>
              <a:rPr lang="en-US" altLang="zh-TW" sz="2100" dirty="0"/>
              <a:t>did Ali try to unite people? </a:t>
            </a:r>
            <a:r>
              <a:rPr lang="en-US" altLang="zh-TW" sz="2100" b="1" dirty="0" smtClean="0"/>
              <a:t> </a:t>
            </a:r>
            <a:endParaRPr lang="en-US" altLang="zh-TW" sz="2100" dirty="0"/>
          </a:p>
        </p:txBody>
      </p:sp>
      <p:grpSp>
        <p:nvGrpSpPr>
          <p:cNvPr id="2" name="群組 1"/>
          <p:cNvGrpSpPr/>
          <p:nvPr/>
        </p:nvGrpSpPr>
        <p:grpSpPr>
          <a:xfrm>
            <a:off x="7128867" y="1916832"/>
            <a:ext cx="3806168" cy="3806168"/>
            <a:chOff x="4980645" y="2276872"/>
            <a:chExt cx="1136774" cy="1136774"/>
          </a:xfrm>
        </p:grpSpPr>
        <p:sp>
          <p:nvSpPr>
            <p:cNvPr id="10" name="橢圓 9"/>
            <p:cNvSpPr/>
            <p:nvPr/>
          </p:nvSpPr>
          <p:spPr>
            <a:xfrm>
              <a:off x="4980645" y="2276872"/>
              <a:ext cx="1136774" cy="1136774"/>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9" name="Picture 9" descr="icon-projects.png"/>
            <p:cNvPicPr>
              <a:picLocks noChangeAspect="1"/>
            </p:cNvPicPr>
            <p:nvPr/>
          </p:nvPicPr>
          <p:blipFill>
            <a:blip r:embed="rId2" cstate="print">
              <a:duotone>
                <a:prstClr val="black"/>
                <a:schemeClr val="bg1">
                  <a:tint val="45000"/>
                  <a:satMod val="400000"/>
                </a:schemeClr>
              </a:duotone>
              <a:extLst>
                <a:ext uri="{28A0092B-C50C-407E-A947-70E740481C1C}">
                  <a14:useLocalDpi xmlns:a14="http://schemas.microsoft.com/office/drawing/2010/main" val="0"/>
                </a:ext>
              </a:extLst>
            </a:blip>
            <a:stretch>
              <a:fillRect/>
            </a:stretch>
          </p:blipFill>
          <p:spPr>
            <a:xfrm>
              <a:off x="5175968" y="2518358"/>
              <a:ext cx="728763" cy="728763"/>
            </a:xfrm>
            <a:prstGeom prst="rect">
              <a:avLst/>
            </a:prstGeom>
          </p:spPr>
        </p:pic>
      </p:grpSp>
      <p:grpSp>
        <p:nvGrpSpPr>
          <p:cNvPr id="15" name="群組 14"/>
          <p:cNvGrpSpPr/>
          <p:nvPr/>
        </p:nvGrpSpPr>
        <p:grpSpPr>
          <a:xfrm>
            <a:off x="-1" y="-27384"/>
            <a:ext cx="1944291" cy="1296219"/>
            <a:chOff x="0" y="-3"/>
            <a:chExt cx="1944291" cy="1296219"/>
          </a:xfrm>
        </p:grpSpPr>
        <p:sp>
          <p:nvSpPr>
            <p:cNvPr id="16" name="淚滴形 15"/>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19488903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橢圓 11"/>
          <p:cNvSpPr/>
          <p:nvPr/>
        </p:nvSpPr>
        <p:spPr>
          <a:xfrm>
            <a:off x="4994691" y="2446952"/>
            <a:ext cx="1136774" cy="113677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TextBox 4"/>
          <p:cNvSpPr txBox="1"/>
          <p:nvPr/>
        </p:nvSpPr>
        <p:spPr>
          <a:xfrm>
            <a:off x="3926396" y="3705669"/>
            <a:ext cx="4786647" cy="646331"/>
          </a:xfrm>
          <a:prstGeom prst="rect">
            <a:avLst/>
          </a:prstGeom>
          <a:noFill/>
        </p:spPr>
        <p:txBody>
          <a:bodyPr wrap="square" rtlCol="0">
            <a:spAutoFit/>
          </a:bodyPr>
          <a:lstStyle/>
          <a:p>
            <a:r>
              <a:rPr lang="en-US" sz="3600" dirty="0" smtClean="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SPEAKING TASK</a:t>
            </a:r>
            <a:endParaRPr lang="en-US" sz="3600" dirty="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endParaRPr>
          </a:p>
        </p:txBody>
      </p:sp>
      <p:pic>
        <p:nvPicPr>
          <p:cNvPr id="11" name="Picture 5" descr="2209400_ori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12643" y="2564904"/>
            <a:ext cx="900870" cy="900870"/>
          </a:xfrm>
          <a:prstGeom prst="rect">
            <a:avLst/>
          </a:prstGeom>
        </p:spPr>
      </p:pic>
      <p:grpSp>
        <p:nvGrpSpPr>
          <p:cNvPr id="10" name="群組 9"/>
          <p:cNvGrpSpPr/>
          <p:nvPr/>
        </p:nvGrpSpPr>
        <p:grpSpPr>
          <a:xfrm>
            <a:off x="0" y="1166"/>
            <a:ext cx="1944291" cy="1296219"/>
            <a:chOff x="0" y="-3"/>
            <a:chExt cx="1944291" cy="1296219"/>
          </a:xfrm>
        </p:grpSpPr>
        <p:sp>
          <p:nvSpPr>
            <p:cNvPr id="17" name="淚滴形 16"/>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
        <p:nvSpPr>
          <p:cNvPr id="2" name="Rectangle 1"/>
          <p:cNvSpPr/>
          <p:nvPr/>
        </p:nvSpPr>
        <p:spPr>
          <a:xfrm>
            <a:off x="810550" y="4473943"/>
            <a:ext cx="9505056" cy="1981248"/>
          </a:xfrm>
          <a:prstGeom prst="rect">
            <a:avLst/>
          </a:prstGeom>
        </p:spPr>
        <p:txBody>
          <a:bodyPr wrap="square">
            <a:spAutoFit/>
          </a:bodyPr>
          <a:lstStyle/>
          <a:p>
            <a:pPr lvl="0" algn="ctr" fontAlgn="base">
              <a:lnSpc>
                <a:spcPct val="150000"/>
              </a:lnSpc>
              <a:spcAft>
                <a:spcPts val="0"/>
              </a:spcAft>
            </a:pPr>
            <a:r>
              <a:rPr lang="en-US" altLang="zh-TW" sz="2100" dirty="0">
                <a:latin typeface="+mj-lt"/>
                <a:cs typeface="新細明體" panose="02020500000000000000" pitchFamily="18" charset="-120"/>
              </a:rPr>
              <a:t>Ali’s nickname is “the Greatest”. Do you have a nickname? </a:t>
            </a:r>
            <a:endParaRPr lang="zh-TW" altLang="zh-TW" sz="2100" dirty="0">
              <a:latin typeface="+mj-lt"/>
              <a:cs typeface="新細明體" panose="02020500000000000000" pitchFamily="18" charset="-120"/>
            </a:endParaRPr>
          </a:p>
          <a:p>
            <a:pPr lvl="0" algn="ctr" fontAlgn="base">
              <a:lnSpc>
                <a:spcPct val="150000"/>
              </a:lnSpc>
              <a:spcAft>
                <a:spcPts val="0"/>
              </a:spcAft>
            </a:pPr>
            <a:r>
              <a:rPr lang="en-US" altLang="zh-TW" sz="2100" dirty="0">
                <a:latin typeface="+mj-lt"/>
                <a:cs typeface="新細明體" panose="02020500000000000000" pitchFamily="18" charset="-120"/>
              </a:rPr>
              <a:t>Ali was a boxing “champion”. Are you good at anything? Do you have any special skills? </a:t>
            </a:r>
            <a:endParaRPr lang="zh-TW" altLang="zh-TW" sz="2100" dirty="0">
              <a:latin typeface="+mj-lt"/>
              <a:cs typeface="新細明體" panose="02020500000000000000" pitchFamily="18" charset="-120"/>
            </a:endParaRPr>
          </a:p>
          <a:p>
            <a:pPr lvl="0" algn="ctr" fontAlgn="base">
              <a:lnSpc>
                <a:spcPct val="150000"/>
              </a:lnSpc>
              <a:spcAft>
                <a:spcPts val="0"/>
              </a:spcAft>
            </a:pPr>
            <a:r>
              <a:rPr lang="en-US" altLang="zh-TW" sz="2100" dirty="0">
                <a:latin typeface="+mj-lt"/>
                <a:cs typeface="新細明體" panose="02020500000000000000" pitchFamily="18" charset="-120"/>
              </a:rPr>
              <a:t>Outside of boxing, Ali tried to make the world a better place. Do you volunteer outside of work or school? How do you make the world a better place?</a:t>
            </a:r>
            <a:endParaRPr lang="zh-TW" altLang="zh-TW" sz="2100" dirty="0">
              <a:latin typeface="+mj-lt"/>
              <a:cs typeface="新細明體" panose="02020500000000000000" pitchFamily="18" charset="-120"/>
            </a:endParaRPr>
          </a:p>
        </p:txBody>
      </p:sp>
    </p:spTree>
    <p:extLst>
      <p:ext uri="{BB962C8B-B14F-4D97-AF65-F5344CB8AC3E}">
        <p14:creationId xmlns:p14="http://schemas.microsoft.com/office/powerpoint/2010/main" val="33995041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橢圓 11"/>
          <p:cNvSpPr/>
          <p:nvPr/>
        </p:nvSpPr>
        <p:spPr>
          <a:xfrm>
            <a:off x="4994691" y="2446952"/>
            <a:ext cx="1136774" cy="113677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TextBox 4"/>
          <p:cNvSpPr txBox="1"/>
          <p:nvPr/>
        </p:nvSpPr>
        <p:spPr>
          <a:xfrm>
            <a:off x="3926396" y="3705669"/>
            <a:ext cx="4786647" cy="646331"/>
          </a:xfrm>
          <a:prstGeom prst="rect">
            <a:avLst/>
          </a:prstGeom>
          <a:noFill/>
        </p:spPr>
        <p:txBody>
          <a:bodyPr wrap="square" rtlCol="0">
            <a:spAutoFit/>
          </a:bodyPr>
          <a:lstStyle/>
          <a:p>
            <a:r>
              <a:rPr lang="en-US" sz="3600" dirty="0" smtClean="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SPEAKING TASK</a:t>
            </a:r>
            <a:endParaRPr lang="en-US" sz="3600" dirty="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endParaRPr>
          </a:p>
        </p:txBody>
      </p:sp>
      <p:pic>
        <p:nvPicPr>
          <p:cNvPr id="11" name="Picture 5" descr="2209400_ori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12643" y="2564904"/>
            <a:ext cx="900870" cy="900870"/>
          </a:xfrm>
          <a:prstGeom prst="rect">
            <a:avLst/>
          </a:prstGeom>
        </p:spPr>
      </p:pic>
      <p:grpSp>
        <p:nvGrpSpPr>
          <p:cNvPr id="10" name="群組 9"/>
          <p:cNvGrpSpPr/>
          <p:nvPr/>
        </p:nvGrpSpPr>
        <p:grpSpPr>
          <a:xfrm>
            <a:off x="0" y="1166"/>
            <a:ext cx="1944291" cy="1296219"/>
            <a:chOff x="0" y="-3"/>
            <a:chExt cx="1944291" cy="1296219"/>
          </a:xfrm>
        </p:grpSpPr>
        <p:sp>
          <p:nvSpPr>
            <p:cNvPr id="17" name="淚滴形 16"/>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
        <p:nvSpPr>
          <p:cNvPr id="2" name="Rectangle 1"/>
          <p:cNvSpPr/>
          <p:nvPr/>
        </p:nvSpPr>
        <p:spPr>
          <a:xfrm>
            <a:off x="810550" y="4473943"/>
            <a:ext cx="9505056" cy="1981248"/>
          </a:xfrm>
          <a:prstGeom prst="rect">
            <a:avLst/>
          </a:prstGeom>
        </p:spPr>
        <p:txBody>
          <a:bodyPr wrap="square">
            <a:spAutoFit/>
          </a:bodyPr>
          <a:lstStyle/>
          <a:p>
            <a:pPr lvl="0" algn="ctr" fontAlgn="base">
              <a:lnSpc>
                <a:spcPct val="150000"/>
              </a:lnSpc>
              <a:spcAft>
                <a:spcPts val="0"/>
              </a:spcAft>
            </a:pPr>
            <a:r>
              <a:rPr lang="en-US" altLang="zh-TW" sz="2100" dirty="0"/>
              <a:t>Take turns summarizing the article that we studied today. Who is it about? </a:t>
            </a:r>
            <a:endParaRPr lang="en-US" altLang="zh-TW" sz="2100" dirty="0" smtClean="0"/>
          </a:p>
          <a:p>
            <a:pPr lvl="0" algn="ctr" fontAlgn="base">
              <a:lnSpc>
                <a:spcPct val="150000"/>
              </a:lnSpc>
              <a:spcAft>
                <a:spcPts val="0"/>
              </a:spcAft>
            </a:pPr>
            <a:r>
              <a:rPr lang="en-US" altLang="zh-TW" sz="2100" dirty="0" smtClean="0"/>
              <a:t>Is </a:t>
            </a:r>
            <a:r>
              <a:rPr lang="en-US" altLang="zh-TW" sz="2100" dirty="0"/>
              <a:t>there someone in your country who is also a sporting hero? </a:t>
            </a:r>
            <a:endParaRPr lang="en-US" altLang="zh-TW" sz="2100" dirty="0" smtClean="0"/>
          </a:p>
          <a:p>
            <a:pPr lvl="0" algn="ctr" fontAlgn="base">
              <a:lnSpc>
                <a:spcPct val="150000"/>
              </a:lnSpc>
              <a:spcAft>
                <a:spcPts val="0"/>
              </a:spcAft>
            </a:pPr>
            <a:r>
              <a:rPr lang="en-US" altLang="zh-TW" sz="2100" dirty="0" smtClean="0"/>
              <a:t>What </a:t>
            </a:r>
            <a:r>
              <a:rPr lang="en-US" altLang="zh-TW" sz="2100" dirty="0"/>
              <a:t>did he or she do? </a:t>
            </a:r>
            <a:endParaRPr lang="en-US" altLang="zh-TW" sz="2100" dirty="0" smtClean="0"/>
          </a:p>
          <a:p>
            <a:pPr lvl="0" algn="ctr" fontAlgn="base">
              <a:lnSpc>
                <a:spcPct val="150000"/>
              </a:lnSpc>
              <a:spcAft>
                <a:spcPts val="0"/>
              </a:spcAft>
            </a:pPr>
            <a:r>
              <a:rPr lang="en-US" altLang="zh-TW" sz="2100" b="1" dirty="0" smtClean="0"/>
              <a:t>Remember </a:t>
            </a:r>
            <a:r>
              <a:rPr lang="en-US" altLang="zh-TW" sz="2100" b="1" dirty="0"/>
              <a:t>to use the words and phrases that we learned in the lesson</a:t>
            </a:r>
            <a:r>
              <a:rPr lang="en-US" altLang="zh-TW" sz="2100" dirty="0"/>
              <a:t>. </a:t>
            </a:r>
            <a:endParaRPr lang="zh-TW" altLang="zh-TW" sz="2100" dirty="0">
              <a:latin typeface="+mj-lt"/>
              <a:cs typeface="新細明體" panose="02020500000000000000" pitchFamily="18" charset="-120"/>
            </a:endParaRPr>
          </a:p>
        </p:txBody>
      </p:sp>
    </p:spTree>
    <p:extLst>
      <p:ext uri="{BB962C8B-B14F-4D97-AF65-F5344CB8AC3E}">
        <p14:creationId xmlns:p14="http://schemas.microsoft.com/office/powerpoint/2010/main" val="33781864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142421" y="3705669"/>
            <a:ext cx="3490503" cy="646331"/>
          </a:xfrm>
          <a:prstGeom prst="rect">
            <a:avLst/>
          </a:prstGeom>
          <a:noFill/>
        </p:spPr>
        <p:txBody>
          <a:bodyPr wrap="square" rtlCol="0">
            <a:spAutoFit/>
          </a:bodyPr>
          <a:lstStyle/>
          <a:p>
            <a:r>
              <a:rPr lang="en-US" sz="3600" dirty="0" smtClean="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ASSESSMENT</a:t>
            </a:r>
            <a:endParaRPr lang="en-US" sz="3600" dirty="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endParaRPr>
          </a:p>
        </p:txBody>
      </p:sp>
      <p:pic>
        <p:nvPicPr>
          <p:cNvPr id="2050" name="Picture 2" descr="D:\WH\lesson_ppt\template\ICON\WH_lesson_icon-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4571" y="2187334"/>
            <a:ext cx="2044701" cy="1841500"/>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群組 11"/>
          <p:cNvGrpSpPr/>
          <p:nvPr/>
        </p:nvGrpSpPr>
        <p:grpSpPr>
          <a:xfrm>
            <a:off x="0" y="1166"/>
            <a:ext cx="1944291" cy="1296219"/>
            <a:chOff x="0" y="-3"/>
            <a:chExt cx="1944291" cy="1296219"/>
          </a:xfrm>
        </p:grpSpPr>
        <p:sp>
          <p:nvSpPr>
            <p:cNvPr id="13" name="淚滴形 12"/>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
        <p:nvSpPr>
          <p:cNvPr id="2" name="Rectangle 1"/>
          <p:cNvSpPr/>
          <p:nvPr/>
        </p:nvSpPr>
        <p:spPr>
          <a:xfrm>
            <a:off x="3024411" y="4353177"/>
            <a:ext cx="5400675" cy="415498"/>
          </a:xfrm>
          <a:prstGeom prst="rect">
            <a:avLst/>
          </a:prstGeom>
        </p:spPr>
        <p:txBody>
          <a:bodyPr>
            <a:spAutoFit/>
          </a:bodyPr>
          <a:lstStyle/>
          <a:p>
            <a:pPr algn="ctr"/>
            <a:r>
              <a:rPr lang="en-US" altLang="zh-TW" sz="2100" dirty="0"/>
              <a:t>Put it into practice</a:t>
            </a:r>
            <a:endParaRPr lang="zh-TW" altLang="en-US" sz="2100" dirty="0"/>
          </a:p>
        </p:txBody>
      </p:sp>
    </p:spTree>
    <p:extLst>
      <p:ext uri="{BB962C8B-B14F-4D97-AF65-F5344CB8AC3E}">
        <p14:creationId xmlns:p14="http://schemas.microsoft.com/office/powerpoint/2010/main" val="41563896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4"/>
          <p:cNvSpPr txBox="1"/>
          <p:nvPr/>
        </p:nvSpPr>
        <p:spPr>
          <a:xfrm>
            <a:off x="5400675" y="5993412"/>
            <a:ext cx="8064896" cy="1107996"/>
          </a:xfrm>
          <a:prstGeom prst="rect">
            <a:avLst/>
          </a:prstGeom>
          <a:noFill/>
        </p:spPr>
        <p:txBody>
          <a:bodyPr wrap="square" rtlCol="0">
            <a:spAutoFit/>
          </a:bodyPr>
          <a:lstStyle/>
          <a:p>
            <a:r>
              <a:rPr lang="en-US" sz="6600" b="1" dirty="0" smtClean="0">
                <a:solidFill>
                  <a:schemeClr val="bg1">
                    <a:lumMod val="7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ASSESSMENT</a:t>
            </a:r>
            <a:endParaRPr lang="en-US" sz="6600" b="1" dirty="0">
              <a:solidFill>
                <a:schemeClr val="bg1">
                  <a:lumMod val="7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endParaRPr>
          </a:p>
        </p:txBody>
      </p:sp>
      <p:pic>
        <p:nvPicPr>
          <p:cNvPr id="3074" name="Picture 2" descr="D:\WH\lesson_ppt\template\ICON\WH_lesson_icon-0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3043" y="3121870"/>
            <a:ext cx="2337963" cy="2246636"/>
          </a:xfrm>
          <a:prstGeom prst="rect">
            <a:avLst/>
          </a:prstGeom>
          <a:noFill/>
          <a:extLst>
            <a:ext uri="{909E8E84-426E-40DD-AFC4-6F175D3DCCD1}">
              <a14:hiddenFill xmlns:a14="http://schemas.microsoft.com/office/drawing/2010/main">
                <a:solidFill>
                  <a:srgbClr val="FFFFFF"/>
                </a:solidFill>
              </a14:hiddenFill>
            </a:ext>
          </a:extLst>
        </p:spPr>
      </p:pic>
      <p:grpSp>
        <p:nvGrpSpPr>
          <p:cNvPr id="9" name="群組 8"/>
          <p:cNvGrpSpPr/>
          <p:nvPr/>
        </p:nvGrpSpPr>
        <p:grpSpPr>
          <a:xfrm>
            <a:off x="0" y="1166"/>
            <a:ext cx="1944291" cy="1296219"/>
            <a:chOff x="0" y="-3"/>
            <a:chExt cx="1944291" cy="1296219"/>
          </a:xfrm>
        </p:grpSpPr>
        <p:sp>
          <p:nvSpPr>
            <p:cNvPr id="10" name="淚滴形 9"/>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
        <p:nvSpPr>
          <p:cNvPr id="12" name="Rectangle 1"/>
          <p:cNvSpPr/>
          <p:nvPr/>
        </p:nvSpPr>
        <p:spPr>
          <a:xfrm>
            <a:off x="648109" y="1906132"/>
            <a:ext cx="8424936" cy="4293483"/>
          </a:xfrm>
          <a:prstGeom prst="rect">
            <a:avLst/>
          </a:prstGeom>
        </p:spPr>
        <p:txBody>
          <a:bodyPr wrap="square">
            <a:spAutoFit/>
          </a:bodyPr>
          <a:lstStyle/>
          <a:p>
            <a:pPr marL="457200" lvl="0" indent="-457200">
              <a:buFont typeface="+mj-lt"/>
              <a:buAutoNum type="arabicPeriod"/>
            </a:pPr>
            <a:r>
              <a:rPr lang="en-US" altLang="zh-TW" sz="2100" dirty="0" smtClean="0"/>
              <a:t>My </a:t>
            </a:r>
            <a:r>
              <a:rPr lang="en-US" altLang="zh-TW" sz="2100" dirty="0"/>
              <a:t>father is a firefighter, and has saved many people’s lives. He’s my __________. </a:t>
            </a:r>
            <a:endParaRPr lang="zh-TW" altLang="zh-TW" sz="2100" dirty="0"/>
          </a:p>
          <a:p>
            <a:pPr marL="457200" lvl="0" indent="-457200">
              <a:buFont typeface="+mj-lt"/>
              <a:buAutoNum type="arabicPeriod"/>
            </a:pPr>
            <a:r>
              <a:rPr lang="en-US" altLang="zh-TW" sz="2100" dirty="0"/>
              <a:t>People will remember Muhammad Ali for what he did __________ boxing. He fought for world peace for 50 years. </a:t>
            </a:r>
            <a:endParaRPr lang="zh-TW" altLang="zh-TW" sz="2100" dirty="0"/>
          </a:p>
          <a:p>
            <a:pPr marL="457200" lvl="0" indent="-457200">
              <a:buFont typeface="+mj-lt"/>
              <a:buAutoNum type="arabicPeriod"/>
            </a:pPr>
            <a:r>
              <a:rPr lang="en-US" altLang="zh-TW" sz="2100" dirty="0"/>
              <a:t>Martin Luther King is a famous activist in America, he worked for ________ between people of different skin colors. </a:t>
            </a:r>
            <a:endParaRPr lang="zh-TW" altLang="zh-TW" sz="2100" dirty="0"/>
          </a:p>
          <a:p>
            <a:pPr marL="457200" lvl="0" indent="-457200">
              <a:buFont typeface="+mj-lt"/>
              <a:buAutoNum type="arabicPeriod"/>
            </a:pPr>
            <a:r>
              <a:rPr lang="en-US" altLang="zh-TW" sz="2100" dirty="0"/>
              <a:t>Gandhi believed that people of the world can __________ together to fight for world peace.</a:t>
            </a:r>
            <a:endParaRPr lang="zh-TW" altLang="zh-TW" sz="2100" dirty="0"/>
          </a:p>
          <a:p>
            <a:pPr marL="457200" lvl="0" indent="-457200">
              <a:buFont typeface="+mj-lt"/>
              <a:buAutoNum type="arabicPeriod"/>
            </a:pPr>
            <a:r>
              <a:rPr lang="en-US" altLang="zh-TW" sz="2100" dirty="0"/>
              <a:t>My mother always told me to ___________ people equally. Everyone is the same, and everyone has feelings. </a:t>
            </a:r>
            <a:endParaRPr lang="zh-TW" altLang="zh-TW" sz="2100" dirty="0"/>
          </a:p>
          <a:p>
            <a:pPr marL="457200" lvl="0" indent="-457200">
              <a:buFont typeface="+mj-lt"/>
              <a:buAutoNum type="arabicPeriod"/>
            </a:pPr>
            <a:r>
              <a:rPr lang="en-US" altLang="zh-TW" sz="2100" dirty="0"/>
              <a:t>People in Asia believe in many different _________. People in the Philippines are Christian, People in Thailand are Buddhist, and people in India are Hindu. </a:t>
            </a:r>
            <a:endParaRPr lang="zh-TW" altLang="zh-TW" sz="2100" dirty="0"/>
          </a:p>
        </p:txBody>
      </p:sp>
      <p:sp>
        <p:nvSpPr>
          <p:cNvPr id="2" name="Rectangle 1"/>
          <p:cNvSpPr/>
          <p:nvPr/>
        </p:nvSpPr>
        <p:spPr>
          <a:xfrm>
            <a:off x="2592363" y="692696"/>
            <a:ext cx="5400675" cy="1061829"/>
          </a:xfrm>
          <a:prstGeom prst="rect">
            <a:avLst/>
          </a:prstGeom>
        </p:spPr>
        <p:txBody>
          <a:bodyPr>
            <a:spAutoFit/>
          </a:bodyPr>
          <a:lstStyle/>
          <a:p>
            <a:pPr fontAlgn="base">
              <a:lnSpc>
                <a:spcPct val="150000"/>
              </a:lnSpc>
            </a:pPr>
            <a:r>
              <a:rPr lang="en-US" altLang="zh-TW" sz="2100" b="1" dirty="0"/>
              <a:t>Hero    </a:t>
            </a:r>
            <a:r>
              <a:rPr lang="en-US" altLang="zh-TW" sz="2100" b="1" dirty="0"/>
              <a:t>Outside of       </a:t>
            </a:r>
            <a:r>
              <a:rPr lang="en-US" altLang="zh-TW" sz="2100" b="1" dirty="0" smtClean="0"/>
              <a:t>Nickname</a:t>
            </a:r>
            <a:endParaRPr lang="zh-TW" altLang="zh-TW" sz="2100" b="1" dirty="0"/>
          </a:p>
          <a:p>
            <a:pPr>
              <a:lnSpc>
                <a:spcPct val="150000"/>
              </a:lnSpc>
            </a:pPr>
            <a:r>
              <a:rPr lang="en-US" altLang="zh-TW" sz="2100" b="1" dirty="0"/>
              <a:t>Champion     </a:t>
            </a:r>
            <a:r>
              <a:rPr lang="en-US" altLang="zh-TW" sz="2100" b="1" dirty="0"/>
              <a:t>  Peace           </a:t>
            </a:r>
            <a:r>
              <a:rPr lang="en-US" altLang="zh-TW" sz="2100" b="1" dirty="0"/>
              <a:t>Treat               Faith</a:t>
            </a:r>
            <a:endParaRPr lang="zh-TW" altLang="zh-TW" sz="2100" b="1" dirty="0"/>
          </a:p>
        </p:txBody>
      </p:sp>
      <p:sp>
        <p:nvSpPr>
          <p:cNvPr id="3" name="Rectangle 2"/>
          <p:cNvSpPr/>
          <p:nvPr/>
        </p:nvSpPr>
        <p:spPr>
          <a:xfrm>
            <a:off x="7229672" y="837684"/>
            <a:ext cx="707630" cy="369332"/>
          </a:xfrm>
          <a:prstGeom prst="rect">
            <a:avLst/>
          </a:prstGeom>
        </p:spPr>
        <p:txBody>
          <a:bodyPr wrap="none">
            <a:spAutoFit/>
          </a:bodyPr>
          <a:lstStyle/>
          <a:p>
            <a:r>
              <a:rPr lang="en-US" altLang="zh-TW" b="1" dirty="0"/>
              <a:t>Unite</a:t>
            </a:r>
            <a:endParaRPr lang="zh-TW" altLang="en-US" dirty="0"/>
          </a:p>
        </p:txBody>
      </p:sp>
    </p:spTree>
    <p:extLst>
      <p:ext uri="{BB962C8B-B14F-4D97-AF65-F5344CB8AC3E}">
        <p14:creationId xmlns:p14="http://schemas.microsoft.com/office/powerpoint/2010/main" val="32239694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72483" y="3717032"/>
            <a:ext cx="3762988" cy="646331"/>
          </a:xfrm>
          <a:prstGeom prst="rect">
            <a:avLst/>
          </a:prstGeom>
          <a:noFill/>
        </p:spPr>
        <p:txBody>
          <a:bodyPr wrap="square" rtlCol="0">
            <a:spAutoFit/>
          </a:bodyPr>
          <a:lstStyle/>
          <a:p>
            <a:pPr algn="ctr"/>
            <a:r>
              <a:rPr lang="en-US" sz="3600" dirty="0" smtClean="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INTRODUCTION </a:t>
            </a:r>
            <a:endParaRPr lang="en-US" sz="3600" dirty="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endParaRPr>
          </a:p>
        </p:txBody>
      </p:sp>
      <p:grpSp>
        <p:nvGrpSpPr>
          <p:cNvPr id="13" name="群組 12"/>
          <p:cNvGrpSpPr/>
          <p:nvPr/>
        </p:nvGrpSpPr>
        <p:grpSpPr>
          <a:xfrm>
            <a:off x="0" y="1166"/>
            <a:ext cx="1944291" cy="1296219"/>
            <a:chOff x="0" y="-3"/>
            <a:chExt cx="1944291" cy="1296219"/>
          </a:xfrm>
        </p:grpSpPr>
        <p:sp>
          <p:nvSpPr>
            <p:cNvPr id="19" name="淚滴形 18"/>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文字方塊 19"/>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grpSp>
        <p:nvGrpSpPr>
          <p:cNvPr id="15" name="群組 14"/>
          <p:cNvGrpSpPr/>
          <p:nvPr/>
        </p:nvGrpSpPr>
        <p:grpSpPr>
          <a:xfrm>
            <a:off x="2842726" y="1561681"/>
            <a:ext cx="5669752" cy="2252210"/>
            <a:chOff x="2842726" y="1561681"/>
            <a:chExt cx="5669752" cy="2252210"/>
          </a:xfrm>
        </p:grpSpPr>
        <p:pic>
          <p:nvPicPr>
            <p:cNvPr id="17" name="Picture 3" descr="D:\WH\lesson_ppt\template\ICON\WH_lesson_icon-04.png"/>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b="24384"/>
            <a:stretch/>
          </p:blipFill>
          <p:spPr bwMode="auto">
            <a:xfrm>
              <a:off x="2842726" y="1561681"/>
              <a:ext cx="5669752" cy="2252210"/>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群組 17"/>
            <p:cNvGrpSpPr/>
            <p:nvPr/>
          </p:nvGrpSpPr>
          <p:grpSpPr>
            <a:xfrm>
              <a:off x="5310096" y="2837250"/>
              <a:ext cx="432048" cy="586978"/>
              <a:chOff x="4427984" y="2625998"/>
              <a:chExt cx="432048" cy="586978"/>
            </a:xfrm>
          </p:grpSpPr>
          <p:sp>
            <p:nvSpPr>
              <p:cNvPr id="21" name="橢圓 20"/>
              <p:cNvSpPr/>
              <p:nvPr/>
            </p:nvSpPr>
            <p:spPr>
              <a:xfrm>
                <a:off x="4496544" y="2625998"/>
                <a:ext cx="298946" cy="29894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橢圓 21"/>
              <p:cNvSpPr/>
              <p:nvPr/>
            </p:nvSpPr>
            <p:spPr>
              <a:xfrm>
                <a:off x="4427984" y="2924944"/>
                <a:ext cx="432048" cy="28803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sp>
        <p:nvSpPr>
          <p:cNvPr id="27" name="TextBox 7"/>
          <p:cNvSpPr txBox="1"/>
          <p:nvPr/>
        </p:nvSpPr>
        <p:spPr>
          <a:xfrm>
            <a:off x="2520355" y="4293096"/>
            <a:ext cx="6120680" cy="1940852"/>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200000"/>
              </a:lnSpc>
            </a:pPr>
            <a:r>
              <a:rPr lang="en-US" sz="2100" dirty="0" smtClean="0">
                <a:solidFill>
                  <a:schemeClr val="bg1">
                    <a:lumMod val="50000"/>
                  </a:schemeClr>
                </a:solidFill>
              </a:rPr>
              <a:t>CEF Learning Goal:  </a:t>
            </a:r>
            <a:r>
              <a:rPr lang="en-US" sz="2100" dirty="0" smtClean="0">
                <a:solidFill>
                  <a:schemeClr val="tx1">
                    <a:lumMod val="75000"/>
                    <a:lumOff val="25000"/>
                  </a:schemeClr>
                </a:solidFill>
              </a:rPr>
              <a:t/>
            </a:r>
            <a:br>
              <a:rPr lang="en-US" sz="2100" dirty="0" smtClean="0">
                <a:solidFill>
                  <a:schemeClr val="tx1">
                    <a:lumMod val="75000"/>
                    <a:lumOff val="25000"/>
                  </a:schemeClr>
                </a:solidFill>
              </a:rPr>
            </a:br>
            <a:r>
              <a:rPr lang="en-US" altLang="zh-TW" sz="2100" dirty="0"/>
              <a:t>Talk about someone you know well. Practice the vocabulary words in the lesson, as well as the use of </a:t>
            </a:r>
            <a:endParaRPr lang="en-US" sz="2100" dirty="0">
              <a:solidFill>
                <a:schemeClr val="tx1">
                  <a:lumMod val="75000"/>
                  <a:lumOff val="25000"/>
                </a:schemeClr>
              </a:solidFill>
            </a:endParaRPr>
          </a:p>
        </p:txBody>
      </p:sp>
    </p:spTree>
    <p:extLst>
      <p:ext uri="{BB962C8B-B14F-4D97-AF65-F5344CB8AC3E}">
        <p14:creationId xmlns:p14="http://schemas.microsoft.com/office/powerpoint/2010/main" val="27783101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1"/>
          <p:cNvSpPr/>
          <p:nvPr/>
        </p:nvSpPr>
        <p:spPr>
          <a:xfrm rot="16200000">
            <a:off x="4195162" y="-1199714"/>
            <a:ext cx="7788168" cy="8327259"/>
          </a:xfrm>
          <a:prstGeom prst="trapezoid">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4" name="Picture 4" descr="D:\WH\web\ETALKING_LOGO_1-01.png"/>
          <p:cNvPicPr>
            <a:picLocks noChangeAspect="1" noChangeArrowheads="1"/>
          </p:cNvPicPr>
          <p:nvPr/>
        </p:nvPicPr>
        <p:blipFill>
          <a:blip r:embed="rId2" cstate="print">
            <a:biLevel thresh="75000"/>
            <a:extLst>
              <a:ext uri="{28A0092B-C50C-407E-A947-70E740481C1C}">
                <a14:useLocalDpi xmlns:a14="http://schemas.microsoft.com/office/drawing/2010/main" val="0"/>
              </a:ext>
            </a:extLst>
          </a:blip>
          <a:srcRect/>
          <a:stretch>
            <a:fillRect/>
          </a:stretch>
        </p:blipFill>
        <p:spPr bwMode="auto">
          <a:xfrm>
            <a:off x="-49569" y="6153150"/>
            <a:ext cx="2895600" cy="70485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群組 4"/>
          <p:cNvGrpSpPr/>
          <p:nvPr/>
        </p:nvGrpSpPr>
        <p:grpSpPr>
          <a:xfrm>
            <a:off x="9526" y="1167"/>
            <a:ext cx="1944291" cy="1296219"/>
            <a:chOff x="0" y="-3"/>
            <a:chExt cx="1944291" cy="1296219"/>
          </a:xfrm>
        </p:grpSpPr>
        <p:sp>
          <p:nvSpPr>
            <p:cNvPr id="6" name="淚滴形 5"/>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kern="0">
                <a:solidFill>
                  <a:sysClr val="windowText" lastClr="000000"/>
                </a:solidFill>
              </a:endParaRPr>
            </a:p>
          </p:txBody>
        </p:sp>
        <p:sp>
          <p:nvSpPr>
            <p:cNvPr id="7" name="文字方塊 6"/>
            <p:cNvSpPr txBox="1"/>
            <p:nvPr/>
          </p:nvSpPr>
          <p:spPr>
            <a:xfrm>
              <a:off x="108087" y="240895"/>
              <a:ext cx="1836204" cy="738664"/>
            </a:xfrm>
            <a:prstGeom prst="rect">
              <a:avLst/>
            </a:prstGeom>
            <a:noFill/>
          </p:spPr>
          <p:txBody>
            <a:bodyPr wrap="square" rtlCol="0">
              <a:spAutoFit/>
            </a:bodyPr>
            <a:lstStyle/>
            <a:p>
              <a:r>
                <a:rPr lang="en-US" altLang="zh-TW" sz="1400" kern="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kern="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kern="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kern="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kern="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kern="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
        <p:nvSpPr>
          <p:cNvPr id="9" name="Rectangle 1"/>
          <p:cNvSpPr/>
          <p:nvPr/>
        </p:nvSpPr>
        <p:spPr>
          <a:xfrm>
            <a:off x="5065262" y="2186765"/>
            <a:ext cx="6987357" cy="1107996"/>
          </a:xfrm>
          <a:prstGeom prst="rect">
            <a:avLst/>
          </a:prstGeom>
        </p:spPr>
        <p:txBody>
          <a:bodyPr wrap="square">
            <a:spAutoFit/>
          </a:bodyPr>
          <a:lstStyle/>
          <a:p>
            <a:r>
              <a:rPr lang="en-US" sz="6600" b="1" dirty="0" smtClean="0">
                <a:solidFill>
                  <a:schemeClr val="bg1"/>
                </a:solidFill>
                <a:latin typeface="Century Gothic" panose="020B0502020202020204" pitchFamily="34" charset="0"/>
              </a:rPr>
              <a:t>Thank you !</a:t>
            </a:r>
            <a:endParaRPr lang="en-US" sz="6600" dirty="0">
              <a:solidFill>
                <a:schemeClr val="bg1"/>
              </a:solidFill>
              <a:latin typeface="Century Gothic" panose="020B0502020202020204" pitchFamily="34" charset="0"/>
            </a:endParaRPr>
          </a:p>
        </p:txBody>
      </p:sp>
      <p:grpSp>
        <p:nvGrpSpPr>
          <p:cNvPr id="11" name="群組 10"/>
          <p:cNvGrpSpPr/>
          <p:nvPr/>
        </p:nvGrpSpPr>
        <p:grpSpPr>
          <a:xfrm>
            <a:off x="2324069" y="3710368"/>
            <a:ext cx="2302153" cy="1922502"/>
            <a:chOff x="2324069" y="3710368"/>
            <a:chExt cx="2302153" cy="1922502"/>
          </a:xfrm>
        </p:grpSpPr>
        <p:sp>
          <p:nvSpPr>
            <p:cNvPr id="12" name="橢圓 11"/>
            <p:cNvSpPr/>
            <p:nvPr/>
          </p:nvSpPr>
          <p:spPr>
            <a:xfrm>
              <a:off x="3224103" y="3981450"/>
              <a:ext cx="1402119" cy="1402119"/>
            </a:xfrm>
            <a:prstGeom prst="ellipse">
              <a:avLst/>
            </a:prstGeom>
            <a:solidFill>
              <a:srgbClr val="F25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3" name="圖片 12"/>
            <p:cNvPicPr>
              <a:picLocks noChangeAspect="1"/>
            </p:cNvPicPr>
            <p:nvPr/>
          </p:nvPicPr>
          <p:blipFill>
            <a:blip r:embed="rId3">
              <a:grayscl/>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324069" y="3710368"/>
              <a:ext cx="2174616" cy="1922502"/>
            </a:xfrm>
            <a:prstGeom prst="rect">
              <a:avLst/>
            </a:prstGeom>
          </p:spPr>
        </p:pic>
      </p:grpSp>
    </p:spTree>
    <p:extLst>
      <p:ext uri="{BB962C8B-B14F-4D97-AF65-F5344CB8AC3E}">
        <p14:creationId xmlns:p14="http://schemas.microsoft.com/office/powerpoint/2010/main" val="15693420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D:\WH\lesson_ppt\template\pix\1fbd57b9acef7a5fe2f1d1df482a5c1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9112" y="785302"/>
            <a:ext cx="5422239" cy="5422239"/>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群組 12"/>
          <p:cNvGrpSpPr/>
          <p:nvPr/>
        </p:nvGrpSpPr>
        <p:grpSpPr>
          <a:xfrm>
            <a:off x="504131" y="4969409"/>
            <a:ext cx="1152127" cy="331799"/>
            <a:chOff x="4860034" y="4725149"/>
            <a:chExt cx="1152127" cy="331799"/>
          </a:xfrm>
          <a:solidFill>
            <a:srgbClr val="0070C0"/>
          </a:solidFill>
        </p:grpSpPr>
        <p:sp>
          <p:nvSpPr>
            <p:cNvPr id="11" name="矩形 10"/>
            <p:cNvSpPr/>
            <p:nvPr/>
          </p:nvSpPr>
          <p:spPr>
            <a:xfrm>
              <a:off x="4860034" y="4725149"/>
              <a:ext cx="1152127" cy="331799"/>
            </a:xfrm>
            <a:prstGeom prst="rect">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5112643" y="4741403"/>
              <a:ext cx="864096" cy="307777"/>
            </a:xfrm>
            <a:prstGeom prst="rect">
              <a:avLst/>
            </a:prstGeom>
            <a:grpFill/>
          </p:spPr>
          <p:txBody>
            <a:bodyPr wrap="square" rtlCol="0">
              <a:spAutoFit/>
            </a:bodyPr>
            <a:lstStyle/>
            <a:p>
              <a:r>
                <a:rPr lang="en-US" altLang="zh-TW" sz="1400" dirty="0" smtClean="0">
                  <a:solidFill>
                    <a:schemeClr val="bg1"/>
                  </a:solidFill>
                  <a:latin typeface="Century Gothic" panose="020B0502020202020204" pitchFamily="34" charset="0"/>
                </a:rPr>
                <a:t>START</a:t>
              </a:r>
              <a:endParaRPr lang="zh-TW" altLang="en-US" sz="1400" dirty="0">
                <a:solidFill>
                  <a:schemeClr val="bg1"/>
                </a:solidFill>
                <a:latin typeface="Century Gothic" panose="020B0502020202020204" pitchFamily="34" charset="0"/>
              </a:endParaRPr>
            </a:p>
          </p:txBody>
        </p:sp>
      </p:grpSp>
      <p:grpSp>
        <p:nvGrpSpPr>
          <p:cNvPr id="23" name="群組 22"/>
          <p:cNvGrpSpPr/>
          <p:nvPr/>
        </p:nvGrpSpPr>
        <p:grpSpPr>
          <a:xfrm>
            <a:off x="5040560" y="533143"/>
            <a:ext cx="5904731" cy="6036108"/>
            <a:chOff x="4896619" y="533143"/>
            <a:chExt cx="5904731" cy="6036108"/>
          </a:xfrm>
        </p:grpSpPr>
        <p:grpSp>
          <p:nvGrpSpPr>
            <p:cNvPr id="6" name="群組 5"/>
            <p:cNvGrpSpPr/>
            <p:nvPr/>
          </p:nvGrpSpPr>
          <p:grpSpPr>
            <a:xfrm>
              <a:off x="4896619" y="587684"/>
              <a:ext cx="5735297" cy="5764475"/>
              <a:chOff x="5448057" y="1184536"/>
              <a:chExt cx="4548780" cy="4571923"/>
            </a:xfrm>
          </p:grpSpPr>
          <p:sp>
            <p:nvSpPr>
              <p:cNvPr id="4" name="橢圓 3"/>
              <p:cNvSpPr/>
              <p:nvPr/>
            </p:nvSpPr>
            <p:spPr>
              <a:xfrm>
                <a:off x="5448057" y="1256799"/>
                <a:ext cx="4476457" cy="4476457"/>
              </a:xfrm>
              <a:prstGeom prst="ellipse">
                <a:avLst/>
              </a:prstGeom>
              <a:noFill/>
              <a:ln w="2413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直角三角形 4"/>
              <p:cNvSpPr/>
              <p:nvPr/>
            </p:nvSpPr>
            <p:spPr>
              <a:xfrm>
                <a:off x="5448057" y="4321337"/>
                <a:ext cx="1464786" cy="1411919"/>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直角三角形 18"/>
              <p:cNvSpPr/>
              <p:nvPr/>
            </p:nvSpPr>
            <p:spPr>
              <a:xfrm rot="5604446">
                <a:off x="5472853" y="1229501"/>
                <a:ext cx="1498859" cy="1408929"/>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直角三角形 19"/>
              <p:cNvSpPr/>
              <p:nvPr/>
            </p:nvSpPr>
            <p:spPr>
              <a:xfrm rot="10800000">
                <a:off x="8532051" y="1340788"/>
                <a:ext cx="1464786" cy="1411919"/>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直角三角形 20"/>
              <p:cNvSpPr/>
              <p:nvPr/>
            </p:nvSpPr>
            <p:spPr>
              <a:xfrm rot="15975232">
                <a:off x="8453094" y="4283845"/>
                <a:ext cx="1430085" cy="1515144"/>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cxnSp>
          <p:nvCxnSpPr>
            <p:cNvPr id="10" name="直線接點 9"/>
            <p:cNvCxnSpPr/>
            <p:nvPr/>
          </p:nvCxnSpPr>
          <p:spPr>
            <a:xfrm>
              <a:off x="5035171" y="2420888"/>
              <a:ext cx="576617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線接點 24"/>
            <p:cNvCxnSpPr/>
            <p:nvPr/>
          </p:nvCxnSpPr>
          <p:spPr>
            <a:xfrm>
              <a:off x="5035171" y="4581128"/>
              <a:ext cx="576617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直線接點 25"/>
            <p:cNvCxnSpPr/>
            <p:nvPr/>
          </p:nvCxnSpPr>
          <p:spPr>
            <a:xfrm>
              <a:off x="6743484" y="678796"/>
              <a:ext cx="0" cy="589045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接點 27"/>
            <p:cNvCxnSpPr/>
            <p:nvPr/>
          </p:nvCxnSpPr>
          <p:spPr>
            <a:xfrm>
              <a:off x="8785051" y="533143"/>
              <a:ext cx="0" cy="589045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2" name="文字方塊 21"/>
          <p:cNvSpPr txBox="1"/>
          <p:nvPr/>
        </p:nvSpPr>
        <p:spPr>
          <a:xfrm>
            <a:off x="6887425" y="6453336"/>
            <a:ext cx="3456384" cy="215444"/>
          </a:xfrm>
          <a:prstGeom prst="rect">
            <a:avLst/>
          </a:prstGeom>
          <a:noFill/>
        </p:spPr>
        <p:txBody>
          <a:bodyPr wrap="square" rtlCol="0">
            <a:spAutoFit/>
          </a:bodyPr>
          <a:lstStyle/>
          <a:p>
            <a:r>
              <a:rPr lang="en-US" altLang="zh-TW" sz="800" dirty="0">
                <a:solidFill>
                  <a:schemeClr val="bg1">
                    <a:lumMod val="65000"/>
                  </a:schemeClr>
                </a:solidFill>
                <a:latin typeface="Century Gothic" panose="020B0502020202020204" pitchFamily="34" charset="0"/>
              </a:rPr>
              <a:t>Image </a:t>
            </a:r>
            <a:r>
              <a:rPr lang="en-US" altLang="zh-TW" sz="800" dirty="0" smtClean="0">
                <a:solidFill>
                  <a:schemeClr val="bg1">
                    <a:lumMod val="65000"/>
                  </a:schemeClr>
                </a:solidFill>
                <a:latin typeface="Century Gothic" panose="020B0502020202020204" pitchFamily="34" charset="0"/>
              </a:rPr>
              <a:t>from : keithrosen.com</a:t>
            </a:r>
            <a:endParaRPr lang="zh-TW" altLang="en-US" sz="800" dirty="0">
              <a:solidFill>
                <a:schemeClr val="bg1">
                  <a:lumMod val="65000"/>
                </a:schemeClr>
              </a:solidFill>
              <a:latin typeface="Century Gothic" panose="020B0502020202020204" pitchFamily="34" charset="0"/>
            </a:endParaRPr>
          </a:p>
        </p:txBody>
      </p:sp>
      <p:grpSp>
        <p:nvGrpSpPr>
          <p:cNvPr id="24" name="群組 10"/>
          <p:cNvGrpSpPr/>
          <p:nvPr/>
        </p:nvGrpSpPr>
        <p:grpSpPr>
          <a:xfrm>
            <a:off x="-14281" y="0"/>
            <a:ext cx="1944291" cy="1296219"/>
            <a:chOff x="0" y="-3"/>
            <a:chExt cx="1944291" cy="1296219"/>
          </a:xfrm>
        </p:grpSpPr>
        <p:sp>
          <p:nvSpPr>
            <p:cNvPr id="27" name="淚滴形 11"/>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文字方塊 12"/>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27222888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60515" y="3645024"/>
            <a:ext cx="3888432" cy="646331"/>
          </a:xfrm>
          <a:prstGeom prst="rect">
            <a:avLst/>
          </a:prstGeom>
          <a:noFill/>
        </p:spPr>
        <p:txBody>
          <a:bodyPr wrap="square" rtlCol="0">
            <a:spAutoFit/>
          </a:bodyPr>
          <a:lstStyle/>
          <a:p>
            <a:r>
              <a:rPr lang="en-US" sz="3600" spc="600" dirty="0" smtClean="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WARM-UP </a:t>
            </a:r>
            <a:endParaRPr lang="en-US" sz="3600" spc="600" dirty="0">
              <a:solidFill>
                <a:schemeClr val="tx1">
                  <a:lumMod val="85000"/>
                  <a:lumOff val="1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endParaRPr>
          </a:p>
        </p:txBody>
      </p:sp>
      <p:pic>
        <p:nvPicPr>
          <p:cNvPr id="1026" name="Picture 2" descr="D:\WH\lesson_ppt\template\ICON\WH_lesson_icon-0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0948" y="2322722"/>
            <a:ext cx="1429807" cy="1322302"/>
          </a:xfrm>
          <a:prstGeom prst="rect">
            <a:avLst/>
          </a:prstGeom>
          <a:noFill/>
          <a:extLst>
            <a:ext uri="{909E8E84-426E-40DD-AFC4-6F175D3DCCD1}">
              <a14:hiddenFill xmlns:a14="http://schemas.microsoft.com/office/drawing/2010/main">
                <a:solidFill>
                  <a:srgbClr val="FFFFFF"/>
                </a:solidFill>
              </a14:hiddenFill>
            </a:ext>
          </a:extLst>
        </p:spPr>
      </p:pic>
      <p:sp>
        <p:nvSpPr>
          <p:cNvPr id="15" name="文字方塊 14"/>
          <p:cNvSpPr txBox="1"/>
          <p:nvPr/>
        </p:nvSpPr>
        <p:spPr>
          <a:xfrm>
            <a:off x="108087" y="242064"/>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nvGrpSpPr>
          <p:cNvPr id="7" name="群組 10"/>
          <p:cNvGrpSpPr/>
          <p:nvPr/>
        </p:nvGrpSpPr>
        <p:grpSpPr>
          <a:xfrm>
            <a:off x="0" y="0"/>
            <a:ext cx="1944291" cy="1296219"/>
            <a:chOff x="0" y="-3"/>
            <a:chExt cx="1944291" cy="1296219"/>
          </a:xfrm>
        </p:grpSpPr>
        <p:sp>
          <p:nvSpPr>
            <p:cNvPr id="8" name="淚滴形 11"/>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2"/>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2059962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64471" y="3522409"/>
            <a:ext cx="4176463" cy="646331"/>
          </a:xfrm>
          <a:prstGeom prst="rect">
            <a:avLst/>
          </a:prstGeom>
          <a:noFill/>
        </p:spPr>
        <p:txBody>
          <a:bodyPr wrap="square" rtlCol="0">
            <a:spAutoFit/>
          </a:bodyPr>
          <a:lstStyle/>
          <a:p>
            <a:r>
              <a:rPr lang="en-US" sz="3600" dirty="0" smtClean="0">
                <a:solidFill>
                  <a:schemeClr val="tx1">
                    <a:lumMod val="75000"/>
                    <a:lumOff val="2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rPr>
              <a:t>GETTING STARTED </a:t>
            </a:r>
            <a:endParaRPr lang="en-US" sz="3600" dirty="0">
              <a:solidFill>
                <a:schemeClr val="tx1">
                  <a:lumMod val="75000"/>
                  <a:lumOff val="25000"/>
                </a:schemeClr>
              </a:solidFill>
              <a:latin typeface="Malgun Gothic Semilight" panose="020B0502040204020203" pitchFamily="34" charset="-120"/>
              <a:ea typeface="Malgun Gothic Semilight" panose="020B0502040204020203" pitchFamily="34" charset="-120"/>
              <a:cs typeface="Malgun Gothic Semilight" panose="020B0502040204020203" pitchFamily="34" charset="-120"/>
            </a:endParaRPr>
          </a:p>
        </p:txBody>
      </p:sp>
      <p:grpSp>
        <p:nvGrpSpPr>
          <p:cNvPr id="6" name="群組 5"/>
          <p:cNvGrpSpPr/>
          <p:nvPr/>
        </p:nvGrpSpPr>
        <p:grpSpPr>
          <a:xfrm>
            <a:off x="4983981" y="2276872"/>
            <a:ext cx="1136774" cy="1136774"/>
            <a:chOff x="4017718" y="2237616"/>
            <a:chExt cx="1407408" cy="1407408"/>
          </a:xfrm>
        </p:grpSpPr>
        <p:sp>
          <p:nvSpPr>
            <p:cNvPr id="7" name="橢圓 6"/>
            <p:cNvSpPr/>
            <p:nvPr/>
          </p:nvSpPr>
          <p:spPr>
            <a:xfrm>
              <a:off x="4017718" y="2237616"/>
              <a:ext cx="1407408" cy="140740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8" name="Picture 8" descr="start-icon.png"/>
            <p:cNvPicPr>
              <a:picLocks noChangeAspect="1"/>
            </p:cNvPicPr>
            <p:nvPr/>
          </p:nvPicPr>
          <p:blipFill rotWithShape="1">
            <a:blip r:embed="rId2" cstate="print">
              <a:extLst>
                <a:ext uri="{28A0092B-C50C-407E-A947-70E740481C1C}">
                  <a14:useLocalDpi xmlns:a14="http://schemas.microsoft.com/office/drawing/2010/main" val="0"/>
                </a:ext>
              </a:extLst>
            </a:blip>
            <a:srcRect b="18461"/>
            <a:stretch/>
          </p:blipFill>
          <p:spPr>
            <a:xfrm>
              <a:off x="4108523" y="2390014"/>
              <a:ext cx="1225798" cy="999506"/>
            </a:xfrm>
            <a:prstGeom prst="rect">
              <a:avLst/>
            </a:prstGeom>
          </p:spPr>
        </p:pic>
      </p:grpSp>
      <p:sp>
        <p:nvSpPr>
          <p:cNvPr id="2" name="Rectangle 1"/>
          <p:cNvSpPr/>
          <p:nvPr/>
        </p:nvSpPr>
        <p:spPr>
          <a:xfrm>
            <a:off x="1944291" y="4277503"/>
            <a:ext cx="7416824" cy="1294522"/>
          </a:xfrm>
          <a:prstGeom prst="rect">
            <a:avLst/>
          </a:prstGeom>
        </p:spPr>
        <p:txBody>
          <a:bodyPr wrap="square">
            <a:spAutoFit/>
          </a:bodyPr>
          <a:lstStyle/>
          <a:p>
            <a:pPr lvl="0" algn="ctr" fontAlgn="base">
              <a:lnSpc>
                <a:spcPct val="200000"/>
              </a:lnSpc>
              <a:spcAft>
                <a:spcPts val="0"/>
              </a:spcAft>
            </a:pPr>
            <a:r>
              <a:rPr lang="en-US" altLang="zh-TW" sz="2100" dirty="0">
                <a:solidFill>
                  <a:srgbClr val="000000"/>
                </a:solidFill>
                <a:latin typeface="+mj-lt"/>
                <a:cs typeface="新細明體" panose="02020500000000000000" pitchFamily="18" charset="-120"/>
              </a:rPr>
              <a:t>Do you like to watch boxing? Is boxing popular in your country? </a:t>
            </a:r>
            <a:endParaRPr lang="zh-TW" altLang="zh-TW" sz="2100" dirty="0">
              <a:latin typeface="+mj-lt"/>
              <a:cs typeface="新細明體" panose="02020500000000000000" pitchFamily="18" charset="-120"/>
            </a:endParaRPr>
          </a:p>
          <a:p>
            <a:pPr lvl="0" algn="ctr" fontAlgn="base">
              <a:lnSpc>
                <a:spcPct val="200000"/>
              </a:lnSpc>
              <a:spcAft>
                <a:spcPts val="0"/>
              </a:spcAft>
            </a:pPr>
            <a:r>
              <a:rPr lang="en-US" altLang="zh-TW" sz="2100" dirty="0">
                <a:solidFill>
                  <a:srgbClr val="000000"/>
                </a:solidFill>
                <a:latin typeface="+mj-lt"/>
                <a:cs typeface="新細明體" panose="02020500000000000000" pitchFamily="18" charset="-120"/>
              </a:rPr>
              <a:t>Have you heard of Muhammad Ali? What do you know about him?</a:t>
            </a:r>
            <a:endParaRPr lang="zh-TW" altLang="zh-TW" sz="2100" dirty="0">
              <a:latin typeface="+mj-lt"/>
              <a:cs typeface="新細明體" panose="02020500000000000000" pitchFamily="18" charset="-120"/>
            </a:endParaRPr>
          </a:p>
        </p:txBody>
      </p:sp>
      <p:grpSp>
        <p:nvGrpSpPr>
          <p:cNvPr id="10" name="群組 10"/>
          <p:cNvGrpSpPr/>
          <p:nvPr/>
        </p:nvGrpSpPr>
        <p:grpSpPr>
          <a:xfrm>
            <a:off x="-14281" y="0"/>
            <a:ext cx="1944291" cy="1296219"/>
            <a:chOff x="0" y="-3"/>
            <a:chExt cx="1944291" cy="1296219"/>
          </a:xfrm>
        </p:grpSpPr>
        <p:sp>
          <p:nvSpPr>
            <p:cNvPr id="13" name="淚滴形 11"/>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2"/>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8724995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WH\lesson_ppt\template\pix\0a1c18f46b1f4ac53eca46855ac63150.jpg"/>
          <p:cNvPicPr>
            <a:picLocks noChangeAspect="1" noChangeArrowheads="1"/>
          </p:cNvPicPr>
          <p:nvPr/>
        </p:nvPicPr>
        <p:blipFill rotWithShape="1">
          <a:blip r:embed="rId2">
            <a:extLst>
              <a:ext uri="{28A0092B-C50C-407E-A947-70E740481C1C}">
                <a14:useLocalDpi xmlns:a14="http://schemas.microsoft.com/office/drawing/2010/main" val="0"/>
              </a:ext>
            </a:extLst>
          </a:blip>
          <a:srcRect l="26734" t="-398" r="-987" b="398"/>
          <a:stretch/>
        </p:blipFill>
        <p:spPr bwMode="auto">
          <a:xfrm>
            <a:off x="-35968" y="-27383"/>
            <a:ext cx="5112644" cy="688538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21661"/>
          <a:stretch/>
        </p:blipFill>
        <p:spPr>
          <a:xfrm>
            <a:off x="-36283" y="-1"/>
            <a:ext cx="5076917" cy="6885385"/>
          </a:xfrm>
          <a:prstGeom prst="rect">
            <a:avLst/>
          </a:prstGeom>
        </p:spPr>
      </p:pic>
      <p:sp>
        <p:nvSpPr>
          <p:cNvPr id="6" name="直角三角形 5"/>
          <p:cNvSpPr/>
          <p:nvPr/>
        </p:nvSpPr>
        <p:spPr>
          <a:xfrm flipH="1">
            <a:off x="3312442" y="0"/>
            <a:ext cx="1728192" cy="3429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直角三角形 6"/>
          <p:cNvSpPr/>
          <p:nvPr/>
        </p:nvSpPr>
        <p:spPr>
          <a:xfrm flipH="1" flipV="1">
            <a:off x="3312442" y="3427040"/>
            <a:ext cx="1728192" cy="343096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TextBox 5"/>
          <p:cNvSpPr txBox="1"/>
          <p:nvPr/>
        </p:nvSpPr>
        <p:spPr>
          <a:xfrm>
            <a:off x="4176538" y="1556792"/>
            <a:ext cx="6624736" cy="4154984"/>
          </a:xfrm>
          <a:prstGeom prst="rect">
            <a:avLst/>
          </a:prstGeom>
          <a:noFill/>
        </p:spPr>
        <p:txBody>
          <a:bodyPr wrap="square" rtlCol="0">
            <a:spAutoFit/>
          </a:bodyPr>
          <a:lstStyle/>
          <a:p>
            <a:pPr marL="457200" lvl="0" indent="-457200">
              <a:lnSpc>
                <a:spcPct val="150000"/>
              </a:lnSpc>
              <a:buFont typeface="+mj-lt"/>
              <a:buAutoNum type="arabicPeriod"/>
            </a:pPr>
            <a:r>
              <a:rPr lang="en-US" altLang="zh-TW" sz="2200" b="1" dirty="0">
                <a:solidFill>
                  <a:srgbClr val="0070C0"/>
                </a:solidFill>
              </a:rPr>
              <a:t>Hero</a:t>
            </a:r>
            <a:r>
              <a:rPr lang="en-US" altLang="zh-TW" sz="2200" dirty="0">
                <a:solidFill>
                  <a:srgbClr val="0070C0"/>
                </a:solidFill>
              </a:rPr>
              <a:t> </a:t>
            </a:r>
            <a:r>
              <a:rPr lang="en-US" altLang="zh-TW" sz="2200" dirty="0"/>
              <a:t>(n.) - The hero of a book, play, film, or story is the main male character, who usually has good qualities.</a:t>
            </a:r>
            <a:endParaRPr lang="zh-TW" altLang="zh-TW" sz="2200" dirty="0"/>
          </a:p>
          <a:p>
            <a:pPr marL="457200" lvl="0" indent="-457200">
              <a:lnSpc>
                <a:spcPct val="150000"/>
              </a:lnSpc>
              <a:buFont typeface="+mj-lt"/>
              <a:buAutoNum type="arabicPeriod"/>
            </a:pPr>
            <a:r>
              <a:rPr lang="en-US" altLang="zh-TW" sz="2200" b="1" dirty="0">
                <a:solidFill>
                  <a:srgbClr val="0070C0"/>
                </a:solidFill>
              </a:rPr>
              <a:t>Nickname</a:t>
            </a:r>
            <a:r>
              <a:rPr lang="en-US" altLang="zh-TW" sz="2200" dirty="0">
                <a:solidFill>
                  <a:srgbClr val="0070C0"/>
                </a:solidFill>
              </a:rPr>
              <a:t> </a:t>
            </a:r>
            <a:r>
              <a:rPr lang="en-US" altLang="zh-TW" sz="2200" dirty="0"/>
              <a:t>(n.) - An informal name for someone or something.</a:t>
            </a:r>
            <a:endParaRPr lang="zh-TW" altLang="zh-TW" sz="2200" dirty="0"/>
          </a:p>
          <a:p>
            <a:pPr marL="457200" lvl="0" indent="-457200">
              <a:lnSpc>
                <a:spcPct val="150000"/>
              </a:lnSpc>
              <a:buFont typeface="+mj-lt"/>
              <a:buAutoNum type="arabicPeriod"/>
            </a:pPr>
            <a:r>
              <a:rPr lang="en-US" altLang="zh-TW" sz="2200" b="1" dirty="0">
                <a:solidFill>
                  <a:srgbClr val="0070C0"/>
                </a:solidFill>
              </a:rPr>
              <a:t>Outside of </a:t>
            </a:r>
            <a:r>
              <a:rPr lang="en-US" altLang="zh-TW" sz="2200" dirty="0"/>
              <a:t>(prep.) - except, apart from, aside from. </a:t>
            </a:r>
            <a:endParaRPr lang="zh-TW" altLang="zh-TW" sz="2200" dirty="0"/>
          </a:p>
          <a:p>
            <a:pPr marL="457200" lvl="0" indent="-457200">
              <a:lnSpc>
                <a:spcPct val="150000"/>
              </a:lnSpc>
              <a:buFont typeface="+mj-lt"/>
              <a:buAutoNum type="arabicPeriod"/>
            </a:pPr>
            <a:r>
              <a:rPr lang="en-US" altLang="zh-TW" sz="2200" b="1" dirty="0">
                <a:solidFill>
                  <a:srgbClr val="0070C0"/>
                </a:solidFill>
              </a:rPr>
              <a:t>Peace</a:t>
            </a:r>
            <a:r>
              <a:rPr lang="en-US" altLang="zh-TW" sz="2200" dirty="0">
                <a:solidFill>
                  <a:srgbClr val="0070C0"/>
                </a:solidFill>
              </a:rPr>
              <a:t> </a:t>
            </a:r>
            <a:r>
              <a:rPr lang="en-US" altLang="zh-TW" sz="2200" dirty="0"/>
              <a:t>(n.) - If there is peace in a country or in the world, there are no wars or violent conflicts going on</a:t>
            </a:r>
            <a:r>
              <a:rPr lang="en-US" altLang="zh-TW" sz="2200" dirty="0" smtClean="0"/>
              <a:t>.</a:t>
            </a:r>
            <a:endParaRPr lang="zh-TW" altLang="zh-TW" sz="2200" dirty="0"/>
          </a:p>
        </p:txBody>
      </p:sp>
      <p:sp>
        <p:nvSpPr>
          <p:cNvPr id="9" name="文字方塊 8"/>
          <p:cNvSpPr txBox="1"/>
          <p:nvPr/>
        </p:nvSpPr>
        <p:spPr>
          <a:xfrm>
            <a:off x="5256733" y="491736"/>
            <a:ext cx="6322373" cy="477054"/>
          </a:xfrm>
          <a:prstGeom prst="rect">
            <a:avLst/>
          </a:prstGeom>
          <a:noFill/>
        </p:spPr>
        <p:txBody>
          <a:bodyPr wrap="square" rtlCol="0">
            <a:spAutoFit/>
          </a:bodyPr>
          <a:lstStyle/>
          <a:p>
            <a:r>
              <a:rPr lang="en-US" altLang="zh-TW" sz="2500" dirty="0" smtClean="0">
                <a:solidFill>
                  <a:srgbClr val="0070C0"/>
                </a:solidFill>
                <a:latin typeface="Century Gothic" panose="020B0502020202020204" pitchFamily="34" charset="0"/>
              </a:rPr>
              <a:t>01 </a:t>
            </a:r>
            <a:r>
              <a:rPr lang="en-US" altLang="zh-TW" sz="2500" dirty="0">
                <a:solidFill>
                  <a:srgbClr val="0070C0"/>
                </a:solidFill>
                <a:latin typeface="Century Gothic" panose="020B0502020202020204" pitchFamily="34" charset="0"/>
              </a:rPr>
              <a:t>VOCABULARY CORNER </a:t>
            </a:r>
            <a:endParaRPr lang="zh-TW" altLang="zh-TW" sz="2500" dirty="0">
              <a:solidFill>
                <a:srgbClr val="0070C0"/>
              </a:solidFill>
              <a:latin typeface="Century Gothic" panose="020B0502020202020204" pitchFamily="34" charset="0"/>
            </a:endParaRPr>
          </a:p>
        </p:txBody>
      </p:sp>
      <p:cxnSp>
        <p:nvCxnSpPr>
          <p:cNvPr id="10" name="直線接點 9"/>
          <p:cNvCxnSpPr/>
          <p:nvPr/>
        </p:nvCxnSpPr>
        <p:spPr>
          <a:xfrm flipH="1">
            <a:off x="1512245" y="3356992"/>
            <a:ext cx="1872206" cy="367240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4" name="群組 13"/>
          <p:cNvGrpSpPr/>
          <p:nvPr/>
        </p:nvGrpSpPr>
        <p:grpSpPr>
          <a:xfrm>
            <a:off x="-35968" y="0"/>
            <a:ext cx="1944291" cy="1296219"/>
            <a:chOff x="0" y="-3"/>
            <a:chExt cx="1944291" cy="1296219"/>
          </a:xfrm>
        </p:grpSpPr>
        <p:sp>
          <p:nvSpPr>
            <p:cNvPr id="15" name="淚滴形 14"/>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
        <p:nvSpPr>
          <p:cNvPr id="19" name="文字方塊 18"/>
          <p:cNvSpPr txBox="1"/>
          <p:nvPr/>
        </p:nvSpPr>
        <p:spPr>
          <a:xfrm>
            <a:off x="7370144" y="6525344"/>
            <a:ext cx="3456384" cy="215444"/>
          </a:xfrm>
          <a:prstGeom prst="rect">
            <a:avLst/>
          </a:prstGeom>
          <a:noFill/>
        </p:spPr>
        <p:txBody>
          <a:bodyPr wrap="square" rtlCol="0">
            <a:spAutoFit/>
          </a:bodyPr>
          <a:lstStyle/>
          <a:p>
            <a:r>
              <a:rPr lang="en-US" altLang="zh-TW" sz="800" dirty="0">
                <a:solidFill>
                  <a:schemeClr val="bg1">
                    <a:lumMod val="65000"/>
                  </a:schemeClr>
                </a:solidFill>
                <a:latin typeface="Century Gothic" panose="020B0502020202020204" pitchFamily="34" charset="0"/>
              </a:rPr>
              <a:t>Image </a:t>
            </a:r>
            <a:r>
              <a:rPr lang="en-US" altLang="zh-TW" sz="800" dirty="0" smtClean="0">
                <a:solidFill>
                  <a:schemeClr val="bg1">
                    <a:lumMod val="65000"/>
                  </a:schemeClr>
                </a:solidFill>
                <a:latin typeface="Century Gothic" panose="020B0502020202020204" pitchFamily="34" charset="0"/>
              </a:rPr>
              <a:t>from : comicvine.gamespot.com</a:t>
            </a:r>
            <a:endParaRPr lang="zh-TW" altLang="en-US" sz="800" dirty="0">
              <a:solidFill>
                <a:schemeClr val="bg1">
                  <a:lumMod val="65000"/>
                </a:schemeClr>
              </a:solidFill>
              <a:latin typeface="Century Gothic" panose="020B0502020202020204" pitchFamily="34" charset="0"/>
            </a:endParaRPr>
          </a:p>
        </p:txBody>
      </p:sp>
    </p:spTree>
    <p:extLst>
      <p:ext uri="{BB962C8B-B14F-4D97-AF65-F5344CB8AC3E}">
        <p14:creationId xmlns:p14="http://schemas.microsoft.com/office/powerpoint/2010/main" val="6469033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WH\lesson_ppt\template\pix\0a1c18f46b1f4ac53eca46855ac63150.jpg"/>
          <p:cNvPicPr>
            <a:picLocks noChangeAspect="1" noChangeArrowheads="1"/>
          </p:cNvPicPr>
          <p:nvPr/>
        </p:nvPicPr>
        <p:blipFill rotWithShape="1">
          <a:blip r:embed="rId2">
            <a:extLst>
              <a:ext uri="{28A0092B-C50C-407E-A947-70E740481C1C}">
                <a14:useLocalDpi xmlns:a14="http://schemas.microsoft.com/office/drawing/2010/main" val="0"/>
              </a:ext>
            </a:extLst>
          </a:blip>
          <a:srcRect l="26734" t="-398" r="-987" b="398"/>
          <a:stretch/>
        </p:blipFill>
        <p:spPr bwMode="auto">
          <a:xfrm>
            <a:off x="-35968" y="-27383"/>
            <a:ext cx="5112644" cy="688538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28003" r="23143"/>
          <a:stretch/>
        </p:blipFill>
        <p:spPr>
          <a:xfrm>
            <a:off x="-48550" y="0"/>
            <a:ext cx="5065801" cy="6858000"/>
          </a:xfrm>
          <a:prstGeom prst="rect">
            <a:avLst/>
          </a:prstGeom>
        </p:spPr>
      </p:pic>
      <p:sp>
        <p:nvSpPr>
          <p:cNvPr id="6" name="直角三角形 5"/>
          <p:cNvSpPr/>
          <p:nvPr/>
        </p:nvSpPr>
        <p:spPr>
          <a:xfrm flipH="1">
            <a:off x="3312442" y="0"/>
            <a:ext cx="1728192" cy="3429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直角三角形 6"/>
          <p:cNvSpPr/>
          <p:nvPr/>
        </p:nvSpPr>
        <p:spPr>
          <a:xfrm flipH="1" flipV="1">
            <a:off x="3312442" y="3427040"/>
            <a:ext cx="1728192" cy="343096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TextBox 5"/>
          <p:cNvSpPr txBox="1"/>
          <p:nvPr/>
        </p:nvSpPr>
        <p:spPr>
          <a:xfrm>
            <a:off x="4490638" y="899316"/>
            <a:ext cx="6336704" cy="5626027"/>
          </a:xfrm>
          <a:prstGeom prst="rect">
            <a:avLst/>
          </a:prstGeom>
          <a:noFill/>
        </p:spPr>
        <p:txBody>
          <a:bodyPr wrap="square" rtlCol="0">
            <a:spAutoFit/>
          </a:bodyPr>
          <a:lstStyle/>
          <a:p>
            <a:pPr marL="457200" lvl="0" indent="-457200">
              <a:lnSpc>
                <a:spcPct val="150000"/>
              </a:lnSpc>
              <a:buFont typeface="+mj-lt"/>
              <a:buAutoNum type="arabicPeriod"/>
            </a:pPr>
            <a:r>
              <a:rPr lang="en-US" altLang="zh-TW" sz="2200" b="1" dirty="0" smtClean="0">
                <a:solidFill>
                  <a:srgbClr val="0070C0"/>
                </a:solidFill>
              </a:rPr>
              <a:t>Champion</a:t>
            </a:r>
            <a:r>
              <a:rPr lang="en-US" altLang="zh-TW" sz="2200" dirty="0" smtClean="0">
                <a:solidFill>
                  <a:srgbClr val="0070C0"/>
                </a:solidFill>
              </a:rPr>
              <a:t> </a:t>
            </a:r>
            <a:r>
              <a:rPr lang="en-US" altLang="zh-TW" sz="2200" dirty="0"/>
              <a:t>(n.) - A champion is someone who has won the first prize in a competition, contest, or fight.</a:t>
            </a:r>
            <a:endParaRPr lang="zh-TW" altLang="zh-TW" sz="2200" dirty="0"/>
          </a:p>
          <a:p>
            <a:pPr marL="457200" lvl="0" indent="-457200">
              <a:lnSpc>
                <a:spcPct val="150000"/>
              </a:lnSpc>
              <a:buFont typeface="+mj-lt"/>
              <a:buAutoNum type="arabicPeriod"/>
            </a:pPr>
            <a:r>
              <a:rPr lang="en-US" altLang="zh-TW" sz="2200" b="1" dirty="0">
                <a:solidFill>
                  <a:srgbClr val="0070C0"/>
                </a:solidFill>
              </a:rPr>
              <a:t>Unite</a:t>
            </a:r>
            <a:r>
              <a:rPr lang="en-US" altLang="zh-TW" sz="2200" dirty="0">
                <a:solidFill>
                  <a:srgbClr val="0070C0"/>
                </a:solidFill>
              </a:rPr>
              <a:t> </a:t>
            </a:r>
            <a:r>
              <a:rPr lang="en-US" altLang="zh-TW" sz="2200" dirty="0"/>
              <a:t>(v.) - If a group of people or things unite or if something unites them, they join together and act as a group.</a:t>
            </a:r>
            <a:endParaRPr lang="zh-TW" altLang="zh-TW" sz="2200" dirty="0"/>
          </a:p>
          <a:p>
            <a:pPr marL="457200" lvl="0" indent="-457200">
              <a:lnSpc>
                <a:spcPct val="150000"/>
              </a:lnSpc>
              <a:buFont typeface="+mj-lt"/>
              <a:buAutoNum type="arabicPeriod"/>
            </a:pPr>
            <a:r>
              <a:rPr lang="en-US" altLang="zh-TW" sz="2200" b="1" dirty="0">
                <a:solidFill>
                  <a:srgbClr val="0070C0"/>
                </a:solidFill>
              </a:rPr>
              <a:t>Treat</a:t>
            </a:r>
            <a:r>
              <a:rPr lang="en-US" altLang="zh-TW" sz="2200" dirty="0">
                <a:solidFill>
                  <a:srgbClr val="0070C0"/>
                </a:solidFill>
              </a:rPr>
              <a:t> </a:t>
            </a:r>
            <a:r>
              <a:rPr lang="en-US" altLang="zh-TW" sz="2200" dirty="0"/>
              <a:t>(v.) - If you treat someone or something in a particular way, you behave towards them or deal with them in that way.</a:t>
            </a:r>
            <a:endParaRPr lang="zh-TW" altLang="zh-TW" sz="2200" dirty="0"/>
          </a:p>
          <a:p>
            <a:pPr marL="457200" lvl="0" indent="-457200">
              <a:lnSpc>
                <a:spcPct val="150000"/>
              </a:lnSpc>
              <a:buFont typeface="+mj-lt"/>
              <a:buAutoNum type="arabicPeriod"/>
            </a:pPr>
            <a:r>
              <a:rPr lang="en-US" altLang="zh-TW" sz="2200" b="1" dirty="0">
                <a:solidFill>
                  <a:srgbClr val="0070C0"/>
                </a:solidFill>
              </a:rPr>
              <a:t>Faith</a:t>
            </a:r>
            <a:r>
              <a:rPr lang="en-US" altLang="zh-TW" sz="2200" dirty="0">
                <a:solidFill>
                  <a:srgbClr val="0070C0"/>
                </a:solidFill>
              </a:rPr>
              <a:t> </a:t>
            </a:r>
            <a:r>
              <a:rPr lang="en-US" altLang="zh-TW" sz="2200" dirty="0"/>
              <a:t>(n.) - Faith is strong religious belief in a particular God or Gods. </a:t>
            </a:r>
            <a:endParaRPr lang="zh-TW" altLang="zh-TW" sz="2200" dirty="0"/>
          </a:p>
        </p:txBody>
      </p:sp>
      <p:sp>
        <p:nvSpPr>
          <p:cNvPr id="9" name="文字方塊 8"/>
          <p:cNvSpPr txBox="1"/>
          <p:nvPr/>
        </p:nvSpPr>
        <p:spPr>
          <a:xfrm>
            <a:off x="5227857" y="409582"/>
            <a:ext cx="6322373" cy="477054"/>
          </a:xfrm>
          <a:prstGeom prst="rect">
            <a:avLst/>
          </a:prstGeom>
          <a:noFill/>
        </p:spPr>
        <p:txBody>
          <a:bodyPr wrap="square" rtlCol="0">
            <a:spAutoFit/>
          </a:bodyPr>
          <a:lstStyle/>
          <a:p>
            <a:r>
              <a:rPr lang="en-US" altLang="zh-TW" sz="2500" dirty="0" smtClean="0">
                <a:solidFill>
                  <a:srgbClr val="0070C0"/>
                </a:solidFill>
                <a:latin typeface="Century Gothic" panose="020B0502020202020204" pitchFamily="34" charset="0"/>
              </a:rPr>
              <a:t>01 </a:t>
            </a:r>
            <a:r>
              <a:rPr lang="en-US" altLang="zh-TW" sz="2500" dirty="0">
                <a:solidFill>
                  <a:srgbClr val="0070C0"/>
                </a:solidFill>
                <a:latin typeface="Century Gothic" panose="020B0502020202020204" pitchFamily="34" charset="0"/>
              </a:rPr>
              <a:t>VOCABULARY CORNER </a:t>
            </a:r>
            <a:endParaRPr lang="zh-TW" altLang="zh-TW" sz="2500" dirty="0">
              <a:solidFill>
                <a:srgbClr val="0070C0"/>
              </a:solidFill>
              <a:latin typeface="Century Gothic" panose="020B0502020202020204" pitchFamily="34" charset="0"/>
            </a:endParaRPr>
          </a:p>
        </p:txBody>
      </p:sp>
      <p:cxnSp>
        <p:nvCxnSpPr>
          <p:cNvPr id="10" name="直線接點 9"/>
          <p:cNvCxnSpPr/>
          <p:nvPr/>
        </p:nvCxnSpPr>
        <p:spPr>
          <a:xfrm flipH="1">
            <a:off x="1512245" y="3356992"/>
            <a:ext cx="1872206" cy="367240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4" name="群組 13"/>
          <p:cNvGrpSpPr/>
          <p:nvPr/>
        </p:nvGrpSpPr>
        <p:grpSpPr>
          <a:xfrm>
            <a:off x="-35968" y="0"/>
            <a:ext cx="1944291" cy="1296219"/>
            <a:chOff x="0" y="-3"/>
            <a:chExt cx="1944291" cy="1296219"/>
          </a:xfrm>
        </p:grpSpPr>
        <p:sp>
          <p:nvSpPr>
            <p:cNvPr id="15" name="淚滴形 14"/>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0070C0"/>
                </a:solidFill>
              </a:endParaRPr>
            </a:p>
          </p:txBody>
        </p:sp>
        <p:sp>
          <p:nvSpPr>
            <p:cNvPr id="16" name="文字方塊 15"/>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
        <p:nvSpPr>
          <p:cNvPr id="19" name="文字方塊 18"/>
          <p:cNvSpPr txBox="1"/>
          <p:nvPr/>
        </p:nvSpPr>
        <p:spPr>
          <a:xfrm>
            <a:off x="7370144" y="6525344"/>
            <a:ext cx="3456384" cy="215444"/>
          </a:xfrm>
          <a:prstGeom prst="rect">
            <a:avLst/>
          </a:prstGeom>
          <a:noFill/>
        </p:spPr>
        <p:txBody>
          <a:bodyPr wrap="square" rtlCol="0">
            <a:spAutoFit/>
          </a:bodyPr>
          <a:lstStyle/>
          <a:p>
            <a:r>
              <a:rPr lang="en-US" altLang="zh-TW" sz="800" dirty="0">
                <a:solidFill>
                  <a:schemeClr val="bg1">
                    <a:lumMod val="65000"/>
                  </a:schemeClr>
                </a:solidFill>
                <a:latin typeface="Century Gothic" panose="020B0502020202020204" pitchFamily="34" charset="0"/>
              </a:rPr>
              <a:t>Image </a:t>
            </a:r>
            <a:r>
              <a:rPr lang="en-US" altLang="zh-TW" sz="800" dirty="0" smtClean="0">
                <a:solidFill>
                  <a:schemeClr val="bg1">
                    <a:lumMod val="65000"/>
                  </a:schemeClr>
                </a:solidFill>
                <a:latin typeface="Century Gothic" panose="020B0502020202020204" pitchFamily="34" charset="0"/>
              </a:rPr>
              <a:t>from : </a:t>
            </a:r>
            <a:r>
              <a:rPr lang="en-US" altLang="zh-TW" sz="800" dirty="0">
                <a:solidFill>
                  <a:schemeClr val="bg1">
                    <a:lumMod val="65000"/>
                  </a:schemeClr>
                </a:solidFill>
                <a:latin typeface="Century Gothic" panose="020B0502020202020204" pitchFamily="34" charset="0"/>
              </a:rPr>
              <a:t>entrepreneur.com</a:t>
            </a:r>
            <a:endParaRPr lang="zh-TW" altLang="en-US" sz="800" dirty="0">
              <a:solidFill>
                <a:schemeClr val="bg1">
                  <a:lumMod val="65000"/>
                </a:schemeClr>
              </a:solidFill>
              <a:latin typeface="Century Gothic" panose="020B0502020202020204" pitchFamily="34" charset="0"/>
            </a:endParaRPr>
          </a:p>
        </p:txBody>
      </p:sp>
    </p:spTree>
    <p:extLst>
      <p:ext uri="{BB962C8B-B14F-4D97-AF65-F5344CB8AC3E}">
        <p14:creationId xmlns:p14="http://schemas.microsoft.com/office/powerpoint/2010/main" val="9134928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橢圓 9"/>
          <p:cNvSpPr/>
          <p:nvPr/>
        </p:nvSpPr>
        <p:spPr>
          <a:xfrm>
            <a:off x="4980645" y="2276872"/>
            <a:ext cx="1136774" cy="113677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TextBox 11"/>
          <p:cNvSpPr txBox="1"/>
          <p:nvPr/>
        </p:nvSpPr>
        <p:spPr>
          <a:xfrm>
            <a:off x="1925202" y="3696121"/>
            <a:ext cx="7230293" cy="646331"/>
          </a:xfrm>
          <a:prstGeom prst="rect">
            <a:avLst/>
          </a:prstGeom>
          <a:noFill/>
        </p:spPr>
        <p:txBody>
          <a:bodyPr wrap="square" rtlCol="0">
            <a:spAutoFit/>
          </a:bodyPr>
          <a:lstStyle/>
          <a:p>
            <a:pPr algn="ctr"/>
            <a:r>
              <a:rPr lang="en-US" sz="3600" dirty="0">
                <a:solidFill>
                  <a:schemeClr val="tx1">
                    <a:lumMod val="75000"/>
                    <a:lumOff val="25000"/>
                  </a:schemeClr>
                </a:solidFill>
                <a:latin typeface="Century Gothic" panose="020B0502020202020204" pitchFamily="34" charset="0"/>
                <a:ea typeface="Malgun Gothic Semilight" panose="020B0502040204020203" pitchFamily="34" charset="-120"/>
                <a:cs typeface="Malgun Gothic Semilight" panose="020B0502040204020203" pitchFamily="34" charset="-120"/>
              </a:rPr>
              <a:t>DISCUSSION </a:t>
            </a:r>
            <a:endParaRPr lang="en-US" sz="3600" dirty="0" smtClean="0">
              <a:solidFill>
                <a:schemeClr val="tx1">
                  <a:lumMod val="75000"/>
                  <a:lumOff val="25000"/>
                </a:schemeClr>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pic>
        <p:nvPicPr>
          <p:cNvPr id="9" name="Picture 9" descr="icon-projects.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75968" y="2518358"/>
            <a:ext cx="728763" cy="728763"/>
          </a:xfrm>
          <a:prstGeom prst="rect">
            <a:avLst/>
          </a:prstGeom>
        </p:spPr>
      </p:pic>
      <p:sp>
        <p:nvSpPr>
          <p:cNvPr id="2" name="文字方塊 1"/>
          <p:cNvSpPr txBox="1"/>
          <p:nvPr/>
        </p:nvSpPr>
        <p:spPr>
          <a:xfrm>
            <a:off x="4536504" y="4988783"/>
            <a:ext cx="3960515" cy="2400657"/>
          </a:xfrm>
          <a:prstGeom prst="rect">
            <a:avLst/>
          </a:prstGeom>
          <a:noFill/>
        </p:spPr>
        <p:txBody>
          <a:bodyPr wrap="square" rtlCol="0">
            <a:spAutoFit/>
          </a:bodyPr>
          <a:lstStyle/>
          <a:p>
            <a:r>
              <a:rPr lang="en-US" altLang="zh-TW" sz="15000" dirty="0" smtClean="0">
                <a:solidFill>
                  <a:schemeClr val="bg1">
                    <a:lumMod val="65000"/>
                  </a:schemeClr>
                </a:solidFill>
                <a:latin typeface="Century Gothic" panose="020B0502020202020204" pitchFamily="34" charset="0"/>
              </a:rPr>
              <a:t>01</a:t>
            </a:r>
            <a:endParaRPr lang="zh-TW" altLang="en-US" sz="15000" dirty="0">
              <a:solidFill>
                <a:schemeClr val="bg1">
                  <a:lumMod val="65000"/>
                </a:schemeClr>
              </a:solidFill>
              <a:latin typeface="Century Gothic" panose="020B0502020202020204" pitchFamily="34" charset="0"/>
            </a:endParaRPr>
          </a:p>
        </p:txBody>
      </p:sp>
      <p:sp>
        <p:nvSpPr>
          <p:cNvPr id="18" name="文字方塊 17"/>
          <p:cNvSpPr txBox="1"/>
          <p:nvPr/>
        </p:nvSpPr>
        <p:spPr>
          <a:xfrm>
            <a:off x="108086" y="213514"/>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nvGrpSpPr>
          <p:cNvPr id="11" name="群組 10"/>
          <p:cNvGrpSpPr/>
          <p:nvPr/>
        </p:nvGrpSpPr>
        <p:grpSpPr>
          <a:xfrm>
            <a:off x="-14281" y="0"/>
            <a:ext cx="1944291" cy="1296219"/>
            <a:chOff x="0" y="-3"/>
            <a:chExt cx="1944291" cy="1296219"/>
          </a:xfrm>
        </p:grpSpPr>
        <p:sp>
          <p:nvSpPr>
            <p:cNvPr id="12" name="淚滴形 11"/>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Tree>
    <p:extLst>
      <p:ext uri="{BB962C8B-B14F-4D97-AF65-F5344CB8AC3E}">
        <p14:creationId xmlns:p14="http://schemas.microsoft.com/office/powerpoint/2010/main" val="15244961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WH\lesson_ppt\template\pix\1bb296e42a13deb9156d910774559b7d.jpg"/>
          <p:cNvPicPr>
            <a:picLocks noChangeAspect="1" noChangeArrowheads="1"/>
          </p:cNvPicPr>
          <p:nvPr/>
        </p:nvPicPr>
        <p:blipFill rotWithShape="1">
          <a:blip r:embed="rId2">
            <a:extLst>
              <a:ext uri="{28A0092B-C50C-407E-A947-70E740481C1C}">
                <a14:useLocalDpi xmlns:a14="http://schemas.microsoft.com/office/drawing/2010/main" val="0"/>
              </a:ext>
            </a:extLst>
          </a:blip>
          <a:srcRect r="9908" b="9908"/>
          <a:stretch/>
        </p:blipFill>
        <p:spPr bwMode="auto">
          <a:xfrm>
            <a:off x="-33884" y="-27385"/>
            <a:ext cx="4632140" cy="688538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8647" r="21968"/>
          <a:stretch/>
        </p:blipFill>
        <p:spPr>
          <a:xfrm>
            <a:off x="-33886" y="-27387"/>
            <a:ext cx="4658471" cy="6885387"/>
          </a:xfrm>
          <a:prstGeom prst="rect">
            <a:avLst/>
          </a:prstGeom>
        </p:spPr>
      </p:pic>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17160" r="15395"/>
          <a:stretch/>
        </p:blipFill>
        <p:spPr>
          <a:xfrm>
            <a:off x="-37780" y="-15514"/>
            <a:ext cx="4662366" cy="6873514"/>
          </a:xfrm>
          <a:prstGeom prst="rect">
            <a:avLst/>
          </a:prstGeom>
        </p:spPr>
      </p:pic>
      <p:grpSp>
        <p:nvGrpSpPr>
          <p:cNvPr id="14" name="群組 13"/>
          <p:cNvGrpSpPr/>
          <p:nvPr/>
        </p:nvGrpSpPr>
        <p:grpSpPr>
          <a:xfrm>
            <a:off x="-33884" y="-27385"/>
            <a:ext cx="1944291" cy="1296219"/>
            <a:chOff x="0" y="-3"/>
            <a:chExt cx="1944291" cy="1296219"/>
          </a:xfrm>
        </p:grpSpPr>
        <p:sp>
          <p:nvSpPr>
            <p:cNvPr id="15" name="淚滴形 14"/>
            <p:cNvSpPr/>
            <p:nvPr/>
          </p:nvSpPr>
          <p:spPr>
            <a:xfrm rot="16200000">
              <a:off x="0" y="-3"/>
              <a:ext cx="1296219" cy="1296219"/>
            </a:xfrm>
            <a:prstGeom prst="teardrop">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p:cNvSpPr txBox="1"/>
            <p:nvPr/>
          </p:nvSpPr>
          <p:spPr>
            <a:xfrm>
              <a:off x="108087" y="240895"/>
              <a:ext cx="1836204" cy="738664"/>
            </a:xfrm>
            <a:prstGeom prst="rect">
              <a:avLst/>
            </a:prstGeom>
            <a:noFill/>
          </p:spPr>
          <p:txBody>
            <a:bodyPr wrap="square" rtlCol="0">
              <a:spAutoFit/>
            </a:bodyPr>
            <a:lstStyle/>
            <a:p>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E-TALKING</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BEST </a:t>
              </a:r>
              <a:b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br>
              <a:r>
                <a:rPr lang="en-US" altLang="zh-TW" sz="1400" dirty="0" smtClean="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rPr>
                <a:t>FOR YOU</a:t>
              </a:r>
              <a:endParaRPr lang="zh-TW" altLang="en-US" sz="1400" dirty="0">
                <a:solidFill>
                  <a:schemeClr val="bg1"/>
                </a:solidFill>
                <a:latin typeface="Century Gothic" panose="020B0502020202020204" pitchFamily="34" charset="0"/>
                <a:ea typeface="Malgun Gothic Semilight" panose="020B0502040204020203" pitchFamily="34" charset="-120"/>
                <a:cs typeface="Malgun Gothic Semilight" panose="020B0502040204020203" pitchFamily="34" charset="-120"/>
              </a:endParaRPr>
            </a:p>
          </p:txBody>
        </p:sp>
      </p:grpSp>
      <p:sp>
        <p:nvSpPr>
          <p:cNvPr id="2" name="矩形 1"/>
          <p:cNvSpPr/>
          <p:nvPr/>
        </p:nvSpPr>
        <p:spPr>
          <a:xfrm rot="2720969">
            <a:off x="1931598" y="875986"/>
            <a:ext cx="3196065" cy="1174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矩形 20"/>
          <p:cNvSpPr/>
          <p:nvPr/>
        </p:nvSpPr>
        <p:spPr>
          <a:xfrm rot="2720969">
            <a:off x="-995791" y="5785847"/>
            <a:ext cx="2672700" cy="1197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rot="2720969">
            <a:off x="3733277" y="-164895"/>
            <a:ext cx="1308589" cy="6894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7370144" y="6525344"/>
            <a:ext cx="3456384" cy="215444"/>
          </a:xfrm>
          <a:prstGeom prst="rect">
            <a:avLst/>
          </a:prstGeom>
          <a:noFill/>
        </p:spPr>
        <p:txBody>
          <a:bodyPr wrap="square" rtlCol="0">
            <a:spAutoFit/>
          </a:bodyPr>
          <a:lstStyle/>
          <a:p>
            <a:r>
              <a:rPr lang="en-US" altLang="zh-TW" sz="800" dirty="0">
                <a:solidFill>
                  <a:schemeClr val="bg1">
                    <a:lumMod val="65000"/>
                  </a:schemeClr>
                </a:solidFill>
                <a:latin typeface="Century Gothic" panose="020B0502020202020204" pitchFamily="34" charset="0"/>
              </a:rPr>
              <a:t>Image </a:t>
            </a:r>
            <a:r>
              <a:rPr lang="en-US" altLang="zh-TW" sz="800" dirty="0" smtClean="0">
                <a:solidFill>
                  <a:schemeClr val="bg1">
                    <a:lumMod val="65000"/>
                  </a:schemeClr>
                </a:solidFill>
                <a:latin typeface="Century Gothic" panose="020B0502020202020204" pitchFamily="34" charset="0"/>
              </a:rPr>
              <a:t>from:</a:t>
            </a:r>
            <a:r>
              <a:rPr lang="zh-TW" altLang="en-US" sz="800" dirty="0" smtClean="0">
                <a:solidFill>
                  <a:schemeClr val="bg1">
                    <a:lumMod val="65000"/>
                  </a:schemeClr>
                </a:solidFill>
                <a:latin typeface="Century Gothic" panose="020B0502020202020204" pitchFamily="34" charset="0"/>
              </a:rPr>
              <a:t> </a:t>
            </a:r>
            <a:r>
              <a:rPr lang="en-US" altLang="zh-TW" sz="800" dirty="0">
                <a:solidFill>
                  <a:schemeClr val="bg1">
                    <a:lumMod val="65000"/>
                  </a:schemeClr>
                </a:solidFill>
                <a:latin typeface="Century Gothic" panose="020B0502020202020204" pitchFamily="34" charset="0"/>
              </a:rPr>
              <a:t>birminghamtimes.com</a:t>
            </a:r>
            <a:endParaRPr lang="zh-TW" altLang="en-US" sz="800" dirty="0">
              <a:solidFill>
                <a:schemeClr val="bg1">
                  <a:lumMod val="65000"/>
                </a:schemeClr>
              </a:solidFill>
              <a:latin typeface="Century Gothic" panose="020B0502020202020204" pitchFamily="34" charset="0"/>
            </a:endParaRPr>
          </a:p>
        </p:txBody>
      </p:sp>
      <p:sp>
        <p:nvSpPr>
          <p:cNvPr id="5" name="Rectangle 4"/>
          <p:cNvSpPr/>
          <p:nvPr/>
        </p:nvSpPr>
        <p:spPr>
          <a:xfrm>
            <a:off x="5148854" y="296603"/>
            <a:ext cx="2157963" cy="523220"/>
          </a:xfrm>
          <a:prstGeom prst="rect">
            <a:avLst/>
          </a:prstGeom>
        </p:spPr>
        <p:txBody>
          <a:bodyPr wrap="none">
            <a:spAutoFit/>
          </a:bodyPr>
          <a:lstStyle/>
          <a:p>
            <a:r>
              <a:rPr lang="en-US" altLang="zh-TW" sz="2800" dirty="0">
                <a:solidFill>
                  <a:srgbClr val="0070C0"/>
                </a:solidFill>
                <a:latin typeface="Century Gothic" panose="020B0502020202020204" pitchFamily="34" charset="0"/>
              </a:rPr>
              <a:t>02 </a:t>
            </a:r>
            <a:r>
              <a:rPr lang="en-US" altLang="zh-TW" sz="2800" dirty="0" smtClean="0">
                <a:solidFill>
                  <a:srgbClr val="0070C0"/>
                </a:solidFill>
                <a:latin typeface="Century Gothic" panose="020B0502020202020204" pitchFamily="34" charset="0"/>
              </a:rPr>
              <a:t>Reading</a:t>
            </a:r>
            <a:endParaRPr lang="zh-TW" altLang="zh-TW" sz="2800" dirty="0">
              <a:solidFill>
                <a:srgbClr val="0070C0"/>
              </a:solidFill>
              <a:latin typeface="Century Gothic" panose="020B0502020202020204" pitchFamily="34" charset="0"/>
            </a:endParaRPr>
          </a:p>
        </p:txBody>
      </p:sp>
      <p:sp>
        <p:nvSpPr>
          <p:cNvPr id="6" name="Rectangle 5"/>
          <p:cNvSpPr/>
          <p:nvPr/>
        </p:nvSpPr>
        <p:spPr>
          <a:xfrm>
            <a:off x="5227577" y="897206"/>
            <a:ext cx="5357674" cy="4524315"/>
          </a:xfrm>
          <a:prstGeom prst="rect">
            <a:avLst/>
          </a:prstGeom>
        </p:spPr>
        <p:txBody>
          <a:bodyPr wrap="square">
            <a:spAutoFit/>
          </a:bodyPr>
          <a:lstStyle/>
          <a:p>
            <a:pPr>
              <a:lnSpc>
                <a:spcPct val="200000"/>
              </a:lnSpc>
            </a:pPr>
            <a:r>
              <a:rPr lang="en-US" altLang="zh-TW" sz="2400" dirty="0"/>
              <a:t>Muhammad Ali, the world's greatest sporting </a:t>
            </a:r>
            <a:r>
              <a:rPr lang="en-US" altLang="zh-TW" sz="2400" b="1" dirty="0">
                <a:solidFill>
                  <a:srgbClr val="0070C0"/>
                </a:solidFill>
              </a:rPr>
              <a:t>hero</a:t>
            </a:r>
            <a:r>
              <a:rPr lang="en-US" altLang="zh-TW" sz="2400" dirty="0"/>
              <a:t>, has died, aged 74. He was in hospital with breathing problems. His children flew to be with him at the end. People say Ali was the best boxer ever. He was a world boxing champion three times. </a:t>
            </a:r>
            <a:endParaRPr lang="zh-TW" altLang="zh-TW" sz="2400" dirty="0"/>
          </a:p>
        </p:txBody>
      </p:sp>
    </p:spTree>
    <p:extLst>
      <p:ext uri="{BB962C8B-B14F-4D97-AF65-F5344CB8AC3E}">
        <p14:creationId xmlns:p14="http://schemas.microsoft.com/office/powerpoint/2010/main" val="13684776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920</TotalTime>
  <Words>773</Words>
  <Application>Microsoft Office PowerPoint</Application>
  <PresentationFormat>Custom</PresentationFormat>
  <Paragraphs>92</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Malgun Gothic Semilight</vt:lpstr>
      <vt:lpstr>新細明體</vt:lpstr>
      <vt:lpstr>Arial</vt:lpstr>
      <vt:lpstr>Calibri</vt:lpstr>
      <vt:lpstr>Century Gothic</vt:lpstr>
      <vt:lpstr>Office 佈景主題</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win7</dc:creator>
  <cp:lastModifiedBy>林羿君</cp:lastModifiedBy>
  <cp:revision>81</cp:revision>
  <dcterms:created xsi:type="dcterms:W3CDTF">2016-02-23T07:49:36Z</dcterms:created>
  <dcterms:modified xsi:type="dcterms:W3CDTF">2016-12-22T11:24:28Z</dcterms:modified>
</cp:coreProperties>
</file>