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2" r:id="rId2"/>
    <p:sldId id="261" r:id="rId3"/>
    <p:sldId id="276" r:id="rId4"/>
    <p:sldId id="283" r:id="rId5"/>
    <p:sldId id="284" r:id="rId6"/>
    <p:sldId id="277" r:id="rId7"/>
    <p:sldId id="269" r:id="rId8"/>
    <p:sldId id="278" r:id="rId9"/>
    <p:sldId id="273" r:id="rId10"/>
    <p:sldId id="272" r:id="rId11"/>
    <p:sldId id="268" r:id="rId12"/>
    <p:sldId id="271" r:id="rId13"/>
    <p:sldId id="285" r:id="rId14"/>
  </p:sldIdLst>
  <p:sldSz cx="1080135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40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C61C"/>
    <a:srgbClr val="FF3300"/>
    <a:srgbClr val="9AF802"/>
    <a:srgbClr val="8BE002"/>
    <a:srgbClr val="9EFD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775" autoAdjust="0"/>
    <p:restoredTop sz="98998" autoAdjust="0"/>
  </p:normalViewPr>
  <p:slideViewPr>
    <p:cSldViewPr>
      <p:cViewPr>
        <p:scale>
          <a:sx n="66" d="100"/>
          <a:sy n="66" d="100"/>
        </p:scale>
        <p:origin x="-416" y="-568"/>
      </p:cViewPr>
      <p:guideLst>
        <p:guide orient="horz" pos="2160"/>
        <p:guide pos="340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10101" y="2130427"/>
            <a:ext cx="9181148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620203" y="3886200"/>
            <a:ext cx="7560945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69D14-0B00-400B-BBB5-AC4CA63BD022}" type="datetimeFigureOut">
              <a:rPr lang="zh-TW" altLang="en-US" smtClean="0"/>
              <a:t>8/13/16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24549-9F80-426F-9361-2D50C6A66B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7477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69D14-0B00-400B-BBB5-AC4CA63BD022}" type="datetimeFigureOut">
              <a:rPr lang="zh-TW" altLang="en-US" smtClean="0"/>
              <a:t>8/13/16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24549-9F80-426F-9361-2D50C6A66B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102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483560" y="274640"/>
            <a:ext cx="263283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585074" y="274640"/>
            <a:ext cx="7718465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69D14-0B00-400B-BBB5-AC4CA63BD022}" type="datetimeFigureOut">
              <a:rPr lang="zh-TW" altLang="en-US" smtClean="0"/>
              <a:t>8/13/16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24549-9F80-426F-9361-2D50C6A66B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6475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69D14-0B00-400B-BBB5-AC4CA63BD022}" type="datetimeFigureOut">
              <a:rPr lang="zh-TW" altLang="en-US" smtClean="0"/>
              <a:t>8/13/16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24549-9F80-426F-9361-2D50C6A66B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4373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53232" y="4406902"/>
            <a:ext cx="918114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53232" y="2906713"/>
            <a:ext cx="918114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69D14-0B00-400B-BBB5-AC4CA63BD022}" type="datetimeFigureOut">
              <a:rPr lang="zh-TW" altLang="en-US" smtClean="0"/>
              <a:t>8/13/16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24549-9F80-426F-9361-2D50C6A66B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29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585074" y="1600202"/>
            <a:ext cx="517564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940743" y="1600202"/>
            <a:ext cx="517564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69D14-0B00-400B-BBB5-AC4CA63BD022}" type="datetimeFigureOut">
              <a:rPr lang="zh-TW" altLang="en-US" smtClean="0"/>
              <a:t>8/13/16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24549-9F80-426F-9361-2D50C6A66B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6754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40068" y="274638"/>
            <a:ext cx="9721215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540067" y="1535113"/>
            <a:ext cx="477247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40067" y="2174875"/>
            <a:ext cx="477247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5486937" y="1535113"/>
            <a:ext cx="477434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5486937" y="2174875"/>
            <a:ext cx="477434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69D14-0B00-400B-BBB5-AC4CA63BD022}" type="datetimeFigureOut">
              <a:rPr lang="zh-TW" altLang="en-US" smtClean="0"/>
              <a:t>8/13/16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24549-9F80-426F-9361-2D50C6A66B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4991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69D14-0B00-400B-BBB5-AC4CA63BD022}" type="datetimeFigureOut">
              <a:rPr lang="zh-TW" altLang="en-US" smtClean="0"/>
              <a:t>8/13/16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24549-9F80-426F-9361-2D50C6A66B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0772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69D14-0B00-400B-BBB5-AC4CA63BD022}" type="datetimeFigureOut">
              <a:rPr lang="zh-TW" altLang="en-US" smtClean="0"/>
              <a:t>8/13/16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24549-9F80-426F-9361-2D50C6A66B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2826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40068" y="273050"/>
            <a:ext cx="3553570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223028" y="273052"/>
            <a:ext cx="603825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540068" y="1435102"/>
            <a:ext cx="3553570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69D14-0B00-400B-BBB5-AC4CA63BD022}" type="datetimeFigureOut">
              <a:rPr lang="zh-TW" altLang="en-US" smtClean="0"/>
              <a:t>8/13/16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24549-9F80-426F-9361-2D50C6A66B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7631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117140" y="4800600"/>
            <a:ext cx="648081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117140" y="612775"/>
            <a:ext cx="648081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117140" y="5367338"/>
            <a:ext cx="648081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69D14-0B00-400B-BBB5-AC4CA63BD022}" type="datetimeFigureOut">
              <a:rPr lang="zh-TW" altLang="en-US" smtClean="0"/>
              <a:t>8/13/16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24549-9F80-426F-9361-2D50C6A66B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3101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540068" y="274638"/>
            <a:ext cx="9721215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540068" y="1600202"/>
            <a:ext cx="9721215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540068" y="6356352"/>
            <a:ext cx="25203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F69D14-0B00-400B-BBB5-AC4CA63BD022}" type="datetimeFigureOut">
              <a:rPr lang="zh-TW" altLang="en-US" smtClean="0"/>
              <a:t>8/13/16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690461" y="6356352"/>
            <a:ext cx="34204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7740968" y="6356352"/>
            <a:ext cx="25203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F24549-9F80-426F-9361-2D50C6A66B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5546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microsoft.com/office/2007/relationships/hdphoto" Target="../media/hdphoto3.wdp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eg"/><Relationship Id="rId3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limate-cold-glacier-iceber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8" y="-243408"/>
            <a:ext cx="11161315" cy="7394371"/>
          </a:xfrm>
          <a:prstGeom prst="rect">
            <a:avLst/>
          </a:prstGeom>
        </p:spPr>
      </p:pic>
      <p:grpSp>
        <p:nvGrpSpPr>
          <p:cNvPr id="11" name="群組 10"/>
          <p:cNvGrpSpPr/>
          <p:nvPr/>
        </p:nvGrpSpPr>
        <p:grpSpPr>
          <a:xfrm>
            <a:off x="0" y="1166"/>
            <a:ext cx="1944291" cy="1296219"/>
            <a:chOff x="0" y="-3"/>
            <a:chExt cx="1944291" cy="1296219"/>
          </a:xfrm>
        </p:grpSpPr>
        <p:sp>
          <p:nvSpPr>
            <p:cNvPr id="12" name="淚滴形 11"/>
            <p:cNvSpPr/>
            <p:nvPr/>
          </p:nvSpPr>
          <p:spPr>
            <a:xfrm rot="16200000">
              <a:off x="0" y="-3"/>
              <a:ext cx="1296219" cy="1296219"/>
            </a:xfrm>
            <a:prstGeom prst="teardrop">
              <a:avLst/>
            </a:prstGeom>
            <a:solidFill>
              <a:srgbClr val="FDC6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文字方塊 12"/>
            <p:cNvSpPr txBox="1"/>
            <p:nvPr/>
          </p:nvSpPr>
          <p:spPr>
            <a:xfrm>
              <a:off x="108087" y="240895"/>
              <a:ext cx="183620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E-TALKING</a:t>
              </a:r>
              <a:br>
                <a:rPr lang="en-US" altLang="zh-TW" sz="14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</a:br>
              <a:r>
                <a:rPr lang="en-US" altLang="zh-TW" sz="14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BEST </a:t>
              </a:r>
              <a:br>
                <a:rPr lang="en-US" altLang="zh-TW" sz="14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</a:br>
              <a:r>
                <a:rPr lang="en-US" altLang="zh-TW" sz="14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FOR YOU</a:t>
              </a:r>
              <a:endParaRPr lang="zh-TW" altLang="en-US" sz="1400" dirty="0">
                <a:solidFill>
                  <a:schemeClr val="bg1"/>
                </a:solidFill>
                <a:latin typeface="Century Gothic" panose="020B0502020202020204" pitchFamily="34" charset="0"/>
                <a:ea typeface="Malgun Gothic Semilight" panose="020B0502040204020203" pitchFamily="34" charset="-120"/>
                <a:cs typeface="Malgun Gothic Semilight" panose="020B0502040204020203" pitchFamily="34" charset="-120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-14281" y="2420888"/>
            <a:ext cx="11015836" cy="2304256"/>
          </a:xfrm>
          <a:prstGeom prst="rect">
            <a:avLst/>
          </a:prstGeom>
          <a:solidFill>
            <a:srgbClr val="000000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TextBox 6"/>
          <p:cNvSpPr txBox="1"/>
          <p:nvPr/>
        </p:nvSpPr>
        <p:spPr>
          <a:xfrm>
            <a:off x="720155" y="2708920"/>
            <a:ext cx="8498582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  <a:latin typeface="Century Gothic" panose="020B0502020202020204" pitchFamily="34" charset="0"/>
                <a:ea typeface="Malgun Gothic Semilight" panose="020B0502040204020203" pitchFamily="34" charset="-120"/>
                <a:cs typeface="Malgun Gothic Semilight" panose="020B0502040204020203" pitchFamily="34" charset="-120"/>
              </a:rPr>
              <a:t>Changing Climates</a:t>
            </a:r>
            <a:r>
              <a:rPr lang="en-US" sz="4000" dirty="0" smtClean="0">
                <a:solidFill>
                  <a:schemeClr val="bg1"/>
                </a:solidFill>
                <a:latin typeface="Century Gothic" panose="020B0502020202020204" pitchFamily="34" charset="0"/>
                <a:ea typeface="Malgun Gothic Semilight" panose="020B0502040204020203" pitchFamily="34" charset="-120"/>
                <a:cs typeface="Malgun Gothic Semilight" panose="020B0502040204020203" pitchFamily="34" charset="-120"/>
              </a:rPr>
              <a:t> </a:t>
            </a:r>
            <a:br>
              <a:rPr lang="en-US" sz="4000" dirty="0" smtClean="0">
                <a:solidFill>
                  <a:schemeClr val="bg1"/>
                </a:solidFill>
                <a:latin typeface="Century Gothic" panose="020B0502020202020204" pitchFamily="34" charset="0"/>
                <a:ea typeface="Malgun Gothic Semilight" panose="020B0502040204020203" pitchFamily="34" charset="-120"/>
                <a:cs typeface="Malgun Gothic Semilight" panose="020B0502040204020203" pitchFamily="34" charset="-120"/>
              </a:rPr>
            </a:br>
            <a:r>
              <a:rPr lang="en-US" dirty="0" smtClean="0">
                <a:solidFill>
                  <a:schemeClr val="bg1"/>
                </a:solidFill>
                <a:latin typeface="Century Gothic" panose="020B0502020202020204" pitchFamily="34" charset="0"/>
                <a:ea typeface="Malgun Gothic Semilight" panose="020B0502040204020203" pitchFamily="34" charset="-120"/>
                <a:cs typeface="Malgun Gothic Semilight" panose="020B0502040204020203" pitchFamily="34" charset="-120"/>
              </a:rPr>
              <a:t>Climate Change and Its Effects</a:t>
            </a:r>
            <a:endParaRPr lang="en-US" dirty="0">
              <a:solidFill>
                <a:schemeClr val="bg1"/>
              </a:solidFill>
              <a:latin typeface="Century Gothic" panose="020B0502020202020204" pitchFamily="34" charset="0"/>
              <a:ea typeface="Malgun Gothic Semilight" panose="020B0502040204020203" pitchFamily="34" charset="-120"/>
              <a:cs typeface="Malgun Gothic Semilight" panose="020B0502040204020203" pitchFamily="34" charset="-120"/>
            </a:endParaRPr>
          </a:p>
        </p:txBody>
      </p:sp>
      <p:grpSp>
        <p:nvGrpSpPr>
          <p:cNvPr id="5" name="群組 4"/>
          <p:cNvGrpSpPr/>
          <p:nvPr/>
        </p:nvGrpSpPr>
        <p:grpSpPr>
          <a:xfrm>
            <a:off x="882641" y="4063532"/>
            <a:ext cx="989642" cy="301572"/>
            <a:chOff x="882641" y="4063532"/>
            <a:chExt cx="989642" cy="301572"/>
          </a:xfrm>
        </p:grpSpPr>
        <p:sp>
          <p:nvSpPr>
            <p:cNvPr id="3" name="矩形 2"/>
            <p:cNvSpPr/>
            <p:nvPr/>
          </p:nvSpPr>
          <p:spPr>
            <a:xfrm>
              <a:off x="882641" y="4063532"/>
              <a:ext cx="989642" cy="301572"/>
            </a:xfrm>
            <a:prstGeom prst="rect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" name="文字方塊 3"/>
            <p:cNvSpPr txBox="1"/>
            <p:nvPr/>
          </p:nvSpPr>
          <p:spPr>
            <a:xfrm>
              <a:off x="1105357" y="4075818"/>
              <a:ext cx="5442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view</a:t>
              </a:r>
              <a:endParaRPr lang="zh-TW" altLang="en-US" sz="120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057699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橢圓 11"/>
          <p:cNvSpPr/>
          <p:nvPr/>
        </p:nvSpPr>
        <p:spPr>
          <a:xfrm>
            <a:off x="4994691" y="2446952"/>
            <a:ext cx="1136774" cy="1136774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710372" y="3705669"/>
            <a:ext cx="42105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rPr>
              <a:t>SPEAKING TASK</a:t>
            </a:r>
            <a:endParaRPr lang="en-US" sz="3600" dirty="0">
              <a:solidFill>
                <a:schemeClr val="bg1"/>
              </a:solidFill>
              <a:latin typeface="Malgun Gothic Semilight" panose="020B0502040204020203" pitchFamily="34" charset="-120"/>
              <a:ea typeface="Malgun Gothic Semilight" panose="020B0502040204020203" pitchFamily="34" charset="-120"/>
              <a:cs typeface="Malgun Gothic Semilight" panose="020B0502040204020203" pitchFamily="34" charset="-120"/>
            </a:endParaRPr>
          </a:p>
        </p:txBody>
      </p:sp>
      <p:pic>
        <p:nvPicPr>
          <p:cNvPr id="11" name="Picture 5" descr="2209400_ori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2643" y="2564904"/>
            <a:ext cx="900870" cy="900870"/>
          </a:xfrm>
          <a:prstGeom prst="rect">
            <a:avLst/>
          </a:prstGeom>
        </p:spPr>
      </p:pic>
      <p:grpSp>
        <p:nvGrpSpPr>
          <p:cNvPr id="13" name="群組 12"/>
          <p:cNvGrpSpPr/>
          <p:nvPr/>
        </p:nvGrpSpPr>
        <p:grpSpPr>
          <a:xfrm>
            <a:off x="0" y="1166"/>
            <a:ext cx="1944291" cy="1296219"/>
            <a:chOff x="0" y="-3"/>
            <a:chExt cx="1944291" cy="1296219"/>
          </a:xfrm>
        </p:grpSpPr>
        <p:sp>
          <p:nvSpPr>
            <p:cNvPr id="14" name="淚滴形 13"/>
            <p:cNvSpPr/>
            <p:nvPr/>
          </p:nvSpPr>
          <p:spPr>
            <a:xfrm rot="16200000">
              <a:off x="0" y="-3"/>
              <a:ext cx="1296219" cy="1296219"/>
            </a:xfrm>
            <a:prstGeom prst="teardrop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文字方塊 14"/>
            <p:cNvSpPr txBox="1"/>
            <p:nvPr/>
          </p:nvSpPr>
          <p:spPr>
            <a:xfrm>
              <a:off x="108087" y="240895"/>
              <a:ext cx="183620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E-TALKING</a:t>
              </a:r>
              <a:br>
                <a:rPr lang="en-US" altLang="zh-TW" sz="14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</a:br>
              <a:r>
                <a:rPr lang="en-US" altLang="zh-TW" sz="14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BEST </a:t>
              </a:r>
              <a:br>
                <a:rPr lang="en-US" altLang="zh-TW" sz="14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</a:br>
              <a:r>
                <a:rPr lang="en-US" altLang="zh-TW" sz="14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FOR YOU</a:t>
              </a:r>
              <a:endParaRPr lang="zh-TW" altLang="en-US" sz="1400" dirty="0">
                <a:solidFill>
                  <a:schemeClr val="bg1"/>
                </a:solidFill>
                <a:latin typeface="Century Gothic" panose="020B0502020202020204" pitchFamily="34" charset="0"/>
                <a:ea typeface="Malgun Gothic Semilight" panose="020B0502040204020203" pitchFamily="34" charset="-120"/>
                <a:cs typeface="Malgun Gothic Semilight" panose="020B0502040204020203" pitchFamily="34" charset="-120"/>
              </a:endParaRPr>
            </a:p>
          </p:txBody>
        </p:sp>
      </p:grpSp>
      <p:sp>
        <p:nvSpPr>
          <p:cNvPr id="22" name="TextBox 7"/>
          <p:cNvSpPr txBox="1"/>
          <p:nvPr/>
        </p:nvSpPr>
        <p:spPr>
          <a:xfrm>
            <a:off x="1800275" y="4273351"/>
            <a:ext cx="7419820" cy="1331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100" dirty="0">
                <a:solidFill>
                  <a:srgbClr val="FFFFFF"/>
                </a:solidFill>
              </a:rPr>
              <a:t>One of the main effects of climate change is the melting of the polar icecaps. </a:t>
            </a:r>
            <a:r>
              <a:rPr lang="en-US" sz="2100" dirty="0" smtClean="0">
                <a:solidFill>
                  <a:srgbClr val="FFFFFF"/>
                </a:solidFill>
              </a:rPr>
              <a:t>Discuss </a:t>
            </a:r>
            <a:r>
              <a:rPr lang="en-US" sz="2100" dirty="0">
                <a:solidFill>
                  <a:srgbClr val="FFFFFF"/>
                </a:solidFill>
              </a:rPr>
              <a:t>what the possible effects of this might be.</a:t>
            </a:r>
            <a:endParaRPr lang="en-US" sz="21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27035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142421" y="3705669"/>
            <a:ext cx="3490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rPr>
              <a:t>ASSESSMENT</a:t>
            </a:r>
            <a:endParaRPr lang="en-US" sz="3600" dirty="0">
              <a:solidFill>
                <a:schemeClr val="bg1"/>
              </a:solidFill>
              <a:latin typeface="Malgun Gothic Semilight" panose="020B0502040204020203" pitchFamily="34" charset="-120"/>
              <a:ea typeface="Malgun Gothic Semilight" panose="020B0502040204020203" pitchFamily="34" charset="-120"/>
              <a:cs typeface="Malgun Gothic Semilight" panose="020B0502040204020203" pitchFamily="34" charset="-120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2592363" y="4273351"/>
            <a:ext cx="6192688" cy="1331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zh-TW" sz="2100" dirty="0">
                <a:solidFill>
                  <a:schemeClr val="bg1"/>
                </a:solidFill>
              </a:rPr>
              <a:t>Complete the sentences using the vocabulary words from this lesson:</a:t>
            </a:r>
            <a:endParaRPr lang="en-US" sz="2100" dirty="0">
              <a:solidFill>
                <a:schemeClr val="bg1"/>
              </a:solidFill>
            </a:endParaRPr>
          </a:p>
        </p:txBody>
      </p:sp>
      <p:pic>
        <p:nvPicPr>
          <p:cNvPr id="11" name="Picture 2" descr="D:\WH\lesson_ppt\template\ICON\WH_lesson_icon-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4571" y="2187334"/>
            <a:ext cx="2044701" cy="184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群組 11"/>
          <p:cNvGrpSpPr/>
          <p:nvPr/>
        </p:nvGrpSpPr>
        <p:grpSpPr>
          <a:xfrm>
            <a:off x="0" y="1166"/>
            <a:ext cx="1944291" cy="1296219"/>
            <a:chOff x="0" y="-3"/>
            <a:chExt cx="1944291" cy="1296219"/>
          </a:xfrm>
        </p:grpSpPr>
        <p:sp>
          <p:nvSpPr>
            <p:cNvPr id="13" name="淚滴形 12"/>
            <p:cNvSpPr/>
            <p:nvPr/>
          </p:nvSpPr>
          <p:spPr>
            <a:xfrm rot="16200000">
              <a:off x="0" y="-3"/>
              <a:ext cx="1296219" cy="1296219"/>
            </a:xfrm>
            <a:prstGeom prst="teardrop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108087" y="240895"/>
              <a:ext cx="183620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E-TALKING</a:t>
              </a:r>
              <a:br>
                <a:rPr lang="en-US" altLang="zh-TW" sz="14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</a:br>
              <a:r>
                <a:rPr lang="en-US" altLang="zh-TW" sz="14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BEST </a:t>
              </a:r>
              <a:br>
                <a:rPr lang="en-US" altLang="zh-TW" sz="14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</a:br>
              <a:r>
                <a:rPr lang="en-US" altLang="zh-TW" sz="14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FOR YOU</a:t>
              </a:r>
              <a:endParaRPr lang="zh-TW" altLang="en-US" sz="1400" dirty="0">
                <a:solidFill>
                  <a:schemeClr val="bg1"/>
                </a:solidFill>
                <a:latin typeface="Century Gothic" panose="020B0502020202020204" pitchFamily="34" charset="0"/>
                <a:ea typeface="Malgun Gothic Semilight" panose="020B0502040204020203" pitchFamily="34" charset="-120"/>
                <a:cs typeface="Malgun Gothic Semilight" panose="020B0502040204020203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104686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4"/>
          <p:cNvSpPr txBox="1"/>
          <p:nvPr/>
        </p:nvSpPr>
        <p:spPr>
          <a:xfrm>
            <a:off x="5400675" y="5993412"/>
            <a:ext cx="806489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rPr>
              <a:t>ASSESSMENT</a:t>
            </a:r>
            <a:endParaRPr lang="en-US" sz="6600" b="1" dirty="0">
              <a:solidFill>
                <a:schemeClr val="tx2">
                  <a:lumMod val="60000"/>
                  <a:lumOff val="40000"/>
                </a:schemeClr>
              </a:solidFill>
              <a:latin typeface="Malgun Gothic Semilight" panose="020B0502040204020203" pitchFamily="34" charset="-120"/>
              <a:ea typeface="Malgun Gothic Semilight" panose="020B0502040204020203" pitchFamily="34" charset="-120"/>
              <a:cs typeface="Malgun Gothic Semilight" panose="020B0502040204020203" pitchFamily="34" charset="-120"/>
            </a:endParaRPr>
          </a:p>
        </p:txBody>
      </p:sp>
      <p:pic>
        <p:nvPicPr>
          <p:cNvPr id="11" name="Picture 2" descr="D:\WH\lesson_ppt\template\ICON\WH_lesson_icon-0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8104" y="3068960"/>
            <a:ext cx="2337963" cy="2246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群組 11"/>
          <p:cNvGrpSpPr/>
          <p:nvPr/>
        </p:nvGrpSpPr>
        <p:grpSpPr>
          <a:xfrm>
            <a:off x="0" y="1166"/>
            <a:ext cx="1944291" cy="1296219"/>
            <a:chOff x="0" y="-3"/>
            <a:chExt cx="1944291" cy="1296219"/>
          </a:xfrm>
        </p:grpSpPr>
        <p:sp>
          <p:nvSpPr>
            <p:cNvPr id="13" name="淚滴形 12"/>
            <p:cNvSpPr/>
            <p:nvPr/>
          </p:nvSpPr>
          <p:spPr>
            <a:xfrm rot="16200000">
              <a:off x="0" y="-3"/>
              <a:ext cx="1296219" cy="1296219"/>
            </a:xfrm>
            <a:prstGeom prst="teardrop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108087" y="240895"/>
              <a:ext cx="183620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E-TALKING</a:t>
              </a:r>
              <a:br>
                <a:rPr lang="en-US" altLang="zh-TW" sz="14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</a:br>
              <a:r>
                <a:rPr lang="en-US" altLang="zh-TW" sz="14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BEST </a:t>
              </a:r>
              <a:br>
                <a:rPr lang="en-US" altLang="zh-TW" sz="14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</a:br>
              <a:r>
                <a:rPr lang="en-US" altLang="zh-TW" sz="14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FOR YOU</a:t>
              </a:r>
              <a:endParaRPr lang="zh-TW" altLang="en-US" sz="1400" dirty="0">
                <a:solidFill>
                  <a:schemeClr val="bg1"/>
                </a:solidFill>
                <a:latin typeface="Century Gothic" panose="020B0502020202020204" pitchFamily="34" charset="0"/>
                <a:ea typeface="Malgun Gothic Semilight" panose="020B0502040204020203" pitchFamily="34" charset="-120"/>
                <a:cs typeface="Malgun Gothic Semilight" panose="020B0502040204020203" pitchFamily="34" charset="-120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1440235" y="404664"/>
            <a:ext cx="7560840" cy="4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300" b="1" dirty="0"/>
              <a:t>rotates / region / phenomenon / </a:t>
            </a:r>
            <a:r>
              <a:rPr lang="en-US" sz="2300" b="1" dirty="0" smtClean="0"/>
              <a:t>greenhouse</a:t>
            </a:r>
            <a:endParaRPr lang="en-US" sz="2300" dirty="0"/>
          </a:p>
        </p:txBody>
      </p:sp>
      <p:sp>
        <p:nvSpPr>
          <p:cNvPr id="3" name="Rectangle 2"/>
          <p:cNvSpPr/>
          <p:nvPr/>
        </p:nvSpPr>
        <p:spPr>
          <a:xfrm>
            <a:off x="288107" y="1412776"/>
            <a:ext cx="9001000" cy="27443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fontAlgn="base">
              <a:lnSpc>
                <a:spcPct val="200000"/>
              </a:lnSpc>
              <a:buAutoNum type="arabicPeriod"/>
            </a:pPr>
            <a:r>
              <a:rPr lang="en-US" sz="2200" dirty="0" smtClean="0"/>
              <a:t>The </a:t>
            </a:r>
            <a:r>
              <a:rPr lang="en-US" sz="2200" dirty="0"/>
              <a:t>Northern Lights are a natural </a:t>
            </a:r>
            <a:r>
              <a:rPr lang="en-US" sz="2200" u="sng" dirty="0"/>
              <a:t>                                           </a:t>
            </a:r>
            <a:r>
              <a:rPr lang="en-US" sz="2200" dirty="0"/>
              <a:t>.</a:t>
            </a:r>
          </a:p>
          <a:p>
            <a:pPr marL="457200" lvl="0" indent="-457200" fontAlgn="base">
              <a:lnSpc>
                <a:spcPct val="200000"/>
              </a:lnSpc>
              <a:buAutoNum type="arabicPeriod"/>
            </a:pPr>
            <a:r>
              <a:rPr lang="en-US" sz="2200" dirty="0" smtClean="0"/>
              <a:t>You </a:t>
            </a:r>
            <a:r>
              <a:rPr lang="en-US" sz="2200" dirty="0"/>
              <a:t>can play American DVD's in Taiwan if the DVD is </a:t>
            </a:r>
            <a:r>
              <a:rPr lang="en-US" sz="2200" u="sng" dirty="0"/>
              <a:t>                           </a:t>
            </a:r>
            <a:r>
              <a:rPr lang="en-US" sz="2200" dirty="0"/>
              <a:t> </a:t>
            </a:r>
            <a:r>
              <a:rPr lang="en-US" sz="2200" dirty="0" smtClean="0"/>
              <a:t>free.</a:t>
            </a:r>
          </a:p>
          <a:p>
            <a:pPr marL="457200" lvl="0" indent="-457200" fontAlgn="base">
              <a:lnSpc>
                <a:spcPct val="200000"/>
              </a:lnSpc>
              <a:buAutoNum type="arabicPeriod"/>
            </a:pPr>
            <a:r>
              <a:rPr lang="en-US" sz="2200" dirty="0" smtClean="0"/>
              <a:t>The </a:t>
            </a:r>
            <a:r>
              <a:rPr lang="en-US" sz="2200" dirty="0"/>
              <a:t>earth </a:t>
            </a:r>
            <a:r>
              <a:rPr lang="en-US" sz="2200" u="sng" dirty="0"/>
              <a:t>                           </a:t>
            </a:r>
            <a:r>
              <a:rPr lang="en-US" sz="2200" dirty="0"/>
              <a:t> on its axis once every 24 hours. </a:t>
            </a:r>
            <a:endParaRPr lang="en-US" sz="2200" dirty="0" smtClean="0"/>
          </a:p>
          <a:p>
            <a:pPr marL="457200" lvl="0" indent="-457200" fontAlgn="base">
              <a:lnSpc>
                <a:spcPct val="200000"/>
              </a:lnSpc>
              <a:buAutoNum type="arabicPeriod"/>
            </a:pPr>
            <a:r>
              <a:rPr lang="en-US" sz="2200" dirty="0" smtClean="0"/>
              <a:t>Farmers </a:t>
            </a:r>
            <a:r>
              <a:rPr lang="en-US" sz="2200" dirty="0"/>
              <a:t>often grow vegetables inside a </a:t>
            </a:r>
            <a:r>
              <a:rPr lang="en-US" sz="2200" u="sng" dirty="0"/>
              <a:t>                                       </a:t>
            </a:r>
            <a:r>
              <a:rPr lang="en-US" sz="22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23345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梯形 1"/>
          <p:cNvSpPr/>
          <p:nvPr/>
        </p:nvSpPr>
        <p:spPr>
          <a:xfrm rot="16200000">
            <a:off x="4890487" y="-1199714"/>
            <a:ext cx="7788168" cy="8327259"/>
          </a:xfrm>
          <a:prstGeom prst="trapezoid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" name="Picture 4" descr="D:\WH\web\ETALKING_LOGO_1-01.png"/>
          <p:cNvPicPr>
            <a:picLocks noChangeAspect="1" noChangeArrowheads="1"/>
          </p:cNvPicPr>
          <p:nvPr/>
        </p:nvPicPr>
        <p:blipFill>
          <a:blip r:embed="rId2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756" y="6153150"/>
            <a:ext cx="2895600" cy="70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群組 4"/>
          <p:cNvGrpSpPr/>
          <p:nvPr/>
        </p:nvGrpSpPr>
        <p:grpSpPr>
          <a:xfrm>
            <a:off x="704852" y="1168"/>
            <a:ext cx="1944291" cy="1296219"/>
            <a:chOff x="0" y="-3"/>
            <a:chExt cx="1944291" cy="1296219"/>
          </a:xfrm>
        </p:grpSpPr>
        <p:sp>
          <p:nvSpPr>
            <p:cNvPr id="5" name="淚滴形 5"/>
            <p:cNvSpPr/>
            <p:nvPr/>
          </p:nvSpPr>
          <p:spPr>
            <a:xfrm rot="16200000">
              <a:off x="0" y="-3"/>
              <a:ext cx="1296219" cy="1296219"/>
            </a:xfrm>
            <a:prstGeom prst="teardrop">
              <a:avLst/>
            </a:prstGeom>
            <a:solidFill>
              <a:srgbClr val="21C5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" name="文字方塊 6"/>
            <p:cNvSpPr txBox="1"/>
            <p:nvPr/>
          </p:nvSpPr>
          <p:spPr>
            <a:xfrm>
              <a:off x="108087" y="240895"/>
              <a:ext cx="183620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kern="0" dirty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E-TALKING</a:t>
              </a:r>
              <a:br>
                <a:rPr lang="en-US" altLang="zh-TW" sz="1400" kern="0" dirty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</a:br>
              <a:r>
                <a:rPr lang="en-US" altLang="zh-TW" sz="1400" kern="0" dirty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BEST </a:t>
              </a:r>
              <a:br>
                <a:rPr lang="en-US" altLang="zh-TW" sz="1400" kern="0" dirty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</a:br>
              <a:r>
                <a:rPr lang="en-US" altLang="zh-TW" sz="1400" kern="0" dirty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FOR YOU</a:t>
              </a:r>
              <a:endParaRPr lang="zh-TW" altLang="en-US" sz="1400" kern="0" dirty="0">
                <a:solidFill>
                  <a:schemeClr val="bg1"/>
                </a:solidFill>
                <a:latin typeface="Century Gothic" panose="020B0502020202020204" pitchFamily="34" charset="0"/>
                <a:ea typeface="Malgun Gothic Semilight" panose="020B0502040204020203" pitchFamily="34" charset="-120"/>
                <a:cs typeface="Malgun Gothic Semilight" panose="020B0502040204020203" pitchFamily="34" charset="-120"/>
              </a:endParaRPr>
            </a:p>
          </p:txBody>
        </p:sp>
      </p:grpSp>
      <p:grpSp>
        <p:nvGrpSpPr>
          <p:cNvPr id="7" name="群組 7"/>
          <p:cNvGrpSpPr/>
          <p:nvPr/>
        </p:nvGrpSpPr>
        <p:grpSpPr>
          <a:xfrm>
            <a:off x="5760588" y="2186765"/>
            <a:ext cx="6987357" cy="1523602"/>
            <a:chOff x="5065262" y="2186765"/>
            <a:chExt cx="6987357" cy="1523602"/>
          </a:xfrm>
        </p:grpSpPr>
        <p:sp>
          <p:nvSpPr>
            <p:cNvPr id="8" name="Rectangle 1"/>
            <p:cNvSpPr/>
            <p:nvPr/>
          </p:nvSpPr>
          <p:spPr>
            <a:xfrm>
              <a:off x="5065262" y="2186765"/>
              <a:ext cx="6987357" cy="110799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66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Thank you !</a:t>
              </a:r>
              <a:endParaRPr lang="en-US" sz="660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9" name="文字方塊 9"/>
            <p:cNvSpPr txBox="1"/>
            <p:nvPr/>
          </p:nvSpPr>
          <p:spPr>
            <a:xfrm>
              <a:off x="5110952" y="3187147"/>
              <a:ext cx="60727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TW" altLang="en-US" sz="280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10" name="群組 10"/>
          <p:cNvGrpSpPr/>
          <p:nvPr/>
        </p:nvGrpSpPr>
        <p:grpSpPr>
          <a:xfrm>
            <a:off x="3019395" y="3710368"/>
            <a:ext cx="2302153" cy="1922502"/>
            <a:chOff x="2324069" y="3710368"/>
            <a:chExt cx="2302153" cy="1922502"/>
          </a:xfrm>
        </p:grpSpPr>
        <p:sp>
          <p:nvSpPr>
            <p:cNvPr id="11" name="橢圓 11"/>
            <p:cNvSpPr/>
            <p:nvPr/>
          </p:nvSpPr>
          <p:spPr>
            <a:xfrm>
              <a:off x="3224103" y="3981450"/>
              <a:ext cx="1402119" cy="1402119"/>
            </a:xfrm>
            <a:prstGeom prst="ellipse">
              <a:avLst/>
            </a:prstGeom>
            <a:solidFill>
              <a:srgbClr val="F25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12" name="圖片 12"/>
            <p:cNvPicPr>
              <a:picLocks noChangeAspect="1"/>
            </p:cNvPicPr>
            <p:nvPr/>
          </p:nvPicPr>
          <p:blipFill>
            <a:blip r:embed="rId3">
              <a:grayscl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24069" y="3710368"/>
              <a:ext cx="2174616" cy="192250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76599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群組 10"/>
          <p:cNvGrpSpPr/>
          <p:nvPr/>
        </p:nvGrpSpPr>
        <p:grpSpPr>
          <a:xfrm>
            <a:off x="2842726" y="1561681"/>
            <a:ext cx="5669752" cy="2978500"/>
            <a:chOff x="2842726" y="1561681"/>
            <a:chExt cx="5669752" cy="2978500"/>
          </a:xfrm>
        </p:grpSpPr>
        <p:pic>
          <p:nvPicPr>
            <p:cNvPr id="12" name="Picture 3" descr="D:\WH\lesson_ppt\template\ICON\WH_lesson_icon-04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20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42726" y="1561681"/>
              <a:ext cx="5669752" cy="2978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3" name="群組 12"/>
            <p:cNvGrpSpPr/>
            <p:nvPr/>
          </p:nvGrpSpPr>
          <p:grpSpPr>
            <a:xfrm>
              <a:off x="5310096" y="2837250"/>
              <a:ext cx="432048" cy="586978"/>
              <a:chOff x="4427984" y="2625998"/>
              <a:chExt cx="432048" cy="586978"/>
            </a:xfrm>
          </p:grpSpPr>
          <p:sp>
            <p:nvSpPr>
              <p:cNvPr id="17" name="橢圓 16"/>
              <p:cNvSpPr/>
              <p:nvPr/>
            </p:nvSpPr>
            <p:spPr>
              <a:xfrm>
                <a:off x="4496544" y="2625998"/>
                <a:ext cx="298946" cy="298946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8" name="橢圓 17"/>
              <p:cNvSpPr/>
              <p:nvPr/>
            </p:nvSpPr>
            <p:spPr>
              <a:xfrm>
                <a:off x="4427984" y="2924944"/>
                <a:ext cx="432048" cy="288032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sp>
        <p:nvSpPr>
          <p:cNvPr id="5" name="TextBox 4"/>
          <p:cNvSpPr txBox="1"/>
          <p:nvPr/>
        </p:nvSpPr>
        <p:spPr>
          <a:xfrm>
            <a:off x="3131283" y="3813891"/>
            <a:ext cx="4645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rPr>
              <a:t>INTRODUCTION </a:t>
            </a:r>
            <a:endParaRPr lang="en-US" sz="3600" dirty="0">
              <a:solidFill>
                <a:schemeClr val="bg1"/>
              </a:solidFill>
              <a:latin typeface="Malgun Gothic Semilight" panose="020B0502040204020203" pitchFamily="34" charset="-120"/>
              <a:ea typeface="Malgun Gothic Semilight" panose="020B0502040204020203" pitchFamily="34" charset="-120"/>
              <a:cs typeface="Malgun Gothic Semilight" panose="020B0502040204020203" pitchFamily="34" charset="-120"/>
            </a:endParaRPr>
          </a:p>
        </p:txBody>
      </p:sp>
      <p:grpSp>
        <p:nvGrpSpPr>
          <p:cNvPr id="14" name="群組 13"/>
          <p:cNvGrpSpPr/>
          <p:nvPr/>
        </p:nvGrpSpPr>
        <p:grpSpPr>
          <a:xfrm>
            <a:off x="0" y="1166"/>
            <a:ext cx="1944291" cy="1296219"/>
            <a:chOff x="0" y="-3"/>
            <a:chExt cx="1944291" cy="1296219"/>
          </a:xfrm>
        </p:grpSpPr>
        <p:sp>
          <p:nvSpPr>
            <p:cNvPr id="15" name="淚滴形 14"/>
            <p:cNvSpPr/>
            <p:nvPr/>
          </p:nvSpPr>
          <p:spPr>
            <a:xfrm rot="16200000">
              <a:off x="0" y="-3"/>
              <a:ext cx="1296219" cy="1296219"/>
            </a:xfrm>
            <a:prstGeom prst="teardrop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108087" y="240895"/>
              <a:ext cx="183620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E-TALKING</a:t>
              </a:r>
              <a:br>
                <a:rPr lang="en-US" altLang="zh-TW" sz="14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</a:br>
              <a:r>
                <a:rPr lang="en-US" altLang="zh-TW" sz="14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BEST </a:t>
              </a:r>
              <a:br>
                <a:rPr lang="en-US" altLang="zh-TW" sz="14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</a:br>
              <a:r>
                <a:rPr lang="en-US" altLang="zh-TW" sz="14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FOR YOU</a:t>
              </a:r>
              <a:endParaRPr lang="zh-TW" altLang="en-US" sz="1400" dirty="0">
                <a:solidFill>
                  <a:schemeClr val="bg1"/>
                </a:solidFill>
                <a:latin typeface="Century Gothic" panose="020B0502020202020204" pitchFamily="34" charset="0"/>
                <a:ea typeface="Malgun Gothic Semilight" panose="020B0502040204020203" pitchFamily="34" charset="-120"/>
                <a:cs typeface="Malgun Gothic Semilight" panose="020B0502040204020203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085574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4136180558_78de4bb4e2_o.jpg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751" t="1499" r="18020"/>
          <a:stretch/>
        </p:blipFill>
        <p:spPr>
          <a:xfrm>
            <a:off x="5195038" y="846726"/>
            <a:ext cx="5368206" cy="5388341"/>
          </a:xfrm>
          <a:prstGeom prst="rect">
            <a:avLst/>
          </a:prstGeom>
        </p:spPr>
      </p:pic>
      <p:grpSp>
        <p:nvGrpSpPr>
          <p:cNvPr id="14" name="群組 13"/>
          <p:cNvGrpSpPr/>
          <p:nvPr/>
        </p:nvGrpSpPr>
        <p:grpSpPr>
          <a:xfrm>
            <a:off x="0" y="1166"/>
            <a:ext cx="1944291" cy="1296219"/>
            <a:chOff x="0" y="-3"/>
            <a:chExt cx="1944291" cy="1296219"/>
          </a:xfrm>
        </p:grpSpPr>
        <p:sp>
          <p:nvSpPr>
            <p:cNvPr id="15" name="淚滴形 14"/>
            <p:cNvSpPr/>
            <p:nvPr/>
          </p:nvSpPr>
          <p:spPr>
            <a:xfrm rot="16200000">
              <a:off x="0" y="-3"/>
              <a:ext cx="1296219" cy="1296219"/>
            </a:xfrm>
            <a:prstGeom prst="teardrop">
              <a:avLst/>
            </a:prstGeom>
            <a:solidFill>
              <a:srgbClr val="FDC6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108087" y="240895"/>
              <a:ext cx="183620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E-TALKING</a:t>
              </a:r>
              <a:br>
                <a:rPr lang="en-US" altLang="zh-TW" sz="14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</a:br>
              <a:r>
                <a:rPr lang="en-US" altLang="zh-TW" sz="14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BEST </a:t>
              </a:r>
              <a:br>
                <a:rPr lang="en-US" altLang="zh-TW" sz="14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</a:br>
              <a:r>
                <a:rPr lang="en-US" altLang="zh-TW" sz="14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FOR YOU</a:t>
              </a:r>
              <a:endParaRPr lang="zh-TW" altLang="en-US" sz="1400" dirty="0">
                <a:solidFill>
                  <a:schemeClr val="bg1"/>
                </a:solidFill>
                <a:latin typeface="Century Gothic" panose="020B0502020202020204" pitchFamily="34" charset="0"/>
                <a:ea typeface="Malgun Gothic Semilight" panose="020B0502040204020203" pitchFamily="34" charset="-120"/>
                <a:cs typeface="Malgun Gothic Semilight" panose="020B0502040204020203" pitchFamily="34" charset="-120"/>
              </a:endParaRPr>
            </a:p>
          </p:txBody>
        </p:sp>
      </p:grpSp>
      <p:sp>
        <p:nvSpPr>
          <p:cNvPr id="8" name="TextBox 5"/>
          <p:cNvSpPr txBox="1"/>
          <p:nvPr/>
        </p:nvSpPr>
        <p:spPr>
          <a:xfrm>
            <a:off x="288107" y="2492896"/>
            <a:ext cx="4854865" cy="2503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000" dirty="0"/>
              <a:t>Climate is the pattern of weather in a particular place. It includes things like the wind speeds, the amount of sunlight a place gets, and how much rain falls in an area. </a:t>
            </a:r>
          </a:p>
        </p:txBody>
      </p:sp>
      <p:grpSp>
        <p:nvGrpSpPr>
          <p:cNvPr id="13" name="群組 12"/>
          <p:cNvGrpSpPr/>
          <p:nvPr/>
        </p:nvGrpSpPr>
        <p:grpSpPr>
          <a:xfrm>
            <a:off x="648147" y="5157192"/>
            <a:ext cx="1152127" cy="331799"/>
            <a:chOff x="4860034" y="4725149"/>
            <a:chExt cx="1152127" cy="331799"/>
          </a:xfrm>
          <a:solidFill>
            <a:srgbClr val="FDC61C"/>
          </a:solidFill>
        </p:grpSpPr>
        <p:sp>
          <p:nvSpPr>
            <p:cNvPr id="11" name="矩形 10"/>
            <p:cNvSpPr/>
            <p:nvPr/>
          </p:nvSpPr>
          <p:spPr>
            <a:xfrm>
              <a:off x="4860034" y="4725149"/>
              <a:ext cx="1152127" cy="331799"/>
            </a:xfrm>
            <a:prstGeom prst="rect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文字方塊 11"/>
            <p:cNvSpPr txBox="1"/>
            <p:nvPr/>
          </p:nvSpPr>
          <p:spPr>
            <a:xfrm>
              <a:off x="5112643" y="4741403"/>
              <a:ext cx="864096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START</a:t>
              </a:r>
              <a:endParaRPr lang="zh-TW" altLang="en-US" sz="140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23" name="群組 22"/>
          <p:cNvGrpSpPr/>
          <p:nvPr/>
        </p:nvGrpSpPr>
        <p:grpSpPr>
          <a:xfrm>
            <a:off x="5040560" y="533143"/>
            <a:ext cx="5904731" cy="6036108"/>
            <a:chOff x="4896619" y="533143"/>
            <a:chExt cx="5904731" cy="6036108"/>
          </a:xfrm>
        </p:grpSpPr>
        <p:grpSp>
          <p:nvGrpSpPr>
            <p:cNvPr id="6" name="群組 5"/>
            <p:cNvGrpSpPr/>
            <p:nvPr/>
          </p:nvGrpSpPr>
          <p:grpSpPr>
            <a:xfrm>
              <a:off x="4896619" y="622245"/>
              <a:ext cx="5735297" cy="5759080"/>
              <a:chOff x="5448057" y="1211947"/>
              <a:chExt cx="4548780" cy="4567644"/>
            </a:xfrm>
          </p:grpSpPr>
          <p:sp>
            <p:nvSpPr>
              <p:cNvPr id="4" name="橢圓 3"/>
              <p:cNvSpPr/>
              <p:nvPr/>
            </p:nvSpPr>
            <p:spPr>
              <a:xfrm>
                <a:off x="5448057" y="1256799"/>
                <a:ext cx="4476457" cy="4476457"/>
              </a:xfrm>
              <a:prstGeom prst="ellipse">
                <a:avLst/>
              </a:prstGeom>
              <a:noFill/>
              <a:ln w="2413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" name="直角三角形 4"/>
              <p:cNvSpPr/>
              <p:nvPr/>
            </p:nvSpPr>
            <p:spPr>
              <a:xfrm>
                <a:off x="5448057" y="4321337"/>
                <a:ext cx="1464786" cy="1411919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9" name="直角三角形 18"/>
              <p:cNvSpPr/>
              <p:nvPr/>
            </p:nvSpPr>
            <p:spPr>
              <a:xfrm rot="5604446">
                <a:off x="5481964" y="1234100"/>
                <a:ext cx="1498859" cy="1454554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0" name="直角三角形 19"/>
              <p:cNvSpPr/>
              <p:nvPr/>
            </p:nvSpPr>
            <p:spPr>
              <a:xfrm rot="10800000">
                <a:off x="8532051" y="1340788"/>
                <a:ext cx="1464786" cy="1411919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1" name="直角三角形 20"/>
              <p:cNvSpPr/>
              <p:nvPr/>
            </p:nvSpPr>
            <p:spPr>
              <a:xfrm rot="16200000">
                <a:off x="8482093" y="4341238"/>
                <a:ext cx="1464786" cy="1411919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cxnSp>
          <p:nvCxnSpPr>
            <p:cNvPr id="10" name="直線接點 9"/>
            <p:cNvCxnSpPr/>
            <p:nvPr/>
          </p:nvCxnSpPr>
          <p:spPr>
            <a:xfrm>
              <a:off x="5035171" y="2420888"/>
              <a:ext cx="5766179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接點 24"/>
            <p:cNvCxnSpPr/>
            <p:nvPr/>
          </p:nvCxnSpPr>
          <p:spPr>
            <a:xfrm>
              <a:off x="5035171" y="4581128"/>
              <a:ext cx="5766179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接點 25"/>
            <p:cNvCxnSpPr/>
            <p:nvPr/>
          </p:nvCxnSpPr>
          <p:spPr>
            <a:xfrm>
              <a:off x="6743484" y="678796"/>
              <a:ext cx="0" cy="589045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接點 27"/>
            <p:cNvCxnSpPr/>
            <p:nvPr/>
          </p:nvCxnSpPr>
          <p:spPr>
            <a:xfrm>
              <a:off x="8785051" y="533143"/>
              <a:ext cx="0" cy="589045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文字方塊 29"/>
          <p:cNvSpPr txBox="1"/>
          <p:nvPr/>
        </p:nvSpPr>
        <p:spPr>
          <a:xfrm>
            <a:off x="576139" y="1628800"/>
            <a:ext cx="38884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solidFill>
                  <a:srgbClr val="FDC61C"/>
                </a:solidFill>
                <a:latin typeface="Century Gothic" panose="020B0502020202020204" pitchFamily="34" charset="0"/>
              </a:rPr>
              <a:t>Talking About Climate Change</a:t>
            </a:r>
          </a:p>
        </p:txBody>
      </p:sp>
    </p:spTree>
    <p:extLst>
      <p:ext uri="{BB962C8B-B14F-4D97-AF65-F5344CB8AC3E}">
        <p14:creationId xmlns:p14="http://schemas.microsoft.com/office/powerpoint/2010/main" val="24063426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56459" y="3645024"/>
            <a:ext cx="41044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spc="600" dirty="0" smtClean="0">
                <a:solidFill>
                  <a:schemeClr val="bg1"/>
                </a:solidFill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rPr>
              <a:t>VOCABULARY </a:t>
            </a:r>
            <a:endParaRPr lang="en-US" sz="3600" spc="600" dirty="0">
              <a:solidFill>
                <a:schemeClr val="bg1"/>
              </a:solidFill>
              <a:latin typeface="Malgun Gothic Semilight" panose="020B0502040204020203" pitchFamily="34" charset="-120"/>
              <a:ea typeface="Malgun Gothic Semilight" panose="020B0502040204020203" pitchFamily="34" charset="-120"/>
              <a:cs typeface="Malgun Gothic Semilight" panose="020B0502040204020203" pitchFamily="34" charset="-120"/>
            </a:endParaRPr>
          </a:p>
        </p:txBody>
      </p:sp>
      <p:pic>
        <p:nvPicPr>
          <p:cNvPr id="3" name="Picture 2" descr="D:\WH\lesson_ppt\template\ICON\WH_lesson_icon-0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0948" y="2322722"/>
            <a:ext cx="1429807" cy="1322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群組 7"/>
          <p:cNvGrpSpPr/>
          <p:nvPr/>
        </p:nvGrpSpPr>
        <p:grpSpPr>
          <a:xfrm>
            <a:off x="0" y="1166"/>
            <a:ext cx="1944291" cy="1296219"/>
            <a:chOff x="0" y="-3"/>
            <a:chExt cx="1944291" cy="1296219"/>
          </a:xfrm>
        </p:grpSpPr>
        <p:sp>
          <p:nvSpPr>
            <p:cNvPr id="5" name="淚滴形 8"/>
            <p:cNvSpPr/>
            <p:nvPr/>
          </p:nvSpPr>
          <p:spPr>
            <a:xfrm rot="16200000">
              <a:off x="0" y="-3"/>
              <a:ext cx="1296219" cy="1296219"/>
            </a:xfrm>
            <a:prstGeom prst="teardrop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文字方塊 9"/>
            <p:cNvSpPr txBox="1"/>
            <p:nvPr/>
          </p:nvSpPr>
          <p:spPr>
            <a:xfrm>
              <a:off x="108087" y="240895"/>
              <a:ext cx="183620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E-TALKING</a:t>
              </a:r>
              <a:br>
                <a:rPr lang="en-US" altLang="zh-TW" sz="14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</a:br>
              <a:r>
                <a:rPr lang="en-US" altLang="zh-TW" sz="14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BEST </a:t>
              </a:r>
              <a:br>
                <a:rPr lang="en-US" altLang="zh-TW" sz="14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</a:br>
              <a:r>
                <a:rPr lang="en-US" altLang="zh-TW" sz="14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FOR YOU</a:t>
              </a:r>
              <a:endParaRPr lang="zh-TW" altLang="en-US" sz="1400" dirty="0">
                <a:solidFill>
                  <a:schemeClr val="bg1"/>
                </a:solidFill>
                <a:latin typeface="Century Gothic" panose="020B0502020202020204" pitchFamily="34" charset="0"/>
                <a:ea typeface="Malgun Gothic Semilight" panose="020B0502040204020203" pitchFamily="34" charset="-120"/>
                <a:cs typeface="Malgun Gothic Semilight" panose="020B0502040204020203" pitchFamily="34" charset="-12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2664371" y="4509120"/>
            <a:ext cx="5512897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Lets check whether you know each following word.</a:t>
            </a:r>
            <a:endParaRPr lang="zh-TW" altLang="zh-TW" sz="2000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004207" y="76975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720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1152203" y="1973296"/>
            <a:ext cx="8856984" cy="4884704"/>
          </a:xfrm>
          <a:prstGeom prst="rect">
            <a:avLst/>
          </a:prstGeom>
        </p:spPr>
        <p:txBody>
          <a:bodyPr numCol="1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200000"/>
              </a:lnSpc>
            </a:pPr>
            <a:r>
              <a:rPr lang="en-US" sz="2000" b="1" dirty="0">
                <a:solidFill>
                  <a:srgbClr val="FDC61C"/>
                </a:solidFill>
              </a:rPr>
              <a:t>Rotate</a:t>
            </a:r>
            <a:r>
              <a:rPr lang="en-US" sz="2000" b="1" dirty="0"/>
              <a:t> </a:t>
            </a:r>
            <a:r>
              <a:rPr lang="en-US" sz="2000" dirty="0">
                <a:solidFill>
                  <a:schemeClr val="bg1"/>
                </a:solidFill>
              </a:rPr>
              <a:t>(verb) To move in a circle</a:t>
            </a:r>
            <a:r>
              <a:rPr lang="en-US" sz="2000" dirty="0"/>
              <a:t>.</a:t>
            </a:r>
          </a:p>
          <a:p>
            <a:pPr algn="l">
              <a:lnSpc>
                <a:spcPct val="200000"/>
              </a:lnSpc>
            </a:pPr>
            <a:r>
              <a:rPr lang="en-US" sz="2000" b="1" dirty="0">
                <a:solidFill>
                  <a:srgbClr val="FDC61C"/>
                </a:solidFill>
              </a:rPr>
              <a:t>Region</a:t>
            </a:r>
            <a:r>
              <a:rPr lang="en-US" sz="2000" b="1" dirty="0"/>
              <a:t> </a:t>
            </a:r>
            <a:r>
              <a:rPr lang="en-US" sz="2000" dirty="0">
                <a:solidFill>
                  <a:srgbClr val="FFFFFF"/>
                </a:solidFill>
              </a:rPr>
              <a:t>(noun) A specific area of land</a:t>
            </a:r>
            <a:r>
              <a:rPr lang="en-US" sz="2000" dirty="0" smtClean="0"/>
              <a:t>.</a:t>
            </a:r>
          </a:p>
          <a:p>
            <a:pPr algn="l">
              <a:lnSpc>
                <a:spcPct val="200000"/>
              </a:lnSpc>
            </a:pPr>
            <a:r>
              <a:rPr lang="en-US" sz="2000" b="1" dirty="0">
                <a:solidFill>
                  <a:srgbClr val="FDC61C"/>
                </a:solidFill>
              </a:rPr>
              <a:t>Phenomenon </a:t>
            </a:r>
            <a:r>
              <a:rPr lang="en-US" sz="2000" dirty="0">
                <a:solidFill>
                  <a:srgbClr val="FFFFFF"/>
                </a:solidFill>
              </a:rPr>
              <a:t>(noun) A naturally occurring event with almost mystical properties</a:t>
            </a:r>
            <a:r>
              <a:rPr lang="en-US" sz="2000" dirty="0"/>
              <a:t>. </a:t>
            </a:r>
          </a:p>
          <a:p>
            <a:pPr algn="l">
              <a:lnSpc>
                <a:spcPct val="200000"/>
              </a:lnSpc>
            </a:pPr>
            <a:r>
              <a:rPr lang="en-US" sz="2000" b="1" dirty="0">
                <a:solidFill>
                  <a:srgbClr val="FDC61C"/>
                </a:solidFill>
              </a:rPr>
              <a:t>Greenhouse</a:t>
            </a:r>
            <a:r>
              <a:rPr lang="en-US" sz="2000" b="1" dirty="0"/>
              <a:t> </a:t>
            </a:r>
            <a:r>
              <a:rPr lang="en-US" sz="2000" dirty="0">
                <a:solidFill>
                  <a:srgbClr val="FFFFFF"/>
                </a:solidFill>
              </a:rPr>
              <a:t>(noun) A glass building where plants and vegetables are grown</a:t>
            </a:r>
            <a:r>
              <a:rPr lang="en-US" sz="2000" dirty="0"/>
              <a:t>.</a:t>
            </a:r>
          </a:p>
          <a:p>
            <a:endParaRPr lang="en-US" sz="2000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665494" y="5682309"/>
            <a:ext cx="5893406" cy="1131067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9600" b="1" dirty="0">
                <a:solidFill>
                  <a:schemeClr val="bg1">
                    <a:lumMod val="75000"/>
                  </a:schemeClr>
                </a:solidFill>
              </a:rPr>
              <a:t>V</a:t>
            </a:r>
            <a:r>
              <a:rPr lang="en-US" altLang="zh-TW" sz="9600" dirty="0">
                <a:solidFill>
                  <a:schemeClr val="bg1">
                    <a:lumMod val="75000"/>
                  </a:schemeClr>
                </a:solidFill>
              </a:rPr>
              <a:t>ocabulary</a:t>
            </a:r>
            <a:endParaRPr lang="zh-TW" altLang="en-US" sz="9600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4" name="群組 3"/>
          <p:cNvGrpSpPr/>
          <p:nvPr/>
        </p:nvGrpSpPr>
        <p:grpSpPr>
          <a:xfrm>
            <a:off x="672009" y="1772816"/>
            <a:ext cx="4368626" cy="497867"/>
            <a:chOff x="311969" y="4941168"/>
            <a:chExt cx="4368626" cy="497867"/>
          </a:xfrm>
        </p:grpSpPr>
        <p:grpSp>
          <p:nvGrpSpPr>
            <p:cNvPr id="5" name="群組 4"/>
            <p:cNvGrpSpPr/>
            <p:nvPr/>
          </p:nvGrpSpPr>
          <p:grpSpPr>
            <a:xfrm>
              <a:off x="311969" y="4941168"/>
              <a:ext cx="4080594" cy="497867"/>
              <a:chOff x="383977" y="5445223"/>
              <a:chExt cx="4080594" cy="497867"/>
            </a:xfrm>
          </p:grpSpPr>
          <p:grpSp>
            <p:nvGrpSpPr>
              <p:cNvPr id="7" name="群組 6"/>
              <p:cNvGrpSpPr/>
              <p:nvPr/>
            </p:nvGrpSpPr>
            <p:grpSpPr>
              <a:xfrm>
                <a:off x="383977" y="5445223"/>
                <a:ext cx="497867" cy="497867"/>
                <a:chOff x="383977" y="5163383"/>
                <a:chExt cx="779708" cy="779708"/>
              </a:xfrm>
            </p:grpSpPr>
            <p:sp>
              <p:nvSpPr>
                <p:cNvPr id="9" name="橢圓 8"/>
                <p:cNvSpPr/>
                <p:nvPr/>
              </p:nvSpPr>
              <p:spPr>
                <a:xfrm>
                  <a:off x="383977" y="5163383"/>
                  <a:ext cx="779708" cy="779708"/>
                </a:xfrm>
                <a:prstGeom prst="ellipse">
                  <a:avLst/>
                </a:prstGeom>
                <a:no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pic>
              <p:nvPicPr>
                <p:cNvPr id="10" name="Picture 8" descr="dictionary.png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1803" y="5301209"/>
                  <a:ext cx="504056" cy="504056"/>
                </a:xfrm>
                <a:prstGeom prst="rect">
                  <a:avLst/>
                </a:prstGeom>
              </p:spPr>
            </p:pic>
          </p:grpSp>
          <p:cxnSp>
            <p:nvCxnSpPr>
              <p:cNvPr id="8" name="直線接點 7"/>
              <p:cNvCxnSpPr>
                <a:stCxn id="9" idx="6"/>
              </p:cNvCxnSpPr>
              <p:nvPr/>
            </p:nvCxnSpPr>
            <p:spPr>
              <a:xfrm>
                <a:off x="881844" y="5694157"/>
                <a:ext cx="3582727" cy="0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圓角矩形 5"/>
            <p:cNvSpPr/>
            <p:nvPr/>
          </p:nvSpPr>
          <p:spPr>
            <a:xfrm>
              <a:off x="4320555" y="5158156"/>
              <a:ext cx="360040" cy="63889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1" name="淚滴形 16"/>
          <p:cNvSpPr/>
          <p:nvPr/>
        </p:nvSpPr>
        <p:spPr>
          <a:xfrm rot="16200000">
            <a:off x="0" y="1166"/>
            <a:ext cx="1296219" cy="1296219"/>
          </a:xfrm>
          <a:prstGeom prst="teardrop">
            <a:avLst/>
          </a:prstGeom>
          <a:solidFill>
            <a:srgbClr val="9AF8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7"/>
          <p:cNvSpPr txBox="1"/>
          <p:nvPr/>
        </p:nvSpPr>
        <p:spPr>
          <a:xfrm>
            <a:off x="108087" y="242064"/>
            <a:ext cx="18362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>
                <a:solidFill>
                  <a:schemeClr val="bg1"/>
                </a:solidFill>
                <a:latin typeface="Century Gothic" panose="020B0502020202020204" pitchFamily="34" charset="0"/>
                <a:ea typeface="Malgun Gothic Semilight" panose="020B0502040204020203" pitchFamily="34" charset="-120"/>
                <a:cs typeface="Malgun Gothic Semilight" panose="020B0502040204020203" pitchFamily="34" charset="-120"/>
              </a:rPr>
              <a:t>E-TALKING</a:t>
            </a:r>
            <a:br>
              <a:rPr lang="en-US" altLang="zh-TW" sz="1400" dirty="0" smtClean="0">
                <a:solidFill>
                  <a:schemeClr val="bg1"/>
                </a:solidFill>
                <a:latin typeface="Century Gothic" panose="020B0502020202020204" pitchFamily="34" charset="0"/>
                <a:ea typeface="Malgun Gothic Semilight" panose="020B0502040204020203" pitchFamily="34" charset="-120"/>
                <a:cs typeface="Malgun Gothic Semilight" panose="020B0502040204020203" pitchFamily="34" charset="-120"/>
              </a:rPr>
            </a:br>
            <a:r>
              <a:rPr lang="en-US" altLang="zh-TW" sz="1400" dirty="0" smtClean="0">
                <a:solidFill>
                  <a:schemeClr val="bg1"/>
                </a:solidFill>
                <a:latin typeface="Century Gothic" panose="020B0502020202020204" pitchFamily="34" charset="0"/>
                <a:ea typeface="Malgun Gothic Semilight" panose="020B0502040204020203" pitchFamily="34" charset="-120"/>
                <a:cs typeface="Malgun Gothic Semilight" panose="020B0502040204020203" pitchFamily="34" charset="-120"/>
              </a:rPr>
              <a:t>BEST </a:t>
            </a:r>
            <a:br>
              <a:rPr lang="en-US" altLang="zh-TW" sz="1400" dirty="0" smtClean="0">
                <a:solidFill>
                  <a:schemeClr val="bg1"/>
                </a:solidFill>
                <a:latin typeface="Century Gothic" panose="020B0502020202020204" pitchFamily="34" charset="0"/>
                <a:ea typeface="Malgun Gothic Semilight" panose="020B0502040204020203" pitchFamily="34" charset="-120"/>
                <a:cs typeface="Malgun Gothic Semilight" panose="020B0502040204020203" pitchFamily="34" charset="-120"/>
              </a:rPr>
            </a:br>
            <a:r>
              <a:rPr lang="en-US" altLang="zh-TW" sz="1400" dirty="0" smtClean="0">
                <a:solidFill>
                  <a:schemeClr val="bg1"/>
                </a:solidFill>
                <a:latin typeface="Century Gothic" panose="020B0502020202020204" pitchFamily="34" charset="0"/>
                <a:ea typeface="Malgun Gothic Semilight" panose="020B0502040204020203" pitchFamily="34" charset="-120"/>
                <a:cs typeface="Malgun Gothic Semilight" panose="020B0502040204020203" pitchFamily="34" charset="-120"/>
              </a:rPr>
              <a:t>FOR YOU</a:t>
            </a:r>
            <a:endParaRPr lang="zh-TW" altLang="en-US" sz="1400" dirty="0">
              <a:solidFill>
                <a:schemeClr val="bg1"/>
              </a:solidFill>
              <a:latin typeface="Century Gothic" panose="020B0502020202020204" pitchFamily="34" charset="0"/>
              <a:ea typeface="Malgun Gothic Semilight" panose="020B0502040204020203" pitchFamily="34" charset="-120"/>
              <a:cs typeface="Malgun Gothic Semilight" panose="020B0502040204020203" pitchFamily="34" charset="-120"/>
            </a:endParaRPr>
          </a:p>
        </p:txBody>
      </p:sp>
      <p:grpSp>
        <p:nvGrpSpPr>
          <p:cNvPr id="13" name="群組 10"/>
          <p:cNvGrpSpPr/>
          <p:nvPr/>
        </p:nvGrpSpPr>
        <p:grpSpPr>
          <a:xfrm>
            <a:off x="0" y="1166"/>
            <a:ext cx="1296219" cy="1296219"/>
            <a:chOff x="0" y="-3"/>
            <a:chExt cx="1296219" cy="1296219"/>
          </a:xfrm>
          <a:solidFill>
            <a:srgbClr val="FFC000"/>
          </a:solidFill>
        </p:grpSpPr>
        <p:sp>
          <p:nvSpPr>
            <p:cNvPr id="14" name="淚滴形 11"/>
            <p:cNvSpPr/>
            <p:nvPr/>
          </p:nvSpPr>
          <p:spPr>
            <a:xfrm rot="16200000">
              <a:off x="0" y="-3"/>
              <a:ext cx="1296219" cy="1296219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文字方塊 16"/>
            <p:cNvSpPr txBox="1"/>
            <p:nvPr/>
          </p:nvSpPr>
          <p:spPr>
            <a:xfrm>
              <a:off x="108087" y="240895"/>
              <a:ext cx="1044116" cy="73866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E-TALKING</a:t>
              </a:r>
              <a:br>
                <a:rPr lang="en-US" altLang="zh-TW" sz="14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</a:br>
              <a:r>
                <a:rPr lang="en-US" altLang="zh-TW" sz="14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BEST </a:t>
              </a:r>
              <a:br>
                <a:rPr lang="en-US" altLang="zh-TW" sz="14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</a:br>
              <a:r>
                <a:rPr lang="en-US" altLang="zh-TW" sz="14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FOR YOU</a:t>
              </a:r>
              <a:endParaRPr lang="zh-TW" altLang="en-US" sz="1400" dirty="0">
                <a:solidFill>
                  <a:schemeClr val="bg1"/>
                </a:solidFill>
                <a:latin typeface="Century Gothic" panose="020B0502020202020204" pitchFamily="34" charset="0"/>
                <a:ea typeface="Malgun Gothic Semilight" panose="020B0502040204020203" pitchFamily="34" charset="-120"/>
                <a:cs typeface="Malgun Gothic Semilight" panose="020B0502040204020203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05712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049152374_66a75138a1_o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088"/>
          <a:stretch/>
        </p:blipFill>
        <p:spPr>
          <a:xfrm>
            <a:off x="-1656109" y="-26165"/>
            <a:ext cx="6697220" cy="7203669"/>
          </a:xfrm>
          <a:prstGeom prst="rect">
            <a:avLst/>
          </a:prstGeom>
        </p:spPr>
      </p:pic>
      <p:sp>
        <p:nvSpPr>
          <p:cNvPr id="6" name="直角三角形 5"/>
          <p:cNvSpPr/>
          <p:nvPr/>
        </p:nvSpPr>
        <p:spPr>
          <a:xfrm flipH="1">
            <a:off x="3312442" y="0"/>
            <a:ext cx="1728192" cy="342900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直角三角形 6"/>
          <p:cNvSpPr/>
          <p:nvPr/>
        </p:nvSpPr>
        <p:spPr>
          <a:xfrm flipH="1" flipV="1">
            <a:off x="3312442" y="3427040"/>
            <a:ext cx="1728192" cy="343096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TextBox 5"/>
          <p:cNvSpPr txBox="1"/>
          <p:nvPr/>
        </p:nvSpPr>
        <p:spPr>
          <a:xfrm>
            <a:off x="4968627" y="1124744"/>
            <a:ext cx="5469428" cy="4965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000" dirty="0"/>
              <a:t>Climate is the pattern of weather in a particular place. It measures the wind speeds, the sunlight, the rainfall, and the temperature. Different places have different climates because the earth </a:t>
            </a:r>
            <a:r>
              <a:rPr lang="en-US" sz="2000" b="1" dirty="0">
                <a:solidFill>
                  <a:srgbClr val="FDC61C"/>
                </a:solidFill>
              </a:rPr>
              <a:t>rotates</a:t>
            </a:r>
            <a:r>
              <a:rPr lang="en-US" sz="2000" b="1" dirty="0"/>
              <a:t> </a:t>
            </a:r>
            <a:r>
              <a:rPr lang="en-US" sz="2000" dirty="0"/>
              <a:t>on a tilted axis. This means that different parts of the planet are heated at different amounts at different times. This creates different seasons and makes some</a:t>
            </a:r>
            <a:r>
              <a:rPr lang="en-US" sz="2000" dirty="0">
                <a:solidFill>
                  <a:srgbClr val="FDC61C"/>
                </a:solidFill>
              </a:rPr>
              <a:t> </a:t>
            </a:r>
            <a:r>
              <a:rPr lang="en-US" sz="2000" b="1" dirty="0">
                <a:solidFill>
                  <a:srgbClr val="FDC61C"/>
                </a:solidFill>
              </a:rPr>
              <a:t>regions </a:t>
            </a:r>
            <a:r>
              <a:rPr lang="en-US" sz="2000" dirty="0"/>
              <a:t>hotter than others.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5112643" y="620688"/>
            <a:ext cx="63223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solidFill>
                  <a:srgbClr val="FDC61C"/>
                </a:solidFill>
                <a:latin typeface="Century Gothic" panose="020B0502020202020204" pitchFamily="34" charset="0"/>
              </a:rPr>
              <a:t>What Is Climate</a:t>
            </a:r>
            <a:endParaRPr lang="en-US" altLang="zh-TW" sz="2800" dirty="0">
              <a:solidFill>
                <a:srgbClr val="FDC61C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10" name="直線接點 9"/>
          <p:cNvCxnSpPr/>
          <p:nvPr/>
        </p:nvCxnSpPr>
        <p:spPr>
          <a:xfrm flipH="1">
            <a:off x="1512245" y="3356992"/>
            <a:ext cx="1872206" cy="3672408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群組 13"/>
          <p:cNvGrpSpPr/>
          <p:nvPr/>
        </p:nvGrpSpPr>
        <p:grpSpPr>
          <a:xfrm>
            <a:off x="0" y="-27384"/>
            <a:ext cx="1944291" cy="1296219"/>
            <a:chOff x="0" y="-3"/>
            <a:chExt cx="1944291" cy="1296219"/>
          </a:xfrm>
        </p:grpSpPr>
        <p:sp>
          <p:nvSpPr>
            <p:cNvPr id="15" name="淚滴形 14"/>
            <p:cNvSpPr/>
            <p:nvPr/>
          </p:nvSpPr>
          <p:spPr>
            <a:xfrm rot="16200000">
              <a:off x="0" y="-3"/>
              <a:ext cx="1296219" cy="1296219"/>
            </a:xfrm>
            <a:prstGeom prst="teardrop">
              <a:avLst/>
            </a:prstGeom>
            <a:solidFill>
              <a:srgbClr val="FDC6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108087" y="240895"/>
              <a:ext cx="183620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E-TALKING</a:t>
              </a:r>
              <a:br>
                <a:rPr lang="en-US" altLang="zh-TW" sz="14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</a:br>
              <a:r>
                <a:rPr lang="en-US" altLang="zh-TW" sz="14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BEST </a:t>
              </a:r>
              <a:br>
                <a:rPr lang="en-US" altLang="zh-TW" sz="14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</a:br>
              <a:r>
                <a:rPr lang="en-US" altLang="zh-TW" sz="14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FOR YOU</a:t>
              </a:r>
              <a:endParaRPr lang="zh-TW" altLang="en-US" sz="1400" dirty="0">
                <a:solidFill>
                  <a:schemeClr val="bg1"/>
                </a:solidFill>
                <a:latin typeface="Century Gothic" panose="020B0502020202020204" pitchFamily="34" charset="0"/>
                <a:ea typeface="Malgun Gothic Semilight" panose="020B0502040204020203" pitchFamily="34" charset="-120"/>
                <a:cs typeface="Malgun Gothic Semilight" panose="020B0502040204020203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546665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橢圓 9"/>
          <p:cNvSpPr/>
          <p:nvPr/>
        </p:nvSpPr>
        <p:spPr>
          <a:xfrm>
            <a:off x="4980645" y="2276872"/>
            <a:ext cx="1136774" cy="113677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TextBox 11"/>
          <p:cNvSpPr txBox="1"/>
          <p:nvPr/>
        </p:nvSpPr>
        <p:spPr>
          <a:xfrm>
            <a:off x="576139" y="3573016"/>
            <a:ext cx="10081120" cy="1885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rPr>
              <a:t>DISCUSSION </a:t>
            </a:r>
            <a:endParaRPr lang="en-US" sz="3600" dirty="0" smtClean="0">
              <a:solidFill>
                <a:schemeClr val="bg1"/>
              </a:solidFill>
              <a:latin typeface="Malgun Gothic Semilight" panose="020B0502040204020203" pitchFamily="34" charset="-120"/>
              <a:ea typeface="Malgun Gothic Semilight" panose="020B0502040204020203" pitchFamily="34" charset="-120"/>
              <a:cs typeface="Malgun Gothic Semilight" panose="020B0502040204020203" pitchFamily="34" charset="-120"/>
            </a:endParaRPr>
          </a:p>
          <a:p>
            <a:pPr algn="ctr">
              <a:lnSpc>
                <a:spcPct val="200000"/>
              </a:lnSpc>
            </a:pPr>
            <a:r>
              <a:rPr lang="en-US" sz="2100" dirty="0">
                <a:solidFill>
                  <a:schemeClr val="bg1"/>
                </a:solidFill>
              </a:rPr>
              <a:t>How would you describe the climate in your country?</a:t>
            </a:r>
          </a:p>
          <a:p>
            <a:pPr algn="ctr">
              <a:lnSpc>
                <a:spcPct val="200000"/>
              </a:lnSpc>
            </a:pPr>
            <a:r>
              <a:rPr lang="en-US" sz="2100" dirty="0">
                <a:solidFill>
                  <a:schemeClr val="bg1"/>
                </a:solidFill>
              </a:rPr>
              <a:t>How does it compare with a different country in Europe such as Denmark or Holland?</a:t>
            </a:r>
          </a:p>
        </p:txBody>
      </p:sp>
      <p:pic>
        <p:nvPicPr>
          <p:cNvPr id="9" name="Picture 9" descr="icon-projects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5968" y="2518358"/>
            <a:ext cx="728763" cy="728763"/>
          </a:xfrm>
          <a:prstGeom prst="rect">
            <a:avLst/>
          </a:prstGeom>
        </p:spPr>
      </p:pic>
      <p:grpSp>
        <p:nvGrpSpPr>
          <p:cNvPr id="11" name="群組 10"/>
          <p:cNvGrpSpPr/>
          <p:nvPr/>
        </p:nvGrpSpPr>
        <p:grpSpPr>
          <a:xfrm>
            <a:off x="0" y="1166"/>
            <a:ext cx="1944291" cy="1296219"/>
            <a:chOff x="0" y="-3"/>
            <a:chExt cx="1944291" cy="1296219"/>
          </a:xfrm>
        </p:grpSpPr>
        <p:sp>
          <p:nvSpPr>
            <p:cNvPr id="12" name="淚滴形 11"/>
            <p:cNvSpPr/>
            <p:nvPr/>
          </p:nvSpPr>
          <p:spPr>
            <a:xfrm rot="16200000">
              <a:off x="0" y="-3"/>
              <a:ext cx="1296219" cy="1296219"/>
            </a:xfrm>
            <a:prstGeom prst="teardrop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文字方塊 12"/>
            <p:cNvSpPr txBox="1"/>
            <p:nvPr/>
          </p:nvSpPr>
          <p:spPr>
            <a:xfrm>
              <a:off x="108087" y="240895"/>
              <a:ext cx="183620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E-TALKING</a:t>
              </a:r>
              <a:br>
                <a:rPr lang="en-US" altLang="zh-TW" sz="14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</a:br>
              <a:r>
                <a:rPr lang="en-US" altLang="zh-TW" sz="14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BEST </a:t>
              </a:r>
              <a:br>
                <a:rPr lang="en-US" altLang="zh-TW" sz="14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</a:br>
              <a:r>
                <a:rPr lang="en-US" altLang="zh-TW" sz="14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FOR YOU</a:t>
              </a:r>
              <a:endParaRPr lang="zh-TW" altLang="en-US" sz="1400" dirty="0">
                <a:solidFill>
                  <a:schemeClr val="bg1"/>
                </a:solidFill>
                <a:latin typeface="Century Gothic" panose="020B0502020202020204" pitchFamily="34" charset="0"/>
                <a:ea typeface="Malgun Gothic Semilight" panose="020B0502040204020203" pitchFamily="34" charset="-120"/>
                <a:cs typeface="Malgun Gothic Semilight" panose="020B0502040204020203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791332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olar-bear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17"/>
          <a:stretch/>
        </p:blipFill>
        <p:spPr>
          <a:xfrm>
            <a:off x="3694249" y="0"/>
            <a:ext cx="8533828" cy="6858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-1" y="-1"/>
            <a:ext cx="4608587" cy="43062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直角三角形 1"/>
          <p:cNvSpPr/>
          <p:nvPr/>
        </p:nvSpPr>
        <p:spPr>
          <a:xfrm rot="5400000">
            <a:off x="2246597" y="1427052"/>
            <a:ext cx="6956228" cy="4104455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直角三角形 17"/>
          <p:cNvSpPr/>
          <p:nvPr/>
        </p:nvSpPr>
        <p:spPr>
          <a:xfrm rot="5400000" flipV="1">
            <a:off x="-2605911" y="548685"/>
            <a:ext cx="3220567" cy="9385861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TextBox 5"/>
          <p:cNvSpPr txBox="1"/>
          <p:nvPr/>
        </p:nvSpPr>
        <p:spPr>
          <a:xfrm>
            <a:off x="216099" y="1268760"/>
            <a:ext cx="4680520" cy="4349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000" dirty="0"/>
              <a:t>Climate change is primarily caused by global warming. Global warming is caused by a </a:t>
            </a:r>
            <a:r>
              <a:rPr lang="en-US" sz="2000" b="1" dirty="0">
                <a:solidFill>
                  <a:srgbClr val="FDC61C"/>
                </a:solidFill>
              </a:rPr>
              <a:t>phenomenon</a:t>
            </a:r>
            <a:r>
              <a:rPr lang="en-US" sz="2000" b="1" dirty="0"/>
              <a:t> </a:t>
            </a:r>
            <a:r>
              <a:rPr lang="en-US" sz="2000" dirty="0"/>
              <a:t>known as the </a:t>
            </a:r>
            <a:r>
              <a:rPr lang="en-US" sz="2000" b="1" dirty="0">
                <a:solidFill>
                  <a:srgbClr val="FDC61C"/>
                </a:solidFill>
              </a:rPr>
              <a:t>greenhouse</a:t>
            </a:r>
            <a:r>
              <a:rPr lang="en-US" sz="2000" b="1" dirty="0"/>
              <a:t> </a:t>
            </a:r>
            <a:r>
              <a:rPr lang="en-US" sz="2000" dirty="0"/>
              <a:t>effect. This is where heat gets trapped behind gases in the atmosphere, such as carbon dioxide and methane, acting like a greenhouse. </a:t>
            </a:r>
          </a:p>
        </p:txBody>
      </p:sp>
      <p:grpSp>
        <p:nvGrpSpPr>
          <p:cNvPr id="19" name="群組 18"/>
          <p:cNvGrpSpPr/>
          <p:nvPr/>
        </p:nvGrpSpPr>
        <p:grpSpPr>
          <a:xfrm>
            <a:off x="0" y="1166"/>
            <a:ext cx="1944291" cy="1296219"/>
            <a:chOff x="0" y="-3"/>
            <a:chExt cx="1944291" cy="1296219"/>
          </a:xfrm>
        </p:grpSpPr>
        <p:sp>
          <p:nvSpPr>
            <p:cNvPr id="20" name="淚滴形 19"/>
            <p:cNvSpPr/>
            <p:nvPr/>
          </p:nvSpPr>
          <p:spPr>
            <a:xfrm rot="16200000">
              <a:off x="0" y="-3"/>
              <a:ext cx="1296219" cy="1296219"/>
            </a:xfrm>
            <a:prstGeom prst="teardrop">
              <a:avLst/>
            </a:prstGeom>
            <a:solidFill>
              <a:srgbClr val="FDC6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文字方塊 20"/>
            <p:cNvSpPr txBox="1"/>
            <p:nvPr/>
          </p:nvSpPr>
          <p:spPr>
            <a:xfrm>
              <a:off x="108087" y="240895"/>
              <a:ext cx="183620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E-TALKING</a:t>
              </a:r>
              <a:br>
                <a:rPr lang="en-US" altLang="zh-TW" sz="14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</a:br>
              <a:r>
                <a:rPr lang="en-US" altLang="zh-TW" sz="14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BEST </a:t>
              </a:r>
              <a:br>
                <a:rPr lang="en-US" altLang="zh-TW" sz="14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</a:br>
              <a:r>
                <a:rPr lang="en-US" altLang="zh-TW" sz="14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FOR YOU</a:t>
              </a:r>
              <a:endParaRPr lang="zh-TW" altLang="en-US" sz="1400" dirty="0">
                <a:solidFill>
                  <a:schemeClr val="bg1"/>
                </a:solidFill>
                <a:latin typeface="Century Gothic" panose="020B0502020202020204" pitchFamily="34" charset="0"/>
                <a:ea typeface="Malgun Gothic Semilight" panose="020B0502040204020203" pitchFamily="34" charset="-120"/>
                <a:cs typeface="Malgun Gothic Semilight" panose="020B0502040204020203" pitchFamily="34" charset="-120"/>
              </a:endParaRPr>
            </a:p>
          </p:txBody>
        </p:sp>
      </p:grpSp>
      <p:sp>
        <p:nvSpPr>
          <p:cNvPr id="15" name="文字方塊 8"/>
          <p:cNvSpPr txBox="1"/>
          <p:nvPr/>
        </p:nvSpPr>
        <p:spPr>
          <a:xfrm>
            <a:off x="1440235" y="548680"/>
            <a:ext cx="63223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solidFill>
                  <a:srgbClr val="FDC61C"/>
                </a:solidFill>
                <a:latin typeface="Century Gothic" panose="020B0502020202020204" pitchFamily="34" charset="0"/>
              </a:rPr>
              <a:t>What Causes Climate Change</a:t>
            </a:r>
            <a:endParaRPr lang="en-US" altLang="zh-TW" sz="2800" dirty="0">
              <a:solidFill>
                <a:srgbClr val="FDC61C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90719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1"/>
          <p:cNvSpPr txBox="1"/>
          <p:nvPr/>
        </p:nvSpPr>
        <p:spPr>
          <a:xfrm>
            <a:off x="366027" y="2745080"/>
            <a:ext cx="6690832" cy="2531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FFC000"/>
                </a:solidFill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rPr>
              <a:t>REVIEW DISCUSSION</a:t>
            </a:r>
            <a:r>
              <a:rPr lang="en-US" sz="3600" dirty="0" smtClean="0">
                <a:solidFill>
                  <a:srgbClr val="FFC000"/>
                </a:solidFill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rPr>
              <a:t> </a:t>
            </a:r>
          </a:p>
          <a:p>
            <a:pPr>
              <a:lnSpc>
                <a:spcPct val="200000"/>
              </a:lnSpc>
            </a:pPr>
            <a:r>
              <a:rPr lang="en-US" sz="2100" dirty="0">
                <a:solidFill>
                  <a:srgbClr val="FFFFFF"/>
                </a:solidFill>
              </a:rPr>
              <a:t>What do you think climate change is?</a:t>
            </a:r>
          </a:p>
          <a:p>
            <a:pPr>
              <a:lnSpc>
                <a:spcPct val="200000"/>
              </a:lnSpc>
            </a:pPr>
            <a:r>
              <a:rPr lang="en-US" sz="2100" dirty="0">
                <a:solidFill>
                  <a:srgbClr val="FFFFFF"/>
                </a:solidFill>
              </a:rPr>
              <a:t>Have you heard about it on the news?</a:t>
            </a:r>
          </a:p>
          <a:p>
            <a:pPr>
              <a:lnSpc>
                <a:spcPct val="200000"/>
              </a:lnSpc>
            </a:pPr>
            <a:r>
              <a:rPr lang="en-US" sz="2100" dirty="0">
                <a:solidFill>
                  <a:srgbClr val="FFFFFF"/>
                </a:solidFill>
              </a:rPr>
              <a:t>Do you think climate change is a pressing issue?</a:t>
            </a:r>
            <a:endParaRPr lang="en-US" sz="2100" dirty="0">
              <a:solidFill>
                <a:srgbClr val="FFFFFF"/>
              </a:solidFill>
            </a:endParaRPr>
          </a:p>
        </p:txBody>
      </p:sp>
      <p:grpSp>
        <p:nvGrpSpPr>
          <p:cNvPr id="2" name="群組 1"/>
          <p:cNvGrpSpPr/>
          <p:nvPr/>
        </p:nvGrpSpPr>
        <p:grpSpPr>
          <a:xfrm>
            <a:off x="7128867" y="1916832"/>
            <a:ext cx="3806168" cy="3806168"/>
            <a:chOff x="4980645" y="2276872"/>
            <a:chExt cx="1136774" cy="1136774"/>
          </a:xfrm>
        </p:grpSpPr>
        <p:sp>
          <p:nvSpPr>
            <p:cNvPr id="10" name="橢圓 9"/>
            <p:cNvSpPr/>
            <p:nvPr/>
          </p:nvSpPr>
          <p:spPr>
            <a:xfrm>
              <a:off x="4980645" y="2276872"/>
              <a:ext cx="1136774" cy="1136774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9" name="Picture 9" descr="icon-projects.png"/>
            <p:cNvPicPr>
              <a:picLocks noChangeAspect="1"/>
            </p:cNvPicPr>
            <p:nvPr/>
          </p:nvPicPr>
          <p:blipFill>
            <a:blip r:embed="rId2" cstate="print">
              <a:duotone>
                <a:prstClr val="black"/>
                <a:schemeClr val="bg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75968" y="2518358"/>
              <a:ext cx="728763" cy="728763"/>
            </a:xfrm>
            <a:prstGeom prst="rect">
              <a:avLst/>
            </a:prstGeom>
          </p:spPr>
        </p:pic>
      </p:grpSp>
      <p:grpSp>
        <p:nvGrpSpPr>
          <p:cNvPr id="11" name="群組 10"/>
          <p:cNvGrpSpPr/>
          <p:nvPr/>
        </p:nvGrpSpPr>
        <p:grpSpPr>
          <a:xfrm>
            <a:off x="0" y="1166"/>
            <a:ext cx="1944291" cy="1296219"/>
            <a:chOff x="0" y="-3"/>
            <a:chExt cx="1944291" cy="1296219"/>
          </a:xfrm>
        </p:grpSpPr>
        <p:sp>
          <p:nvSpPr>
            <p:cNvPr id="12" name="淚滴形 11"/>
            <p:cNvSpPr/>
            <p:nvPr/>
          </p:nvSpPr>
          <p:spPr>
            <a:xfrm rot="16200000">
              <a:off x="0" y="-3"/>
              <a:ext cx="1296219" cy="1296219"/>
            </a:xfrm>
            <a:prstGeom prst="teardrop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文字方塊 12"/>
            <p:cNvSpPr txBox="1"/>
            <p:nvPr/>
          </p:nvSpPr>
          <p:spPr>
            <a:xfrm>
              <a:off x="108087" y="240895"/>
              <a:ext cx="183620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E-TALKING</a:t>
              </a:r>
              <a:br>
                <a:rPr lang="en-US" altLang="zh-TW" sz="14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</a:br>
              <a:r>
                <a:rPr lang="en-US" altLang="zh-TW" sz="14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BEST </a:t>
              </a:r>
              <a:br>
                <a:rPr lang="en-US" altLang="zh-TW" sz="14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</a:br>
              <a:r>
                <a:rPr lang="en-US" altLang="zh-TW" sz="14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FOR YOU</a:t>
              </a:r>
              <a:endParaRPr lang="zh-TW" altLang="en-US" sz="1400" dirty="0">
                <a:solidFill>
                  <a:schemeClr val="bg1"/>
                </a:solidFill>
                <a:latin typeface="Century Gothic" panose="020B0502020202020204" pitchFamily="34" charset="0"/>
                <a:ea typeface="Malgun Gothic Semilight" panose="020B0502040204020203" pitchFamily="34" charset="-120"/>
                <a:cs typeface="Malgun Gothic Semilight" panose="020B0502040204020203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450190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</TotalTime>
  <Words>412</Words>
  <Application>Microsoft Macintosh PowerPoint</Application>
  <PresentationFormat>Custom</PresentationFormat>
  <Paragraphs>49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佈景主題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win7</dc:creator>
  <cp:lastModifiedBy>Apple</cp:lastModifiedBy>
  <cp:revision>59</cp:revision>
  <dcterms:created xsi:type="dcterms:W3CDTF">2016-02-23T07:49:36Z</dcterms:created>
  <dcterms:modified xsi:type="dcterms:W3CDTF">2016-08-13T05:17:51Z</dcterms:modified>
</cp:coreProperties>
</file>