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1" r:id="rId2"/>
    <p:sldId id="273" r:id="rId3"/>
    <p:sldId id="283" r:id="rId4"/>
    <p:sldId id="292" r:id="rId5"/>
    <p:sldId id="293" r:id="rId6"/>
    <p:sldId id="287" r:id="rId7"/>
    <p:sldId id="288" r:id="rId8"/>
    <p:sldId id="289" r:id="rId9"/>
    <p:sldId id="290" r:id="rId10"/>
    <p:sldId id="280" r:id="rId11"/>
    <p:sldId id="277" r:id="rId12"/>
    <p:sldId id="294" r:id="rId13"/>
    <p:sldId id="295" r:id="rId14"/>
    <p:sldId id="296" r:id="rId15"/>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0"/>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75" autoAdjust="0"/>
    <p:restoredTop sz="99810" autoAdjust="0"/>
  </p:normalViewPr>
  <p:slideViewPr>
    <p:cSldViewPr>
      <p:cViewPr varScale="1">
        <p:scale>
          <a:sx n="74" d="100"/>
          <a:sy n="74" d="100"/>
        </p:scale>
        <p:origin x="678" y="60"/>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2016/10/4</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2016/10/4</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ll-863446_1920.jpg"/>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0" y="-16619"/>
            <a:ext cx="10868136" cy="7245424"/>
          </a:xfrm>
          <a:prstGeom prst="rect">
            <a:avLst/>
          </a:prstGeom>
        </p:spPr>
      </p:pic>
      <p:pic>
        <p:nvPicPr>
          <p:cNvPr id="3" name="Picture 2" descr="person-828630_128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14"/>
            <a:ext cx="10801350" cy="7198087"/>
          </a:xfrm>
          <a:prstGeom prst="rect">
            <a:avLst/>
          </a:prstGeom>
        </p:spPr>
      </p:pic>
      <p:sp>
        <p:nvSpPr>
          <p:cNvPr id="10" name="TextBox 6"/>
          <p:cNvSpPr txBox="1"/>
          <p:nvPr/>
        </p:nvSpPr>
        <p:spPr>
          <a:xfrm>
            <a:off x="360115" y="3066058"/>
            <a:ext cx="10441235" cy="1446550"/>
          </a:xfrm>
          <a:prstGeom prst="rect">
            <a:avLst/>
          </a:prstGeom>
          <a:noFill/>
        </p:spPr>
        <p:txBody>
          <a:bodyPr wrap="square" rtlCol="0">
            <a:spAutoFit/>
          </a:bodyPr>
          <a:lstStyle/>
          <a:p>
            <a:pPr algn="ctr"/>
            <a:r>
              <a:rPr lang="en-CA" altLang="zh-TW" sz="4400" b="1" dirty="0" smtClean="0">
                <a:solidFill>
                  <a:schemeClr val="bg1"/>
                </a:solidFill>
                <a:latin typeface="Century Gothic" panose="020B0502020202020204" pitchFamily="34" charset="0"/>
              </a:rPr>
              <a:t>Famous People Who Changed Their Names</a:t>
            </a:r>
            <a:endParaRPr lang="zh-TW" altLang="zh-TW" sz="4400" dirty="0">
              <a:solidFill>
                <a:schemeClr val="bg1"/>
              </a:solidFill>
              <a:latin typeface="Century Gothic" panose="020B0502020202020204" pitchFamily="34" charset="0"/>
            </a:endParaRP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3D050"/>
                </a:solidFill>
              </a:endParaRPr>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56165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852936"/>
            <a:ext cx="6624736" cy="3416320"/>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dirty="0"/>
              <a:t>Talk about </a:t>
            </a:r>
            <a:r>
              <a:rPr lang="en-US" dirty="0" smtClean="0"/>
              <a:t>the </a:t>
            </a:r>
            <a:r>
              <a:rPr lang="en-US" dirty="0"/>
              <a:t>people you learnt about. </a:t>
            </a:r>
            <a:r>
              <a:rPr lang="en-US" dirty="0" smtClean="0"/>
              <a:t>Have </a:t>
            </a:r>
            <a:r>
              <a:rPr lang="en-US" dirty="0"/>
              <a:t>you ever heard of them before? </a:t>
            </a:r>
            <a:endParaRPr lang="en-US" dirty="0" smtClean="0"/>
          </a:p>
          <a:p>
            <a:pPr>
              <a:lnSpc>
                <a:spcPct val="200000"/>
              </a:lnSpc>
            </a:pPr>
            <a:r>
              <a:rPr lang="en-US" dirty="0" smtClean="0"/>
              <a:t>Can </a:t>
            </a:r>
            <a:r>
              <a:rPr lang="en-US" dirty="0"/>
              <a:t>you think of other famous people who changed their names? </a:t>
            </a:r>
            <a:r>
              <a:rPr lang="en-US" dirty="0" smtClean="0"/>
              <a:t>Discuss </a:t>
            </a:r>
            <a:r>
              <a:rPr lang="en-US" dirty="0"/>
              <a:t>the reasons someone might change their name. What are the benefits of changing your name? </a:t>
            </a:r>
            <a:endParaRPr lang="en-US" dirty="0" smtClean="0"/>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389843" y="4293096"/>
            <a:ext cx="10441161" cy="1323439"/>
          </a:xfrm>
          <a:prstGeom prst="rect">
            <a:avLst/>
          </a:prstGeom>
          <a:noFill/>
        </p:spPr>
        <p:txBody>
          <a:bodyPr wrap="square" rtlCol="0">
            <a:spAutoFit/>
          </a:bodyPr>
          <a:lstStyle/>
          <a:p>
            <a:pPr algn="ctr">
              <a:lnSpc>
                <a:spcPct val="200000"/>
              </a:lnSpc>
            </a:pPr>
            <a:r>
              <a:rPr lang="en-US" sz="2000" dirty="0" smtClean="0"/>
              <a:t>Discuss </a:t>
            </a:r>
            <a:r>
              <a:rPr lang="en-US" sz="2000" dirty="0"/>
              <a:t>the buildings, streets or cities in your country that are named after famous people. </a:t>
            </a:r>
            <a:endParaRPr lang="en-US" sz="2000" dirty="0" smtClean="0"/>
          </a:p>
          <a:p>
            <a:pPr algn="ctr">
              <a:lnSpc>
                <a:spcPct val="200000"/>
              </a:lnSpc>
            </a:pPr>
            <a:r>
              <a:rPr lang="en-US" sz="2000" dirty="0" smtClean="0"/>
              <a:t>Explain why </a:t>
            </a:r>
            <a:r>
              <a:rPr lang="en-US" sz="2000" dirty="0"/>
              <a:t>they were honored in this way. </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3" name="TextBox 7"/>
          <p:cNvSpPr txBox="1"/>
          <p:nvPr/>
        </p:nvSpPr>
        <p:spPr>
          <a:xfrm>
            <a:off x="1008187" y="4293096"/>
            <a:ext cx="9289032" cy="684803"/>
          </a:xfrm>
          <a:prstGeom prst="rect">
            <a:avLst/>
          </a:prstGeom>
          <a:noFill/>
        </p:spPr>
        <p:txBody>
          <a:bodyPr wrap="square" rtlCol="0">
            <a:spAutoFit/>
          </a:bodyPr>
          <a:lstStyle/>
          <a:p>
            <a:pPr>
              <a:lnSpc>
                <a:spcPct val="200000"/>
              </a:lnSpc>
            </a:pPr>
            <a:r>
              <a:rPr lang="en-US" sz="2100" dirty="0"/>
              <a:t>Match the vocabulary words from the reading with their </a:t>
            </a:r>
            <a:r>
              <a:rPr lang="en-US" sz="2100" dirty="0" smtClean="0"/>
              <a:t>a</a:t>
            </a:r>
            <a:r>
              <a:rPr lang="it-IT" sz="2100" dirty="0" err="1" smtClean="0"/>
              <a:t>ppropriate</a:t>
            </a:r>
            <a:r>
              <a:rPr lang="it-IT" sz="2100" dirty="0" smtClean="0"/>
              <a:t> </a:t>
            </a:r>
            <a:r>
              <a:rPr lang="it-IT" sz="2100" dirty="0" err="1" smtClean="0"/>
              <a:t>definition</a:t>
            </a:r>
            <a:r>
              <a:rPr lang="it-IT" sz="2100" dirty="0"/>
              <a:t>:</a:t>
            </a:r>
            <a:r>
              <a:rPr lang="it-IT" sz="2100" dirty="0" smtClean="0"/>
              <a:t> </a:t>
            </a:r>
            <a:endParaRPr lang="en-US" sz="2100" dirty="0"/>
          </a:p>
        </p:txBody>
      </p:sp>
      <p:pic>
        <p:nvPicPr>
          <p:cNvPr id="4"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11"/>
          <p:cNvGrpSpPr/>
          <p:nvPr/>
        </p:nvGrpSpPr>
        <p:grpSpPr>
          <a:xfrm>
            <a:off x="0" y="1166"/>
            <a:ext cx="1944291" cy="1296219"/>
            <a:chOff x="0" y="-3"/>
            <a:chExt cx="1944291" cy="1296219"/>
          </a:xfrm>
        </p:grpSpPr>
        <p:sp>
          <p:nvSpPr>
            <p:cNvPr id="6"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73621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387" y="3933056"/>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8"/>
          <p:cNvGrpSpPr/>
          <p:nvPr/>
        </p:nvGrpSpPr>
        <p:grpSpPr>
          <a:xfrm>
            <a:off x="0" y="1166"/>
            <a:ext cx="1944291" cy="1296219"/>
            <a:chOff x="0" y="-3"/>
            <a:chExt cx="1944291" cy="1296219"/>
          </a:xfrm>
        </p:grpSpPr>
        <p:sp>
          <p:nvSpPr>
            <p:cNvPr id="5"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Rectangle 6"/>
          <p:cNvSpPr/>
          <p:nvPr/>
        </p:nvSpPr>
        <p:spPr>
          <a:xfrm>
            <a:off x="1296219" y="1062796"/>
            <a:ext cx="5400675" cy="3231654"/>
          </a:xfrm>
          <a:prstGeom prst="rect">
            <a:avLst/>
          </a:prstGeom>
        </p:spPr>
        <p:txBody>
          <a:bodyPr>
            <a:spAutoFit/>
          </a:bodyPr>
          <a:lstStyle/>
          <a:p>
            <a:r>
              <a:rPr lang="de-DE" sz="2000" b="1" dirty="0" smtClean="0"/>
              <a:t>Words</a:t>
            </a:r>
            <a:endParaRPr lang="en-US" sz="2000" dirty="0"/>
          </a:p>
          <a:p>
            <a:pPr marL="457200" indent="-457200">
              <a:lnSpc>
                <a:spcPct val="200000"/>
              </a:lnSpc>
              <a:buFont typeface="+mj-lt"/>
              <a:buAutoNum type="arabicPeriod"/>
            </a:pPr>
            <a:r>
              <a:rPr lang="nl-NL" dirty="0" smtClean="0"/>
              <a:t>Communist</a:t>
            </a:r>
          </a:p>
          <a:p>
            <a:pPr marL="457200" indent="-457200">
              <a:lnSpc>
                <a:spcPct val="200000"/>
              </a:lnSpc>
              <a:buFont typeface="+mj-lt"/>
              <a:buAutoNum type="arabicPeriod"/>
            </a:pPr>
            <a:r>
              <a:rPr lang="nl-NL" dirty="0" smtClean="0"/>
              <a:t>Alias</a:t>
            </a:r>
            <a:r>
              <a:rPr lang="nl-NL" dirty="0"/>
              <a:t>   </a:t>
            </a:r>
            <a:endParaRPr lang="en-US" dirty="0"/>
          </a:p>
          <a:p>
            <a:pPr marL="457200" indent="-457200">
              <a:lnSpc>
                <a:spcPct val="200000"/>
              </a:lnSpc>
              <a:buFont typeface="+mj-lt"/>
              <a:buAutoNum type="arabicPeriod"/>
            </a:pPr>
            <a:r>
              <a:rPr lang="pl-PL" dirty="0" err="1" smtClean="0"/>
              <a:t>Founded</a:t>
            </a:r>
            <a:r>
              <a:rPr lang="pl-PL" dirty="0"/>
              <a:t>  </a:t>
            </a:r>
          </a:p>
          <a:p>
            <a:pPr marL="457200" indent="-457200">
              <a:lnSpc>
                <a:spcPct val="200000"/>
              </a:lnSpc>
              <a:buFont typeface="+mj-lt"/>
              <a:buAutoNum type="arabicPeriod"/>
            </a:pPr>
            <a:r>
              <a:rPr lang="nl-NL" dirty="0" err="1" smtClean="0"/>
              <a:t>Relief</a:t>
            </a:r>
            <a:r>
              <a:rPr lang="nl-NL" dirty="0"/>
              <a:t>   </a:t>
            </a:r>
          </a:p>
          <a:p>
            <a:pPr marL="457200" indent="-457200">
              <a:lnSpc>
                <a:spcPct val="200000"/>
              </a:lnSpc>
              <a:buFont typeface="+mj-lt"/>
              <a:buAutoNum type="arabicPeriod"/>
            </a:pPr>
            <a:r>
              <a:rPr lang="en-US" dirty="0" smtClean="0"/>
              <a:t>Mission</a:t>
            </a:r>
            <a:r>
              <a:rPr lang="en-US" sz="2000" dirty="0"/>
              <a:t>   </a:t>
            </a:r>
          </a:p>
        </p:txBody>
      </p:sp>
      <p:sp>
        <p:nvSpPr>
          <p:cNvPr id="8" name="Rectangle 7"/>
          <p:cNvSpPr/>
          <p:nvPr/>
        </p:nvSpPr>
        <p:spPr>
          <a:xfrm>
            <a:off x="3384451" y="199374"/>
            <a:ext cx="5768517" cy="4832092"/>
          </a:xfrm>
          <a:prstGeom prst="rect">
            <a:avLst/>
          </a:prstGeom>
        </p:spPr>
        <p:txBody>
          <a:bodyPr wrap="square">
            <a:spAutoFit/>
          </a:bodyPr>
          <a:lstStyle/>
          <a:p>
            <a:r>
              <a:rPr lang="en-US" sz="2000" b="1" dirty="0"/>
              <a:t>Definitions </a:t>
            </a:r>
            <a:r>
              <a:rPr lang="en-US" sz="2000" dirty="0"/>
              <a:t> </a:t>
            </a:r>
          </a:p>
          <a:p>
            <a:pPr marL="457200" indent="-457200">
              <a:lnSpc>
                <a:spcPct val="200000"/>
              </a:lnSpc>
              <a:buFont typeface="+mj-lt"/>
              <a:buAutoNum type="alphaUcPeriod"/>
            </a:pPr>
            <a:r>
              <a:rPr lang="en-US" dirty="0" smtClean="0"/>
              <a:t>an </a:t>
            </a:r>
            <a:r>
              <a:rPr lang="en-US" dirty="0"/>
              <a:t>important job, usually travelling </a:t>
            </a:r>
            <a:r>
              <a:rPr lang="en-US" dirty="0" smtClean="0"/>
              <a:t>somewhere</a:t>
            </a:r>
            <a:endParaRPr lang="en-US" dirty="0"/>
          </a:p>
          <a:p>
            <a:pPr marL="457200" indent="-457200">
              <a:lnSpc>
                <a:spcPct val="200000"/>
              </a:lnSpc>
              <a:buFont typeface="+mj-lt"/>
              <a:buAutoNum type="alphaUcPeriod"/>
            </a:pPr>
            <a:r>
              <a:rPr lang="en-US" dirty="0"/>
              <a:t>to bring something into </a:t>
            </a:r>
            <a:r>
              <a:rPr lang="en-US" dirty="0" smtClean="0"/>
              <a:t>existence</a:t>
            </a:r>
          </a:p>
          <a:p>
            <a:pPr marL="457200" indent="-457200">
              <a:lnSpc>
                <a:spcPct val="200000"/>
              </a:lnSpc>
              <a:buFont typeface="+mj-lt"/>
              <a:buAutoNum type="alphaUcPeriod"/>
            </a:pPr>
            <a:r>
              <a:rPr lang="en-US" dirty="0" smtClean="0"/>
              <a:t>the </a:t>
            </a:r>
            <a:r>
              <a:rPr lang="en-US" dirty="0"/>
              <a:t>belief in a society without different social classes. A political system in which the government controls the production of all goods, and where everyone is treated equally</a:t>
            </a:r>
          </a:p>
          <a:p>
            <a:pPr marL="457200" indent="-457200">
              <a:lnSpc>
                <a:spcPct val="200000"/>
              </a:lnSpc>
              <a:buFont typeface="+mj-lt"/>
              <a:buAutoNum type="alphaUcPeriod"/>
            </a:pPr>
            <a:r>
              <a:rPr lang="en-US" dirty="0" smtClean="0"/>
              <a:t>a </a:t>
            </a:r>
            <a:r>
              <a:rPr lang="en-US" dirty="0"/>
              <a:t>false name, especially one used by a </a:t>
            </a:r>
            <a:r>
              <a:rPr lang="en-US" dirty="0" smtClean="0"/>
              <a:t>criminal</a:t>
            </a:r>
          </a:p>
          <a:p>
            <a:pPr marL="457200" indent="-457200">
              <a:lnSpc>
                <a:spcPct val="200000"/>
              </a:lnSpc>
              <a:buFont typeface="+mj-lt"/>
              <a:buAutoNum type="alphaUcPeriod"/>
            </a:pPr>
            <a:r>
              <a:rPr lang="en-US" dirty="0" smtClean="0"/>
              <a:t>an </a:t>
            </a:r>
            <a:r>
              <a:rPr lang="en-US" dirty="0"/>
              <a:t>end or pause in a feeling of </a:t>
            </a:r>
            <a:r>
              <a:rPr lang="en-US" dirty="0" smtClean="0"/>
              <a:t>pain</a:t>
            </a:r>
          </a:p>
        </p:txBody>
      </p:sp>
      <p:sp>
        <p:nvSpPr>
          <p:cNvPr id="9" name="Rectangle 8"/>
          <p:cNvSpPr/>
          <p:nvPr/>
        </p:nvSpPr>
        <p:spPr>
          <a:xfrm>
            <a:off x="7272883" y="620688"/>
            <a:ext cx="3960515" cy="415498"/>
          </a:xfrm>
          <a:prstGeom prst="rect">
            <a:avLst/>
          </a:prstGeom>
        </p:spPr>
        <p:txBody>
          <a:bodyPr wrap="square">
            <a:spAutoFit/>
          </a:bodyPr>
          <a:lstStyle/>
          <a:p>
            <a:endParaRPr lang="en-US" sz="2100" dirty="0"/>
          </a:p>
        </p:txBody>
      </p:sp>
    </p:spTree>
    <p:extLst>
      <p:ext uri="{BB962C8B-B14F-4D97-AF65-F5344CB8AC3E}">
        <p14:creationId xmlns:p14="http://schemas.microsoft.com/office/powerpoint/2010/main" val="3438364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0" y="-27384"/>
            <a:ext cx="1944291" cy="1296219"/>
            <a:chOff x="0" y="-3"/>
            <a:chExt cx="1944291" cy="1296219"/>
          </a:xfrm>
        </p:grpSpPr>
        <p:sp>
          <p:nvSpPr>
            <p:cNvPr id="6" name="淚滴形 5"/>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816784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520355" y="4293096"/>
            <a:ext cx="6120680" cy="138499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CEFR Learning Goal:  </a:t>
            </a:r>
            <a:br>
              <a:rPr lang="en-US" sz="2100" dirty="0" smtClean="0">
                <a:solidFill>
                  <a:schemeClr val="tx1">
                    <a:lumMod val="75000"/>
                    <a:lumOff val="25000"/>
                  </a:schemeClr>
                </a:solidFill>
              </a:rPr>
            </a:br>
            <a:r>
              <a:rPr lang="en-US" sz="2100" dirty="0"/>
              <a:t>Talk about well-known </a:t>
            </a:r>
            <a:r>
              <a:rPr lang="en-US" sz="2100" dirty="0" smtClean="0"/>
              <a:t>people</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ack-white-1360640_128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483" y="0"/>
            <a:ext cx="10537031" cy="7046640"/>
          </a:xfrm>
          <a:prstGeom prst="rect">
            <a:avLst/>
          </a:prstGeom>
        </p:spPr>
      </p:pic>
      <p:sp>
        <p:nvSpPr>
          <p:cNvPr id="3" name="矩形 2"/>
          <p:cNvSpPr/>
          <p:nvPr/>
        </p:nvSpPr>
        <p:spPr>
          <a:xfrm>
            <a:off x="-1" y="-1"/>
            <a:ext cx="4608587" cy="4306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直角三角形 1"/>
          <p:cNvSpPr/>
          <p:nvPr/>
        </p:nvSpPr>
        <p:spPr>
          <a:xfrm rot="5400000">
            <a:off x="2246597" y="1427052"/>
            <a:ext cx="6956228" cy="410445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直角三角形 17"/>
          <p:cNvSpPr/>
          <p:nvPr/>
        </p:nvSpPr>
        <p:spPr>
          <a:xfrm rot="5400000" flipV="1">
            <a:off x="-2605911" y="548685"/>
            <a:ext cx="3220567" cy="9385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792163" y="1268760"/>
            <a:ext cx="4752528" cy="2554545"/>
          </a:xfrm>
          <a:prstGeom prst="rect">
            <a:avLst/>
          </a:prstGeom>
          <a:noFill/>
        </p:spPr>
        <p:txBody>
          <a:bodyPr wrap="square" rtlCol="0">
            <a:spAutoFit/>
          </a:bodyPr>
          <a:lstStyle/>
          <a:p>
            <a:pPr>
              <a:lnSpc>
                <a:spcPct val="200000"/>
              </a:lnSpc>
            </a:pPr>
            <a:r>
              <a:rPr lang="en-US" sz="2000" dirty="0"/>
              <a:t>Many of the world’s most famous people changed their names at one point in their past. Let’s learn </a:t>
            </a:r>
            <a:r>
              <a:rPr lang="en-US" sz="2000"/>
              <a:t>about </a:t>
            </a:r>
            <a:r>
              <a:rPr lang="en-US" sz="2000" smtClean="0"/>
              <a:t>two </a:t>
            </a:r>
            <a:r>
              <a:rPr lang="en-US" sz="2000" dirty="0"/>
              <a:t>people in history who did just that.</a:t>
            </a:r>
          </a:p>
        </p:txBody>
      </p:sp>
      <p:grpSp>
        <p:nvGrpSpPr>
          <p:cNvPr id="13" name="群組 12"/>
          <p:cNvGrpSpPr/>
          <p:nvPr/>
        </p:nvGrpSpPr>
        <p:grpSpPr>
          <a:xfrm>
            <a:off x="1008187" y="4077072"/>
            <a:ext cx="1152127" cy="331799"/>
            <a:chOff x="4860034" y="4725149"/>
            <a:chExt cx="1152127" cy="331799"/>
          </a:xfrm>
          <a:solidFill>
            <a:srgbClr val="93D050"/>
          </a:solidFill>
        </p:grpSpPr>
        <p:sp>
          <p:nvSpPr>
            <p:cNvPr id="1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19" name="群組 18"/>
          <p:cNvGrpSpPr/>
          <p:nvPr/>
        </p:nvGrpSpPr>
        <p:grpSpPr>
          <a:xfrm>
            <a:off x="0" y="1166"/>
            <a:ext cx="1944291" cy="1296219"/>
            <a:chOff x="0" y="-3"/>
            <a:chExt cx="1944291" cy="1296219"/>
          </a:xfrm>
        </p:grpSpPr>
        <p:sp>
          <p:nvSpPr>
            <p:cNvPr id="20" name="淚滴形 19"/>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86179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459" y="3573016"/>
            <a:ext cx="4104456"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3" name="TextBox 7"/>
          <p:cNvSpPr txBox="1"/>
          <p:nvPr/>
        </p:nvSpPr>
        <p:spPr>
          <a:xfrm>
            <a:off x="936179" y="4221088"/>
            <a:ext cx="9001075" cy="684803"/>
          </a:xfrm>
          <a:prstGeom prst="rect">
            <a:avLst/>
          </a:prstGeom>
          <a:noFill/>
        </p:spPr>
        <p:txBody>
          <a:bodyPr wrap="square" rtlCol="0">
            <a:spAutoFit/>
          </a:bodyPr>
          <a:lstStyle/>
          <a:p>
            <a:pPr algn="ctr">
              <a:lnSpc>
                <a:spcPct val="200000"/>
              </a:lnSpc>
            </a:pPr>
            <a:r>
              <a:rPr lang="en-US" sz="2100" dirty="0" smtClean="0"/>
              <a:t>Lets check whether you know each following word.</a:t>
            </a:r>
            <a:endParaRPr lang="zh-TW" altLang="zh-TW" sz="2100" dirty="0"/>
          </a:p>
        </p:txBody>
      </p:sp>
      <p:pic>
        <p:nvPicPr>
          <p:cNvPr id="4"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8"/>
          <p:cNvGrpSpPr/>
          <p:nvPr/>
        </p:nvGrpSpPr>
        <p:grpSpPr>
          <a:xfrm>
            <a:off x="0" y="1166"/>
            <a:ext cx="1944291" cy="1296219"/>
            <a:chOff x="0" y="-3"/>
            <a:chExt cx="1944291" cy="1296219"/>
          </a:xfrm>
        </p:grpSpPr>
        <p:sp>
          <p:nvSpPr>
            <p:cNvPr id="6" name="淚滴形 9"/>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2474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52203" y="1973296"/>
            <a:ext cx="9217024"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1600" b="1" dirty="0">
                <a:solidFill>
                  <a:srgbClr val="93D050"/>
                </a:solidFill>
              </a:rPr>
              <a:t>Communist</a:t>
            </a:r>
            <a:r>
              <a:rPr lang="en-US" sz="1600" b="1" dirty="0"/>
              <a:t> </a:t>
            </a:r>
            <a:r>
              <a:rPr lang="en-US" sz="1600" dirty="0"/>
              <a:t>(adjective) the belief in a society without different social classes. A political system in which the government controls the production of all goods, and where everyone is treated equally</a:t>
            </a:r>
          </a:p>
          <a:p>
            <a:pPr algn="l">
              <a:lnSpc>
                <a:spcPct val="200000"/>
              </a:lnSpc>
            </a:pPr>
            <a:r>
              <a:rPr lang="en-US" sz="1600" b="1" dirty="0">
                <a:solidFill>
                  <a:srgbClr val="93D050"/>
                </a:solidFill>
              </a:rPr>
              <a:t>Alias</a:t>
            </a:r>
            <a:r>
              <a:rPr lang="en-US" sz="1600" dirty="0"/>
              <a:t> (noun) a false name, especially one used by a criminal</a:t>
            </a:r>
          </a:p>
          <a:p>
            <a:pPr algn="l">
              <a:lnSpc>
                <a:spcPct val="200000"/>
              </a:lnSpc>
            </a:pPr>
            <a:r>
              <a:rPr lang="en-US" sz="1600" b="1" dirty="0" smtClean="0">
                <a:solidFill>
                  <a:srgbClr val="93D050"/>
                </a:solidFill>
              </a:rPr>
              <a:t>Founded</a:t>
            </a:r>
            <a:r>
              <a:rPr lang="en-US" sz="1600" b="1" dirty="0" smtClean="0"/>
              <a:t> </a:t>
            </a:r>
            <a:r>
              <a:rPr lang="en-US" sz="1600" dirty="0"/>
              <a:t>(verb)-</a:t>
            </a:r>
            <a:r>
              <a:rPr lang="en-US" sz="1600" b="1" dirty="0"/>
              <a:t> </a:t>
            </a:r>
            <a:r>
              <a:rPr lang="en-US" sz="1600" dirty="0"/>
              <a:t>to bring something into existence</a:t>
            </a:r>
          </a:p>
          <a:p>
            <a:pPr algn="l">
              <a:lnSpc>
                <a:spcPct val="200000"/>
              </a:lnSpc>
            </a:pPr>
            <a:r>
              <a:rPr lang="en-US" sz="1600" b="1" dirty="0">
                <a:solidFill>
                  <a:srgbClr val="93D050"/>
                </a:solidFill>
              </a:rPr>
              <a:t>Relief</a:t>
            </a:r>
            <a:r>
              <a:rPr lang="en-US" sz="1600" dirty="0"/>
              <a:t> (noun) an end or pause in a feeling of pain</a:t>
            </a:r>
          </a:p>
          <a:p>
            <a:pPr algn="l">
              <a:lnSpc>
                <a:spcPct val="200000"/>
              </a:lnSpc>
            </a:pPr>
            <a:r>
              <a:rPr lang="en-US" sz="1600" b="1" dirty="0">
                <a:solidFill>
                  <a:srgbClr val="93D050"/>
                </a:solidFill>
              </a:rPr>
              <a:t>Mission </a:t>
            </a:r>
            <a:r>
              <a:rPr lang="en-US" sz="1600" dirty="0"/>
              <a:t>(noun) an important job, usually travelling somewhere</a:t>
            </a:r>
          </a:p>
          <a:p>
            <a:pPr algn="l">
              <a:lnSpc>
                <a:spcPct val="200000"/>
              </a:lnSpc>
            </a:pPr>
            <a:endParaRPr lang="zh-TW" altLang="zh-TW" sz="2400" dirty="0"/>
          </a:p>
          <a:p>
            <a:pPr algn="l">
              <a:lnSpc>
                <a:spcPct val="200000"/>
              </a:lnSpc>
            </a:pPr>
            <a:endParaRPr lang="zh-TW" altLang="en-US" sz="2400" dirty="0"/>
          </a:p>
        </p:txBody>
      </p:sp>
      <p:sp>
        <p:nvSpPr>
          <p:cNvPr id="3"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4" name="群組 3"/>
          <p:cNvGrpSpPr/>
          <p:nvPr/>
        </p:nvGrpSpPr>
        <p:grpSpPr>
          <a:xfrm>
            <a:off x="672009" y="1772816"/>
            <a:ext cx="4368626" cy="497867"/>
            <a:chOff x="311969" y="4941168"/>
            <a:chExt cx="4368626" cy="497867"/>
          </a:xfrm>
        </p:grpSpPr>
        <p:grpSp>
          <p:nvGrpSpPr>
            <p:cNvPr id="5" name="群組 4"/>
            <p:cNvGrpSpPr/>
            <p:nvPr/>
          </p:nvGrpSpPr>
          <p:grpSpPr>
            <a:xfrm>
              <a:off x="311969" y="4941168"/>
              <a:ext cx="4080594" cy="497867"/>
              <a:chOff x="383977" y="5445223"/>
              <a:chExt cx="4080594" cy="497867"/>
            </a:xfrm>
          </p:grpSpPr>
          <p:grpSp>
            <p:nvGrpSpPr>
              <p:cNvPr id="7" name="群組 6"/>
              <p:cNvGrpSpPr/>
              <p:nvPr/>
            </p:nvGrpSpPr>
            <p:grpSpPr>
              <a:xfrm>
                <a:off x="383977" y="5445223"/>
                <a:ext cx="497867" cy="497867"/>
                <a:chOff x="383977" y="5163383"/>
                <a:chExt cx="779708" cy="779708"/>
              </a:xfrm>
            </p:grpSpPr>
            <p:sp>
              <p:nvSpPr>
                <p:cNvPr id="9"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8" name="直線接點 7"/>
              <p:cNvCxnSpPr>
                <a:stCxn id="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3" name="群組 10"/>
          <p:cNvGrpSpPr/>
          <p:nvPr/>
        </p:nvGrpSpPr>
        <p:grpSpPr>
          <a:xfrm>
            <a:off x="0" y="1166"/>
            <a:ext cx="1944291" cy="1296219"/>
            <a:chOff x="0" y="-3"/>
            <a:chExt cx="1944291" cy="1296219"/>
          </a:xfrm>
        </p:grpSpPr>
        <p:sp>
          <p:nvSpPr>
            <p:cNvPr id="14" name="淚滴形 11"/>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6" name="TextBox 15"/>
          <p:cNvSpPr txBox="1"/>
          <p:nvPr/>
        </p:nvSpPr>
        <p:spPr>
          <a:xfrm>
            <a:off x="3857205" y="-9406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2215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924832134_1536e30423_o.jpg"/>
          <p:cNvPicPr>
            <a:picLocks noChangeAspect="1"/>
          </p:cNvPicPr>
          <p:nvPr/>
        </p:nvPicPr>
        <p:blipFill rotWithShape="1">
          <a:blip r:embed="rId2">
            <a:extLst>
              <a:ext uri="{28A0092B-C50C-407E-A947-70E740481C1C}">
                <a14:useLocalDpi xmlns:a14="http://schemas.microsoft.com/office/drawing/2010/main" val="0"/>
              </a:ext>
            </a:extLst>
          </a:blip>
          <a:srcRect r="71014"/>
          <a:stretch/>
        </p:blipFill>
        <p:spPr>
          <a:xfrm>
            <a:off x="-720004" y="-531440"/>
            <a:ext cx="4271456" cy="7965504"/>
          </a:xfrm>
          <a:prstGeom prst="rect">
            <a:avLst/>
          </a:prstGeom>
        </p:spPr>
      </p:pic>
      <p:grpSp>
        <p:nvGrpSpPr>
          <p:cNvPr id="2059" name="群組 2058"/>
          <p:cNvGrpSpPr/>
          <p:nvPr/>
        </p:nvGrpSpPr>
        <p:grpSpPr>
          <a:xfrm>
            <a:off x="76" y="-964109"/>
            <a:ext cx="3600400"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4060819" y="692696"/>
            <a:ext cx="6768827" cy="6247864"/>
          </a:xfrm>
          <a:prstGeom prst="rect">
            <a:avLst/>
          </a:prstGeom>
          <a:noFill/>
        </p:spPr>
        <p:txBody>
          <a:bodyPr wrap="square" rtlCol="0">
            <a:spAutoFit/>
          </a:bodyPr>
          <a:lstStyle/>
          <a:p>
            <a:pPr>
              <a:lnSpc>
                <a:spcPct val="200000"/>
              </a:lnSpc>
            </a:pPr>
            <a:r>
              <a:rPr lang="en-US" sz="2000" dirty="0"/>
              <a:t>Do you have a city named after one person in your country? Saigon in Vietnam, changed its name to Ho Chi Minh City. The name change was in honor of the</a:t>
            </a:r>
            <a:r>
              <a:rPr lang="en-US" sz="2000" dirty="0">
                <a:solidFill>
                  <a:srgbClr val="93D050"/>
                </a:solidFill>
              </a:rPr>
              <a:t> </a:t>
            </a:r>
            <a:r>
              <a:rPr lang="en-US" sz="2000" b="1" dirty="0">
                <a:solidFill>
                  <a:srgbClr val="93D050"/>
                </a:solidFill>
              </a:rPr>
              <a:t>Communist </a:t>
            </a:r>
            <a:r>
              <a:rPr lang="en-US" sz="2000" dirty="0"/>
              <a:t>revolutionary, Ho </a:t>
            </a:r>
            <a:r>
              <a:rPr lang="en-US" sz="2000" dirty="0" smtClean="0"/>
              <a:t>Chi </a:t>
            </a:r>
            <a:r>
              <a:rPr lang="en-US" sz="2000" dirty="0"/>
              <a:t>Minh. Many people do not know the revolutionary’s given name. His parents called him Yet Hi Chi. Reports say Ho Chi Minh had ten</a:t>
            </a:r>
            <a:r>
              <a:rPr lang="en-US" sz="2000" dirty="0">
                <a:solidFill>
                  <a:srgbClr val="93D050"/>
                </a:solidFill>
              </a:rPr>
              <a:t> </a:t>
            </a:r>
            <a:r>
              <a:rPr lang="en-US" sz="2000" b="1" dirty="0">
                <a:solidFill>
                  <a:srgbClr val="93D050"/>
                </a:solidFill>
              </a:rPr>
              <a:t>aliases</a:t>
            </a:r>
            <a:r>
              <a:rPr lang="en-US" sz="2000" i="1" dirty="0">
                <a:solidFill>
                  <a:srgbClr val="93D050"/>
                </a:solidFill>
              </a:rPr>
              <a:t> </a:t>
            </a:r>
            <a:r>
              <a:rPr lang="en-US" sz="2000" dirty="0"/>
              <a:t>or more. His different names helped to distract the Chinese government. They had trouble finding out who he really was. Ho Chi Minh means “bringer of light”. He </a:t>
            </a:r>
            <a:r>
              <a:rPr lang="en-US" sz="2000" dirty="0" smtClean="0"/>
              <a:t>was fluent in </a:t>
            </a:r>
            <a:r>
              <a:rPr lang="en-US" altLang="zh-TW" sz="2000" dirty="0" smtClean="0"/>
              <a:t>French</a:t>
            </a:r>
            <a:r>
              <a:rPr lang="en-US" altLang="zh-TW" sz="2000" dirty="0"/>
              <a:t>, English, Russian, Cantonese and Mandarin in addition to his mother tongue </a:t>
            </a:r>
            <a:r>
              <a:rPr lang="en-US" altLang="zh-TW" sz="2000" dirty="0" smtClean="0"/>
              <a:t>Vietnamese.</a:t>
            </a:r>
            <a:endParaRPr lang="en-US" sz="2000" dirty="0"/>
          </a:p>
        </p:txBody>
      </p:sp>
      <p:sp>
        <p:nvSpPr>
          <p:cNvPr id="9" name="文字方塊 8"/>
          <p:cNvSpPr txBox="1"/>
          <p:nvPr/>
        </p:nvSpPr>
        <p:spPr>
          <a:xfrm>
            <a:off x="3744491" y="116632"/>
            <a:ext cx="7056859"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Ho Chi Minh Brings </a:t>
            </a:r>
            <a:r>
              <a:rPr lang="en-US" altLang="zh-TW" sz="2800" dirty="0">
                <a:solidFill>
                  <a:srgbClr val="93D050"/>
                </a:solidFill>
                <a:latin typeface="Century Gothic" panose="020B0502020202020204" pitchFamily="34" charset="0"/>
              </a:rPr>
              <a:t>C</a:t>
            </a:r>
            <a:r>
              <a:rPr lang="en-US" altLang="zh-TW" sz="2800" dirty="0" smtClean="0">
                <a:solidFill>
                  <a:srgbClr val="93D050"/>
                </a:solidFill>
                <a:latin typeface="Century Gothic" panose="020B0502020202020204" pitchFamily="34" charset="0"/>
              </a:rPr>
              <a:t>hange to Vietnam</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13845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504131" y="3573016"/>
            <a:ext cx="9721080" cy="18851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100" dirty="0"/>
              <a:t>Do you think it’s a good idea to honor people by naming a city or building after them? Even criminals or revolutionaries who might have done bad things?</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779301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986300314_62c9f7bd54_b.jpg"/>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34734"/>
          <a:stretch/>
        </p:blipFill>
        <p:spPr>
          <a:xfrm>
            <a:off x="-1800125" y="0"/>
            <a:ext cx="6315877" cy="7173416"/>
          </a:xfrm>
          <a:prstGeom prst="rect">
            <a:avLst/>
          </a:prstGeom>
        </p:spPr>
      </p:pic>
      <p:sp>
        <p:nvSpPr>
          <p:cNvPr id="8" name="TextBox 5"/>
          <p:cNvSpPr txBox="1"/>
          <p:nvPr/>
        </p:nvSpPr>
        <p:spPr>
          <a:xfrm>
            <a:off x="5116231" y="1124744"/>
            <a:ext cx="5688707" cy="5586145"/>
          </a:xfrm>
          <a:prstGeom prst="rect">
            <a:avLst/>
          </a:prstGeom>
          <a:noFill/>
        </p:spPr>
        <p:txBody>
          <a:bodyPr wrap="square" rtlCol="0">
            <a:spAutoFit/>
          </a:bodyPr>
          <a:lstStyle/>
          <a:p>
            <a:pPr>
              <a:lnSpc>
                <a:spcPct val="200000"/>
              </a:lnSpc>
            </a:pPr>
            <a:r>
              <a:rPr lang="en-US" dirty="0"/>
              <a:t>Vladimir </a:t>
            </a:r>
            <a:r>
              <a:rPr lang="en-US" dirty="0" err="1"/>
              <a:t>Ulyanov</a:t>
            </a:r>
            <a:r>
              <a:rPr lang="en-US" dirty="0">
                <a:solidFill>
                  <a:srgbClr val="93D050"/>
                </a:solidFill>
              </a:rPr>
              <a:t> </a:t>
            </a:r>
            <a:r>
              <a:rPr lang="en-US" b="1" dirty="0">
                <a:solidFill>
                  <a:srgbClr val="93D050"/>
                </a:solidFill>
              </a:rPr>
              <a:t>founded</a:t>
            </a:r>
            <a:r>
              <a:rPr lang="en-US" dirty="0">
                <a:solidFill>
                  <a:srgbClr val="93D050"/>
                </a:solidFill>
              </a:rPr>
              <a:t> </a:t>
            </a:r>
            <a:r>
              <a:rPr lang="en-US" dirty="0"/>
              <a:t>the Russian Communist Party. Not many people know that this is Vladimir Lenin’s given name. He was later forced to live in</a:t>
            </a:r>
            <a:r>
              <a:rPr lang="en-US" b="1" dirty="0"/>
              <a:t> </a:t>
            </a:r>
            <a:r>
              <a:rPr lang="en-US" dirty="0"/>
              <a:t>Siberia, where he decided to change his name to Lenin. People think he chose this name from the nearby Lena river. A fake name offered Lenin necessary </a:t>
            </a:r>
            <a:r>
              <a:rPr lang="en-US" b="1" dirty="0">
                <a:solidFill>
                  <a:srgbClr val="93D050"/>
                </a:solidFill>
              </a:rPr>
              <a:t>relief</a:t>
            </a:r>
            <a:r>
              <a:rPr lang="en-US" b="1" dirty="0"/>
              <a:t>.</a:t>
            </a:r>
            <a:r>
              <a:rPr lang="en-US" dirty="0"/>
              <a:t> The police often targeted his writings. Lenin was not the only person in his family causing trouble. His older brother tried to kill Alexander III. The government killed his brother because of this. This left Lenin to take care of his family, and continue his </a:t>
            </a:r>
            <a:r>
              <a:rPr lang="en-US" b="1" dirty="0">
                <a:solidFill>
                  <a:srgbClr val="93D050"/>
                </a:solidFill>
              </a:rPr>
              <a:t>mission</a:t>
            </a:r>
            <a:r>
              <a:rPr lang="en-US" dirty="0"/>
              <a:t>.</a:t>
            </a:r>
          </a:p>
        </p:txBody>
      </p:sp>
      <p:sp>
        <p:nvSpPr>
          <p:cNvPr id="9" name="文字方塊 8"/>
          <p:cNvSpPr txBox="1"/>
          <p:nvPr/>
        </p:nvSpPr>
        <p:spPr>
          <a:xfrm>
            <a:off x="5112643" y="188640"/>
            <a:ext cx="5688707" cy="954107"/>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Lenin’s Exile in Siberia </a:t>
            </a:r>
            <a:r>
              <a:rPr lang="en-US" altLang="zh-TW" sz="2800" dirty="0">
                <a:solidFill>
                  <a:srgbClr val="93D050"/>
                </a:solidFill>
                <a:latin typeface="Century Gothic" panose="020B0502020202020204" pitchFamily="34" charset="0"/>
              </a:rPr>
              <a:t>M</a:t>
            </a:r>
            <a:r>
              <a:rPr lang="en-US" altLang="zh-TW" sz="2800" dirty="0" smtClean="0">
                <a:solidFill>
                  <a:srgbClr val="93D050"/>
                </a:solidFill>
                <a:latin typeface="Century Gothic" panose="020B0502020202020204" pitchFamily="34" charset="0"/>
              </a:rPr>
              <a:t>ade </a:t>
            </a:r>
            <a:r>
              <a:rPr lang="en-US" altLang="zh-TW" sz="2800" dirty="0">
                <a:solidFill>
                  <a:srgbClr val="93D050"/>
                </a:solidFill>
                <a:latin typeface="Century Gothic" panose="020B0502020202020204" pitchFamily="34" charset="0"/>
              </a:rPr>
              <a:t>H</a:t>
            </a:r>
            <a:r>
              <a:rPr lang="en-US" altLang="zh-TW" sz="2800" dirty="0" smtClean="0">
                <a:solidFill>
                  <a:srgbClr val="93D050"/>
                </a:solidFill>
                <a:latin typeface="Century Gothic" panose="020B0502020202020204" pitchFamily="34" charset="0"/>
              </a:rPr>
              <a:t>im </a:t>
            </a:r>
            <a:r>
              <a:rPr lang="en-US" altLang="zh-TW" sz="2800" dirty="0">
                <a:solidFill>
                  <a:srgbClr val="93D050"/>
                </a:solidFill>
                <a:latin typeface="Century Gothic" panose="020B0502020202020204" pitchFamily="34" charset="0"/>
              </a:rPr>
              <a:t>C</a:t>
            </a:r>
            <a:r>
              <a:rPr lang="en-US" altLang="zh-TW" sz="2800" dirty="0" smtClean="0">
                <a:solidFill>
                  <a:srgbClr val="93D050"/>
                </a:solidFill>
                <a:latin typeface="Century Gothic" panose="020B0502020202020204" pitchFamily="34" charset="0"/>
              </a:rPr>
              <a:t>hange </a:t>
            </a:r>
            <a:r>
              <a:rPr lang="en-US" altLang="zh-TW" sz="2800" dirty="0">
                <a:solidFill>
                  <a:srgbClr val="93D050"/>
                </a:solidFill>
                <a:latin typeface="Century Gothic" panose="020B0502020202020204" pitchFamily="34" charset="0"/>
              </a:rPr>
              <a:t>H</a:t>
            </a:r>
            <a:r>
              <a:rPr lang="en-US" altLang="zh-TW" sz="2800" dirty="0" smtClean="0">
                <a:solidFill>
                  <a:srgbClr val="93D050"/>
                </a:solidFill>
                <a:latin typeface="Century Gothic" panose="020B0502020202020204" pitchFamily="34" charset="0"/>
              </a:rPr>
              <a:t>is </a:t>
            </a:r>
            <a:r>
              <a:rPr lang="en-US" altLang="zh-TW" sz="2800" dirty="0">
                <a:solidFill>
                  <a:srgbClr val="93D050"/>
                </a:solidFill>
                <a:latin typeface="Century Gothic" panose="020B0502020202020204" pitchFamily="34" charset="0"/>
              </a:rPr>
              <a:t>N</a:t>
            </a:r>
            <a:r>
              <a:rPr lang="en-US" altLang="zh-TW" sz="2800" dirty="0" smtClean="0">
                <a:solidFill>
                  <a:srgbClr val="93D050"/>
                </a:solidFill>
                <a:latin typeface="Century Gothic" panose="020B0502020202020204" pitchFamily="34" charset="0"/>
              </a:rPr>
              <a:t>ame</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3704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504131" y="3573016"/>
            <a:ext cx="9721080" cy="18851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100" dirty="0"/>
              <a:t>What do people use as inspiration for their name or their children’s names? </a:t>
            </a:r>
            <a:endParaRPr lang="en-US" sz="2100" dirty="0" smtClean="0"/>
          </a:p>
          <a:p>
            <a:pPr algn="ctr">
              <a:lnSpc>
                <a:spcPct val="200000"/>
              </a:lnSpc>
            </a:pPr>
            <a:r>
              <a:rPr lang="en-US" sz="2100" dirty="0" smtClean="0"/>
              <a:t>Would </a:t>
            </a:r>
            <a:r>
              <a:rPr lang="en-US" sz="2100" dirty="0"/>
              <a:t>you name your child or pet after someone famous or after a place or book? </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074057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557</Words>
  <Application>Microsoft Office PowerPoint</Application>
  <PresentationFormat>自訂</PresentationFormat>
  <Paragraphs>60</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Malgun Gothic Semilight</vt:lpstr>
      <vt:lpstr>新細明體</vt:lpstr>
      <vt:lpstr>Arial</vt:lpstr>
      <vt:lpstr>Calibri</vt:lpstr>
      <vt:lpstr>Century Gothic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67</cp:revision>
  <dcterms:created xsi:type="dcterms:W3CDTF">2016-02-23T07:49:36Z</dcterms:created>
  <dcterms:modified xsi:type="dcterms:W3CDTF">2016-10-04T02:50:22Z</dcterms:modified>
</cp:coreProperties>
</file>