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5102C-ED50-4596-BF4A-6C8141637EC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54CBD-6B33-4C9D-928D-B389FD26E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99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E992C-6897-442F-8DE2-09D19DD46BE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202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392A-0E8B-4BCC-874D-1CB4E7FE74F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BCF7-FFCE-4688-B5E5-F0674BF6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9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392A-0E8B-4BCC-874D-1CB4E7FE74F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BCF7-FFCE-4688-B5E5-F0674BF6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2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392A-0E8B-4BCC-874D-1CB4E7FE74F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BCF7-FFCE-4688-B5E5-F0674BF6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6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392A-0E8B-4BCC-874D-1CB4E7FE74F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BCF7-FFCE-4688-B5E5-F0674BF6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7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392A-0E8B-4BCC-874D-1CB4E7FE74F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BCF7-FFCE-4688-B5E5-F0674BF6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05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392A-0E8B-4BCC-874D-1CB4E7FE74F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BCF7-FFCE-4688-B5E5-F0674BF6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392A-0E8B-4BCC-874D-1CB4E7FE74F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BCF7-FFCE-4688-B5E5-F0674BF6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7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392A-0E8B-4BCC-874D-1CB4E7FE74F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BCF7-FFCE-4688-B5E5-F0674BF6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6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392A-0E8B-4BCC-874D-1CB4E7FE74F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BCF7-FFCE-4688-B5E5-F0674BF6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4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392A-0E8B-4BCC-874D-1CB4E7FE74F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BCF7-FFCE-4688-B5E5-F0674BF6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3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392A-0E8B-4BCC-874D-1CB4E7FE74F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BCF7-FFCE-4688-B5E5-F0674BF6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8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8392A-0E8B-4BCC-874D-1CB4E7FE74F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BCF7-FFCE-4688-B5E5-F0674BF6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4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768" y="0"/>
            <a:ext cx="9144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1644768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10570991" y="0"/>
            <a:ext cx="1644768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群組 17"/>
          <p:cNvGrpSpPr/>
          <p:nvPr/>
        </p:nvGrpSpPr>
        <p:grpSpPr>
          <a:xfrm>
            <a:off x="0" y="0"/>
            <a:ext cx="1836204" cy="1296219"/>
            <a:chOff x="0" y="-3"/>
            <a:chExt cx="1836204" cy="1296219"/>
          </a:xfrm>
        </p:grpSpPr>
        <p:sp>
          <p:nvSpPr>
            <p:cNvPr id="19" name="淚滴形 18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0" y="378801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</a:t>
              </a:r>
              <a:r>
                <a:rPr lang="en-US" altLang="zh-TW" sz="1100" dirty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21" name="TextBox 6"/>
          <p:cNvSpPr txBox="1"/>
          <p:nvPr/>
        </p:nvSpPr>
        <p:spPr>
          <a:xfrm>
            <a:off x="2058174" y="4646572"/>
            <a:ext cx="799207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My </a:t>
            </a:r>
            <a:r>
              <a:rPr lang="en-US" altLang="zh-TW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Favorite </a:t>
            </a:r>
            <a:r>
              <a:rPr lang="en-US" altLang="zh-TW" sz="4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Suit</a:t>
            </a:r>
            <a:endParaRPr lang="en-US" altLang="zh-TW" sz="4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Today, we are going to talk about your favorite things.</a:t>
            </a:r>
            <a:endParaRPr lang="en-US" altLang="zh-TW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26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"/>
          <p:cNvSpPr txBox="1"/>
          <p:nvPr/>
        </p:nvSpPr>
        <p:spPr>
          <a:xfrm>
            <a:off x="2270676" y="2276873"/>
            <a:ext cx="29523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300" b="1" kern="100" dirty="0">
                <a:ea typeface="新細明體"/>
                <a:cs typeface="Times New Roman"/>
              </a:rPr>
              <a:t>Practice</a:t>
            </a:r>
            <a:endParaRPr lang="en-US" sz="2300" kern="100" dirty="0">
              <a:ea typeface="新細明體"/>
              <a:cs typeface="Times New Roman"/>
            </a:endParaRPr>
          </a:p>
          <a:p>
            <a:pPr>
              <a:lnSpc>
                <a:spcPct val="200000"/>
              </a:lnSpc>
            </a:pPr>
            <a:r>
              <a:rPr lang="en-US" sz="2300" kern="100" dirty="0">
                <a:ea typeface="新細明體"/>
                <a:cs typeface="Times New Roman"/>
              </a:rPr>
              <a:t>Read out terms listed above.</a:t>
            </a:r>
            <a:endParaRPr lang="en-US" sz="2300" b="1" kern="100" dirty="0">
              <a:ea typeface="新細明體"/>
              <a:cs typeface="Times New Roman"/>
            </a:endParaRPr>
          </a:p>
        </p:txBody>
      </p:sp>
      <p:sp>
        <p:nvSpPr>
          <p:cNvPr id="10" name="直角三角形 9"/>
          <p:cNvSpPr/>
          <p:nvPr/>
        </p:nvSpPr>
        <p:spPr>
          <a:xfrm flipH="1" flipV="1">
            <a:off x="9552384" y="-1"/>
            <a:ext cx="1944290" cy="2852933"/>
          </a:xfrm>
          <a:prstGeom prst="rt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等腰三角形 3"/>
          <p:cNvSpPr/>
          <p:nvPr/>
        </p:nvSpPr>
        <p:spPr>
          <a:xfrm>
            <a:off x="9696400" y="3988926"/>
            <a:ext cx="1809118" cy="2869075"/>
          </a:xfrm>
          <a:custGeom>
            <a:avLst/>
            <a:gdLst>
              <a:gd name="connsiteX0" fmla="*/ 0 w 5076564"/>
              <a:gd name="connsiteY0" fmla="*/ 3414107 h 3414107"/>
              <a:gd name="connsiteX1" fmla="*/ 2551938 w 5076564"/>
              <a:gd name="connsiteY1" fmla="*/ 0 h 3414107"/>
              <a:gd name="connsiteX2" fmla="*/ 5076564 w 5076564"/>
              <a:gd name="connsiteY2" fmla="*/ 3414107 h 3414107"/>
              <a:gd name="connsiteX3" fmla="*/ 0 w 5076564"/>
              <a:gd name="connsiteY3" fmla="*/ 3414107 h 3414107"/>
              <a:gd name="connsiteX0" fmla="*/ 0 w 5076564"/>
              <a:gd name="connsiteY0" fmla="*/ 5201965 h 5201965"/>
              <a:gd name="connsiteX1" fmla="*/ 5049481 w 5076564"/>
              <a:gd name="connsiteY1" fmla="*/ 0 h 5201965"/>
              <a:gd name="connsiteX2" fmla="*/ 5076564 w 5076564"/>
              <a:gd name="connsiteY2" fmla="*/ 5201965 h 5201965"/>
              <a:gd name="connsiteX3" fmla="*/ 0 w 5076564"/>
              <a:gd name="connsiteY3" fmla="*/ 5201965 h 520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6564" h="5201965">
                <a:moveTo>
                  <a:pt x="0" y="5201965"/>
                </a:moveTo>
                <a:lnTo>
                  <a:pt x="5049481" y="0"/>
                </a:lnTo>
                <a:lnTo>
                  <a:pt x="5076564" y="5201965"/>
                </a:lnTo>
                <a:lnTo>
                  <a:pt x="0" y="520196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等腰三角形 3"/>
          <p:cNvSpPr/>
          <p:nvPr/>
        </p:nvSpPr>
        <p:spPr>
          <a:xfrm flipH="1">
            <a:off x="695323" y="3988924"/>
            <a:ext cx="3096421" cy="2869076"/>
          </a:xfrm>
          <a:custGeom>
            <a:avLst/>
            <a:gdLst>
              <a:gd name="connsiteX0" fmla="*/ 0 w 5076564"/>
              <a:gd name="connsiteY0" fmla="*/ 3414107 h 3414107"/>
              <a:gd name="connsiteX1" fmla="*/ 2551938 w 5076564"/>
              <a:gd name="connsiteY1" fmla="*/ 0 h 3414107"/>
              <a:gd name="connsiteX2" fmla="*/ 5076564 w 5076564"/>
              <a:gd name="connsiteY2" fmla="*/ 3414107 h 3414107"/>
              <a:gd name="connsiteX3" fmla="*/ 0 w 5076564"/>
              <a:gd name="connsiteY3" fmla="*/ 3414107 h 3414107"/>
              <a:gd name="connsiteX0" fmla="*/ 0 w 5076564"/>
              <a:gd name="connsiteY0" fmla="*/ 5201965 h 5201965"/>
              <a:gd name="connsiteX1" fmla="*/ 5049481 w 5076564"/>
              <a:gd name="connsiteY1" fmla="*/ 0 h 5201965"/>
              <a:gd name="connsiteX2" fmla="*/ 5076564 w 5076564"/>
              <a:gd name="connsiteY2" fmla="*/ 5201965 h 5201965"/>
              <a:gd name="connsiteX3" fmla="*/ 0 w 5076564"/>
              <a:gd name="connsiteY3" fmla="*/ 5201965 h 520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6564" h="5201965">
                <a:moveTo>
                  <a:pt x="0" y="5201965"/>
                </a:moveTo>
                <a:lnTo>
                  <a:pt x="5049481" y="0"/>
                </a:lnTo>
                <a:lnTo>
                  <a:pt x="5076564" y="5201965"/>
                </a:lnTo>
                <a:lnTo>
                  <a:pt x="0" y="520196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454664" y="290289"/>
            <a:ext cx="8662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B0F0"/>
                </a:solidFill>
                <a:latin typeface="Century Gothic" panose="020B0502020202020204" pitchFamily="34" charset="0"/>
              </a:rPr>
              <a:t>It’s my favorite- Vocabularies for clothes</a:t>
            </a:r>
            <a:endParaRPr lang="zh-TW" altLang="zh-TW" sz="2800" dirty="0">
              <a:solidFill>
                <a:srgbClr val="00B0F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097" y="1994193"/>
            <a:ext cx="4100518" cy="3989462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0" y="0"/>
            <a:ext cx="1836204" cy="1296219"/>
            <a:chOff x="0" y="-3"/>
            <a:chExt cx="1836204" cy="1296219"/>
          </a:xfrm>
        </p:grpSpPr>
        <p:sp>
          <p:nvSpPr>
            <p:cNvPr id="9" name="淚滴形 8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0" y="378801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</a:t>
              </a:r>
              <a:r>
                <a:rPr lang="en-US" altLang="zh-TW" sz="1100" dirty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202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/>
          <p:cNvSpPr txBox="1"/>
          <p:nvPr/>
        </p:nvSpPr>
        <p:spPr>
          <a:xfrm>
            <a:off x="803411" y="213514"/>
            <a:ext cx="18362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1400" kern="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E-TALKING</a:t>
            </a:r>
            <a:br>
              <a:rPr lang="en-US" altLang="zh-TW" sz="1400" kern="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</a:br>
            <a:r>
              <a:rPr lang="en-US" altLang="zh-TW" sz="1400" kern="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BEST </a:t>
            </a:r>
            <a:br>
              <a:rPr lang="en-US" altLang="zh-TW" sz="1400" kern="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</a:br>
            <a:r>
              <a:rPr lang="en-US" altLang="zh-TW" sz="1400" kern="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FOR YOU</a:t>
            </a:r>
            <a:endParaRPr lang="zh-TW" altLang="en-US" sz="1400" kern="0" dirty="0">
              <a:solidFill>
                <a:schemeClr val="bg1"/>
              </a:solidFill>
              <a:latin typeface="Century Gothic" panose="020B0502020202020204" pitchFamily="34" charset="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91545" y="922970"/>
            <a:ext cx="847931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1.What color are Monica’s boots?</a:t>
            </a:r>
          </a:p>
          <a:p>
            <a:pPr>
              <a:lnSpc>
                <a:spcPct val="200000"/>
              </a:lnSpc>
            </a:pPr>
            <a:r>
              <a:rPr lang="en-US" altLang="zh-TW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They are black.</a:t>
            </a:r>
          </a:p>
          <a:p>
            <a:pPr>
              <a:lnSpc>
                <a:spcPct val="200000"/>
              </a:lnSpc>
            </a:pPr>
            <a:r>
              <a:rPr lang="en-US" altLang="zh-TW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2.What color is Brad’s jacket?</a:t>
            </a:r>
          </a:p>
          <a:p>
            <a:pPr>
              <a:lnSpc>
                <a:spcPct val="200000"/>
              </a:lnSpc>
            </a:pPr>
            <a:r>
              <a:rPr lang="en-US" altLang="zh-TW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It is blue.</a:t>
            </a:r>
          </a:p>
          <a:p>
            <a:pPr>
              <a:lnSpc>
                <a:spcPct val="200000"/>
              </a:lnSpc>
            </a:pPr>
            <a:r>
              <a:rPr lang="en-US" altLang="zh-TW" sz="2000" u="sng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Fill in</a:t>
            </a:r>
            <a:r>
              <a:rPr lang="en-US" altLang="zh-TW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 is or are</a:t>
            </a:r>
          </a:p>
          <a:p>
            <a:pPr>
              <a:lnSpc>
                <a:spcPct val="200000"/>
              </a:lnSpc>
            </a:pPr>
            <a:r>
              <a:rPr lang="en-US" altLang="zh-TW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What color _______ Lisa’s trousers?</a:t>
            </a:r>
          </a:p>
          <a:p>
            <a:pPr>
              <a:lnSpc>
                <a:spcPct val="200000"/>
              </a:lnSpc>
            </a:pPr>
            <a:r>
              <a:rPr lang="en-US" altLang="zh-TW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They ________  grey.</a:t>
            </a:r>
          </a:p>
          <a:p>
            <a:pPr>
              <a:lnSpc>
                <a:spcPct val="200000"/>
              </a:lnSpc>
            </a:pPr>
            <a:r>
              <a:rPr lang="en-US" altLang="zh-TW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What color ______ Wayne’s tie?</a:t>
            </a:r>
          </a:p>
          <a:p>
            <a:pPr>
              <a:lnSpc>
                <a:spcPct val="200000"/>
              </a:lnSpc>
            </a:pPr>
            <a:r>
              <a:rPr lang="en-US" altLang="zh-TW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It __________ yellow.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1310851" y="252824"/>
            <a:ext cx="9703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  <a:latin typeface="Century Gothic" panose="020B0502020202020204" pitchFamily="34" charset="0"/>
              </a:rPr>
              <a:t>Conversation- Clothes &amp; Grammar review</a:t>
            </a:r>
            <a:endParaRPr lang="zh-TW" altLang="zh-TW" sz="2800" dirty="0">
              <a:solidFill>
                <a:srgbClr val="00B0F0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直角三角形 16"/>
          <p:cNvSpPr/>
          <p:nvPr/>
        </p:nvSpPr>
        <p:spPr>
          <a:xfrm flipV="1">
            <a:off x="6658033" y="1659842"/>
            <a:ext cx="792088" cy="869478"/>
          </a:xfrm>
          <a:prstGeom prst="rt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直角三角形 20"/>
          <p:cNvSpPr/>
          <p:nvPr/>
        </p:nvSpPr>
        <p:spPr>
          <a:xfrm flipV="1">
            <a:off x="6810433" y="1812242"/>
            <a:ext cx="792088" cy="869478"/>
          </a:xfrm>
          <a:prstGeom prst="rtTriangl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直角三角形 21"/>
          <p:cNvSpPr/>
          <p:nvPr/>
        </p:nvSpPr>
        <p:spPr>
          <a:xfrm rot="16200000">
            <a:off x="10183146" y="5406529"/>
            <a:ext cx="792088" cy="869478"/>
          </a:xfrm>
          <a:prstGeom prst="rt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直角三角形 22"/>
          <p:cNvSpPr/>
          <p:nvPr/>
        </p:nvSpPr>
        <p:spPr>
          <a:xfrm rot="16200000">
            <a:off x="9991301" y="5229657"/>
            <a:ext cx="792088" cy="869478"/>
          </a:xfrm>
          <a:prstGeom prst="rtTriangl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137" y="2242723"/>
            <a:ext cx="3488119" cy="3488119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0" y="0"/>
            <a:ext cx="1836204" cy="1296219"/>
            <a:chOff x="0" y="-3"/>
            <a:chExt cx="1836204" cy="1296219"/>
          </a:xfrm>
        </p:grpSpPr>
        <p:sp>
          <p:nvSpPr>
            <p:cNvPr id="11" name="淚滴形 10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0" y="378801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</a:t>
              </a:r>
              <a:r>
                <a:rPr lang="en-US" altLang="zh-TW" sz="1100" dirty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458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"/>
          <p:cNvSpPr txBox="1"/>
          <p:nvPr/>
        </p:nvSpPr>
        <p:spPr>
          <a:xfrm>
            <a:off x="1703512" y="1997002"/>
            <a:ext cx="316835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300" b="1" kern="100" dirty="0">
                <a:ea typeface="新細明體"/>
                <a:cs typeface="Times New Roman"/>
              </a:rPr>
              <a:t>Practice</a:t>
            </a:r>
            <a:endParaRPr lang="en-US" sz="2300" kern="100" dirty="0">
              <a:ea typeface="新細明體"/>
              <a:cs typeface="Times New Roman"/>
            </a:endParaRPr>
          </a:p>
          <a:p>
            <a:pPr>
              <a:lnSpc>
                <a:spcPct val="200000"/>
              </a:lnSpc>
            </a:pPr>
            <a:r>
              <a:rPr lang="en-US" sz="2300" kern="100" dirty="0" smtClean="0">
                <a:ea typeface="新細明體"/>
                <a:cs typeface="Times New Roman"/>
              </a:rPr>
              <a:t>Ask your teacher about the color of his clothes .</a:t>
            </a:r>
            <a:endParaRPr lang="en-US" sz="2300" b="1" kern="100" dirty="0">
              <a:ea typeface="新細明體"/>
              <a:cs typeface="Times New Roman"/>
            </a:endParaRPr>
          </a:p>
        </p:txBody>
      </p:sp>
      <p:sp>
        <p:nvSpPr>
          <p:cNvPr id="10" name="直角三角形 9"/>
          <p:cNvSpPr/>
          <p:nvPr/>
        </p:nvSpPr>
        <p:spPr>
          <a:xfrm flipH="1" flipV="1">
            <a:off x="9552384" y="-1"/>
            <a:ext cx="1944290" cy="2852933"/>
          </a:xfrm>
          <a:prstGeom prst="rt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等腰三角形 3"/>
          <p:cNvSpPr/>
          <p:nvPr/>
        </p:nvSpPr>
        <p:spPr>
          <a:xfrm>
            <a:off x="9696400" y="3988926"/>
            <a:ext cx="1809118" cy="2869075"/>
          </a:xfrm>
          <a:custGeom>
            <a:avLst/>
            <a:gdLst>
              <a:gd name="connsiteX0" fmla="*/ 0 w 5076564"/>
              <a:gd name="connsiteY0" fmla="*/ 3414107 h 3414107"/>
              <a:gd name="connsiteX1" fmla="*/ 2551938 w 5076564"/>
              <a:gd name="connsiteY1" fmla="*/ 0 h 3414107"/>
              <a:gd name="connsiteX2" fmla="*/ 5076564 w 5076564"/>
              <a:gd name="connsiteY2" fmla="*/ 3414107 h 3414107"/>
              <a:gd name="connsiteX3" fmla="*/ 0 w 5076564"/>
              <a:gd name="connsiteY3" fmla="*/ 3414107 h 3414107"/>
              <a:gd name="connsiteX0" fmla="*/ 0 w 5076564"/>
              <a:gd name="connsiteY0" fmla="*/ 5201965 h 5201965"/>
              <a:gd name="connsiteX1" fmla="*/ 5049481 w 5076564"/>
              <a:gd name="connsiteY1" fmla="*/ 0 h 5201965"/>
              <a:gd name="connsiteX2" fmla="*/ 5076564 w 5076564"/>
              <a:gd name="connsiteY2" fmla="*/ 5201965 h 5201965"/>
              <a:gd name="connsiteX3" fmla="*/ 0 w 5076564"/>
              <a:gd name="connsiteY3" fmla="*/ 5201965 h 520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6564" h="5201965">
                <a:moveTo>
                  <a:pt x="0" y="5201965"/>
                </a:moveTo>
                <a:lnTo>
                  <a:pt x="5049481" y="0"/>
                </a:lnTo>
                <a:lnTo>
                  <a:pt x="5076564" y="5201965"/>
                </a:lnTo>
                <a:lnTo>
                  <a:pt x="0" y="520196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等腰三角形 3"/>
          <p:cNvSpPr/>
          <p:nvPr/>
        </p:nvSpPr>
        <p:spPr>
          <a:xfrm flipH="1">
            <a:off x="695323" y="3988924"/>
            <a:ext cx="3096421" cy="2869076"/>
          </a:xfrm>
          <a:custGeom>
            <a:avLst/>
            <a:gdLst>
              <a:gd name="connsiteX0" fmla="*/ 0 w 5076564"/>
              <a:gd name="connsiteY0" fmla="*/ 3414107 h 3414107"/>
              <a:gd name="connsiteX1" fmla="*/ 2551938 w 5076564"/>
              <a:gd name="connsiteY1" fmla="*/ 0 h 3414107"/>
              <a:gd name="connsiteX2" fmla="*/ 5076564 w 5076564"/>
              <a:gd name="connsiteY2" fmla="*/ 3414107 h 3414107"/>
              <a:gd name="connsiteX3" fmla="*/ 0 w 5076564"/>
              <a:gd name="connsiteY3" fmla="*/ 3414107 h 3414107"/>
              <a:gd name="connsiteX0" fmla="*/ 0 w 5076564"/>
              <a:gd name="connsiteY0" fmla="*/ 5201965 h 5201965"/>
              <a:gd name="connsiteX1" fmla="*/ 5049481 w 5076564"/>
              <a:gd name="connsiteY1" fmla="*/ 0 h 5201965"/>
              <a:gd name="connsiteX2" fmla="*/ 5076564 w 5076564"/>
              <a:gd name="connsiteY2" fmla="*/ 5201965 h 5201965"/>
              <a:gd name="connsiteX3" fmla="*/ 0 w 5076564"/>
              <a:gd name="connsiteY3" fmla="*/ 5201965 h 520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6564" h="5201965">
                <a:moveTo>
                  <a:pt x="0" y="5201965"/>
                </a:moveTo>
                <a:lnTo>
                  <a:pt x="5049481" y="0"/>
                </a:lnTo>
                <a:lnTo>
                  <a:pt x="5076564" y="5201965"/>
                </a:lnTo>
                <a:lnTo>
                  <a:pt x="0" y="520196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310851" y="252824"/>
            <a:ext cx="9703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  <a:latin typeface="Century Gothic" panose="020B0502020202020204" pitchFamily="34" charset="0"/>
              </a:rPr>
              <a:t>Conversation- Clothes &amp; Grammar review</a:t>
            </a:r>
            <a:endParaRPr lang="zh-TW" altLang="zh-TW" sz="2800" dirty="0">
              <a:solidFill>
                <a:srgbClr val="00B0F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805" y="1772817"/>
            <a:ext cx="5635352" cy="37978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8" name="群組 7"/>
          <p:cNvGrpSpPr/>
          <p:nvPr/>
        </p:nvGrpSpPr>
        <p:grpSpPr>
          <a:xfrm>
            <a:off x="0" y="0"/>
            <a:ext cx="1836204" cy="1296219"/>
            <a:chOff x="0" y="-3"/>
            <a:chExt cx="1836204" cy="1296219"/>
          </a:xfrm>
        </p:grpSpPr>
        <p:sp>
          <p:nvSpPr>
            <p:cNvPr id="9" name="淚滴形 8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0" y="378801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</a:t>
              </a:r>
              <a:r>
                <a:rPr lang="en-US" altLang="zh-TW" sz="1100" dirty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133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直角三角形 35"/>
          <p:cNvSpPr/>
          <p:nvPr/>
        </p:nvSpPr>
        <p:spPr>
          <a:xfrm flipH="1" flipV="1">
            <a:off x="9048328" y="1165"/>
            <a:ext cx="2448346" cy="2851769"/>
          </a:xfrm>
          <a:prstGeom prst="rt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03411" y="213514"/>
            <a:ext cx="18362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E-TALKING</a:t>
            </a:r>
            <a:br>
              <a:rPr lang="en-US" altLang="zh-TW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</a:br>
            <a:r>
              <a:rPr lang="en-US" altLang="zh-TW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BEST </a:t>
            </a:r>
            <a:br>
              <a:rPr lang="en-US" altLang="zh-TW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</a:br>
            <a:r>
              <a:rPr lang="en-US" altLang="zh-TW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FOR YOU</a:t>
            </a:r>
            <a:endParaRPr lang="zh-TW" altLang="en-US" sz="1400" dirty="0">
              <a:solidFill>
                <a:schemeClr val="bg1"/>
              </a:solidFill>
              <a:latin typeface="Century Gothic" panose="020B0502020202020204" pitchFamily="34" charset="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847529" y="690568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B0F0"/>
                </a:solidFill>
                <a:latin typeface="Century Gothic" panose="020B0502020202020204" pitchFamily="34" charset="0"/>
              </a:rPr>
              <a:t>Reading </a:t>
            </a:r>
            <a:endParaRPr lang="zh-TW" altLang="zh-TW" sz="2800" dirty="0">
              <a:solidFill>
                <a:srgbClr val="00B0F0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等腰三角形 3"/>
          <p:cNvSpPr/>
          <p:nvPr/>
        </p:nvSpPr>
        <p:spPr>
          <a:xfrm>
            <a:off x="9696400" y="3988926"/>
            <a:ext cx="1809118" cy="2869075"/>
          </a:xfrm>
          <a:custGeom>
            <a:avLst/>
            <a:gdLst>
              <a:gd name="connsiteX0" fmla="*/ 0 w 5076564"/>
              <a:gd name="connsiteY0" fmla="*/ 3414107 h 3414107"/>
              <a:gd name="connsiteX1" fmla="*/ 2551938 w 5076564"/>
              <a:gd name="connsiteY1" fmla="*/ 0 h 3414107"/>
              <a:gd name="connsiteX2" fmla="*/ 5076564 w 5076564"/>
              <a:gd name="connsiteY2" fmla="*/ 3414107 h 3414107"/>
              <a:gd name="connsiteX3" fmla="*/ 0 w 5076564"/>
              <a:gd name="connsiteY3" fmla="*/ 3414107 h 3414107"/>
              <a:gd name="connsiteX0" fmla="*/ 0 w 5076564"/>
              <a:gd name="connsiteY0" fmla="*/ 5201965 h 5201965"/>
              <a:gd name="connsiteX1" fmla="*/ 5049481 w 5076564"/>
              <a:gd name="connsiteY1" fmla="*/ 0 h 5201965"/>
              <a:gd name="connsiteX2" fmla="*/ 5076564 w 5076564"/>
              <a:gd name="connsiteY2" fmla="*/ 5201965 h 5201965"/>
              <a:gd name="connsiteX3" fmla="*/ 0 w 5076564"/>
              <a:gd name="connsiteY3" fmla="*/ 5201965 h 520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6564" h="5201965">
                <a:moveTo>
                  <a:pt x="0" y="5201965"/>
                </a:moveTo>
                <a:lnTo>
                  <a:pt x="5049481" y="0"/>
                </a:lnTo>
                <a:lnTo>
                  <a:pt x="5076564" y="5201965"/>
                </a:lnTo>
                <a:lnTo>
                  <a:pt x="0" y="520196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847529" y="1958992"/>
            <a:ext cx="7992887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3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My name is Patrick, and I am from Ireland. I arrived in Taiwan last year and I always feel very hot here. I have to wear T-shirts and short trousers all year-long because if I don’t, I feel very uncomfortable. Even in winter, I don’t wear coats or jumpers. I really like it here, Taiwan is awesome I like how green it is!</a:t>
            </a:r>
            <a:endParaRPr lang="zh-TW" altLang="zh-TW" sz="23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0" y="0"/>
            <a:ext cx="1836204" cy="1296219"/>
            <a:chOff x="0" y="-3"/>
            <a:chExt cx="1836204" cy="1296219"/>
          </a:xfrm>
        </p:grpSpPr>
        <p:sp>
          <p:nvSpPr>
            <p:cNvPr id="8" name="淚滴形 7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0" y="378801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</a:t>
              </a:r>
              <a:r>
                <a:rPr lang="en-US" altLang="zh-TW" sz="1100" dirty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696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橢圓 11"/>
          <p:cNvSpPr/>
          <p:nvPr/>
        </p:nvSpPr>
        <p:spPr>
          <a:xfrm>
            <a:off x="5690016" y="2446952"/>
            <a:ext cx="1136774" cy="113677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21722" y="3705670"/>
            <a:ext cx="478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SPEAKING TASK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44886" y="4357185"/>
            <a:ext cx="8875650" cy="64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TW" sz="2100" dirty="0">
                <a:latin typeface="Calibri" panose="020F0502020204030204" pitchFamily="34" charset="0"/>
              </a:rPr>
              <a:t>Let’s talk about yourself. </a:t>
            </a:r>
            <a:r>
              <a:rPr lang="en-US" altLang="zh-TW" sz="2100" dirty="0" smtClean="0">
                <a:latin typeface="Calibri" panose="020F0502020204030204" pitchFamily="34" charset="0"/>
              </a:rPr>
              <a:t>What do you wear in winter? What about in summer?</a:t>
            </a:r>
            <a:endParaRPr lang="en-US" altLang="zh-TW" sz="2100" dirty="0">
              <a:latin typeface="Calibri" panose="020F0502020204030204" pitchFamily="34" charset="0"/>
            </a:endParaRPr>
          </a:p>
        </p:txBody>
      </p:sp>
      <p:pic>
        <p:nvPicPr>
          <p:cNvPr id="11" name="Picture 5" descr="2209400_ori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8" y="2564904"/>
            <a:ext cx="900870" cy="900870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0" y="0"/>
            <a:ext cx="1836204" cy="1296219"/>
            <a:chOff x="0" y="-3"/>
            <a:chExt cx="1836204" cy="1296219"/>
          </a:xfrm>
        </p:grpSpPr>
        <p:sp>
          <p:nvSpPr>
            <p:cNvPr id="8" name="淚滴形 7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0" y="378801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</a:t>
              </a:r>
              <a:r>
                <a:rPr lang="en-US" altLang="zh-TW" sz="1100" dirty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01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21722" y="3705670"/>
            <a:ext cx="349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ASSESSMENT</a:t>
            </a:r>
          </a:p>
        </p:txBody>
      </p:sp>
      <p:pic>
        <p:nvPicPr>
          <p:cNvPr id="2050" name="Picture 2" descr="D:\WH\lesson_ppt\template\ICON\WH_lesson_icon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97" y="2187334"/>
            <a:ext cx="2044701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43473" y="4343233"/>
            <a:ext cx="10153202" cy="64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100" kern="100" smtClean="0">
                <a:ea typeface="新細明體"/>
                <a:cs typeface="Times New Roman"/>
              </a:rPr>
              <a:t>Fill in the blanks with the following words:</a:t>
            </a:r>
            <a:endParaRPr lang="en-US" sz="2100" kern="100" dirty="0">
              <a:ea typeface="新細明體"/>
              <a:cs typeface="Times New Roman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0" y="0"/>
            <a:ext cx="1836204" cy="1296219"/>
            <a:chOff x="0" y="-3"/>
            <a:chExt cx="1836204" cy="1296219"/>
          </a:xfrm>
        </p:grpSpPr>
        <p:sp>
          <p:nvSpPr>
            <p:cNvPr id="7" name="淚滴形 6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0" y="378801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</a:t>
              </a:r>
              <a:r>
                <a:rPr lang="en-US" altLang="zh-TW" sz="1100" dirty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175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/>
          <p:nvPr/>
        </p:nvSpPr>
        <p:spPr>
          <a:xfrm>
            <a:off x="6293224" y="5854456"/>
            <a:ext cx="8064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>
                    <a:lumMod val="7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ASSESSMENT</a:t>
            </a:r>
          </a:p>
        </p:txBody>
      </p:sp>
      <p:pic>
        <p:nvPicPr>
          <p:cNvPr id="3074" name="Picture 2" descr="D:\WH\lesson_ppt\template\ICON\WH_lesson_icon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361" y="-315416"/>
            <a:ext cx="2337963" cy="224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943334" y="1710586"/>
            <a:ext cx="6955145" cy="5717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kern="100" dirty="0" smtClean="0">
                <a:ea typeface="新細明體"/>
                <a:cs typeface="Times New Roman"/>
              </a:rPr>
              <a:t>1.    </a:t>
            </a:r>
            <a:r>
              <a:rPr lang="en-US" sz="2000" kern="100" dirty="0" smtClean="0">
                <a:ea typeface="新細明體"/>
                <a:cs typeface="Times New Roman"/>
              </a:rPr>
              <a:t>Patrick never wears any ________ or _______ in winter.</a:t>
            </a:r>
            <a:endParaRPr lang="en-US" sz="2000" kern="100" dirty="0">
              <a:ea typeface="新細明體"/>
              <a:cs typeface="Times New Roman"/>
            </a:endParaRPr>
          </a:p>
          <a:p>
            <a:pPr>
              <a:lnSpc>
                <a:spcPct val="200000"/>
              </a:lnSpc>
            </a:pPr>
            <a:endParaRPr lang="en-US" sz="2000" kern="100" dirty="0">
              <a:ea typeface="新細明體"/>
              <a:cs typeface="Times New Roman"/>
            </a:endParaRPr>
          </a:p>
          <a:p>
            <a:pPr marL="457200" indent="-457200">
              <a:lnSpc>
                <a:spcPct val="200000"/>
              </a:lnSpc>
              <a:buAutoNum type="arabicPeriod" startAt="2"/>
            </a:pPr>
            <a:r>
              <a:rPr lang="en-US" sz="2000" kern="100" dirty="0" smtClean="0">
                <a:ea typeface="新細明體"/>
                <a:cs typeface="Times New Roman"/>
              </a:rPr>
              <a:t>Patrick’s trousers are ________.</a:t>
            </a:r>
          </a:p>
          <a:p>
            <a:pPr marL="457200" indent="-457200">
              <a:lnSpc>
                <a:spcPct val="200000"/>
              </a:lnSpc>
              <a:buAutoNum type="arabicPeriod" startAt="2"/>
            </a:pPr>
            <a:endParaRPr lang="en-US" sz="2000" kern="100" dirty="0">
              <a:ea typeface="新細明體"/>
              <a:cs typeface="Times New Roman"/>
            </a:endParaRPr>
          </a:p>
          <a:p>
            <a:pPr marL="457200" indent="-457200">
              <a:lnSpc>
                <a:spcPct val="200000"/>
              </a:lnSpc>
              <a:buAutoNum type="arabicPeriod" startAt="2"/>
            </a:pPr>
            <a:r>
              <a:rPr lang="en-US" sz="2000" kern="100" dirty="0" smtClean="0">
                <a:ea typeface="新細明體"/>
                <a:cs typeface="Times New Roman"/>
              </a:rPr>
              <a:t>Taiwan is very _________ .</a:t>
            </a:r>
          </a:p>
          <a:p>
            <a:pPr marL="457200" indent="-457200">
              <a:lnSpc>
                <a:spcPct val="200000"/>
              </a:lnSpc>
              <a:buAutoNum type="arabicPeriod" startAt="2"/>
            </a:pPr>
            <a:endParaRPr lang="en-US" sz="2000" kern="100" dirty="0">
              <a:ea typeface="新細明體"/>
              <a:cs typeface="Times New Roman"/>
            </a:endParaRPr>
          </a:p>
          <a:p>
            <a:pPr marL="457200" indent="-457200">
              <a:lnSpc>
                <a:spcPct val="200000"/>
              </a:lnSpc>
              <a:buAutoNum type="arabicPeriod" startAt="2"/>
            </a:pPr>
            <a:r>
              <a:rPr lang="en-US" sz="2000" kern="100" dirty="0" smtClean="0">
                <a:ea typeface="新細明體"/>
                <a:cs typeface="Times New Roman"/>
              </a:rPr>
              <a:t>Patrick can’t wear any ________. He wears ______ instead.</a:t>
            </a:r>
          </a:p>
          <a:p>
            <a:pPr marL="457200" indent="-457200">
              <a:lnSpc>
                <a:spcPct val="200000"/>
              </a:lnSpc>
              <a:buAutoNum type="arabicPeriod" startAt="2"/>
            </a:pPr>
            <a:endParaRPr lang="en-US" sz="2300" kern="100" dirty="0">
              <a:ea typeface="新細明體"/>
              <a:cs typeface="Times New Roman"/>
            </a:endParaRPr>
          </a:p>
          <a:p>
            <a:pPr marL="457200" indent="-457200">
              <a:lnSpc>
                <a:spcPct val="200000"/>
              </a:lnSpc>
              <a:buAutoNum type="arabicPeriod" startAt="2"/>
            </a:pPr>
            <a:endParaRPr lang="en-US" sz="2300" kern="100" dirty="0">
              <a:ea typeface="新細明體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00077" y="383831"/>
            <a:ext cx="4241674" cy="5687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kern="100" dirty="0" smtClean="0">
                <a:ea typeface="新細明體"/>
                <a:cs typeface="Times New Roman"/>
              </a:rPr>
              <a:t>T-shirts/coats/short/jackets/jumpers/green</a:t>
            </a:r>
            <a:endParaRPr lang="en-US" kern="100" dirty="0">
              <a:ea typeface="新細明體"/>
              <a:cs typeface="Times New Roman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0" y="0"/>
            <a:ext cx="1836204" cy="1296219"/>
            <a:chOff x="0" y="-3"/>
            <a:chExt cx="1836204" cy="1296219"/>
          </a:xfrm>
        </p:grpSpPr>
        <p:sp>
          <p:nvSpPr>
            <p:cNvPr id="8" name="淚滴形 7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0" y="378801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</a:t>
              </a:r>
              <a:r>
                <a:rPr lang="en-US" altLang="zh-TW" sz="1100" dirty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495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rot="16200000">
            <a:off x="4890487" y="-1199714"/>
            <a:ext cx="7788168" cy="8327259"/>
          </a:xfrm>
          <a:prstGeom prst="trapezoi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Picture 4" descr="D:\WH\web\ETALKING_LOGO_1-01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56" y="6153150"/>
            <a:ext cx="28956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群組 7"/>
          <p:cNvGrpSpPr/>
          <p:nvPr/>
        </p:nvGrpSpPr>
        <p:grpSpPr>
          <a:xfrm>
            <a:off x="5760588" y="2186765"/>
            <a:ext cx="6987357" cy="1523602"/>
            <a:chOff x="5065262" y="2186765"/>
            <a:chExt cx="6987357" cy="1523602"/>
          </a:xfrm>
        </p:grpSpPr>
        <p:sp>
          <p:nvSpPr>
            <p:cNvPr id="9" name="Rectangle 1"/>
            <p:cNvSpPr/>
            <p:nvPr/>
          </p:nvSpPr>
          <p:spPr>
            <a:xfrm>
              <a:off x="5065262" y="2186765"/>
              <a:ext cx="6987357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Thank you !</a:t>
              </a:r>
              <a:endParaRPr lang="en-US" sz="66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110952" y="3187147"/>
              <a:ext cx="6072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See you tomorrow</a:t>
              </a:r>
              <a:endParaRPr lang="zh-TW" altLang="en-US" sz="28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3019395" y="3710368"/>
            <a:ext cx="2302153" cy="1922502"/>
            <a:chOff x="2324069" y="3710368"/>
            <a:chExt cx="2302153" cy="1922502"/>
          </a:xfrm>
        </p:grpSpPr>
        <p:sp>
          <p:nvSpPr>
            <p:cNvPr id="12" name="橢圓 11"/>
            <p:cNvSpPr/>
            <p:nvPr/>
          </p:nvSpPr>
          <p:spPr>
            <a:xfrm>
              <a:off x="3224103" y="3981450"/>
              <a:ext cx="1402119" cy="1402119"/>
            </a:xfrm>
            <a:prstGeom prst="ellipse">
              <a:avLst/>
            </a:prstGeom>
            <a:solidFill>
              <a:srgbClr val="F25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3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4069" y="3710368"/>
              <a:ext cx="2174616" cy="1922502"/>
            </a:xfrm>
            <a:prstGeom prst="rect">
              <a:avLst/>
            </a:prstGeom>
          </p:spPr>
        </p:pic>
      </p:grpSp>
      <p:grpSp>
        <p:nvGrpSpPr>
          <p:cNvPr id="14" name="群組 13"/>
          <p:cNvGrpSpPr/>
          <p:nvPr/>
        </p:nvGrpSpPr>
        <p:grpSpPr>
          <a:xfrm>
            <a:off x="0" y="0"/>
            <a:ext cx="1836204" cy="1296219"/>
            <a:chOff x="0" y="-3"/>
            <a:chExt cx="1836204" cy="1296219"/>
          </a:xfrm>
        </p:grpSpPr>
        <p:sp>
          <p:nvSpPr>
            <p:cNvPr id="15" name="淚滴形 14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0" y="378801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</a:t>
              </a:r>
              <a:r>
                <a:rPr lang="en-US" altLang="zh-TW" sz="1100" dirty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152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49236" y="3789041"/>
            <a:ext cx="3907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INTRODUCTION </a:t>
            </a:r>
          </a:p>
        </p:txBody>
      </p:sp>
      <p:grpSp>
        <p:nvGrpSpPr>
          <p:cNvPr id="13" name="群組 12"/>
          <p:cNvGrpSpPr/>
          <p:nvPr/>
        </p:nvGrpSpPr>
        <p:grpSpPr>
          <a:xfrm>
            <a:off x="3538051" y="1561681"/>
            <a:ext cx="5669752" cy="2252210"/>
            <a:chOff x="2842726" y="1561681"/>
            <a:chExt cx="5669752" cy="2252210"/>
          </a:xfrm>
        </p:grpSpPr>
        <p:pic>
          <p:nvPicPr>
            <p:cNvPr id="19" name="Picture 3" descr="D:\WH\lesson_ppt\template\ICON\WH_lesson_icon-04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384"/>
            <a:stretch/>
          </p:blipFill>
          <p:spPr bwMode="auto">
            <a:xfrm>
              <a:off x="2842726" y="1561681"/>
              <a:ext cx="5669752" cy="2252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群組 19"/>
            <p:cNvGrpSpPr/>
            <p:nvPr/>
          </p:nvGrpSpPr>
          <p:grpSpPr>
            <a:xfrm>
              <a:off x="5310096" y="2837250"/>
              <a:ext cx="432048" cy="586978"/>
              <a:chOff x="4427984" y="2625998"/>
              <a:chExt cx="432048" cy="586978"/>
            </a:xfrm>
          </p:grpSpPr>
          <p:sp>
            <p:nvSpPr>
              <p:cNvPr id="21" name="橢圓 20"/>
              <p:cNvSpPr/>
              <p:nvPr/>
            </p:nvSpPr>
            <p:spPr>
              <a:xfrm>
                <a:off x="4496544" y="2625998"/>
                <a:ext cx="298946" cy="2989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橢圓 21"/>
              <p:cNvSpPr/>
              <p:nvPr/>
            </p:nvSpPr>
            <p:spPr>
              <a:xfrm>
                <a:off x="4427984" y="2924944"/>
                <a:ext cx="432048" cy="28803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9" name="TextBox 7"/>
          <p:cNvSpPr txBox="1"/>
          <p:nvPr/>
        </p:nvSpPr>
        <p:spPr>
          <a:xfrm>
            <a:off x="2135560" y="4365105"/>
            <a:ext cx="820891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Lesson objectives:  </a:t>
            </a: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200000"/>
              </a:lnSpc>
            </a:pPr>
            <a:r>
              <a:rPr lang="en-US" sz="2100" dirty="0" smtClean="0">
                <a:solidFill>
                  <a:srgbClr val="000000"/>
                </a:solidFill>
                <a:ea typeface="新細明體"/>
                <a:cs typeface="Times New Roman"/>
              </a:rPr>
              <a:t>Reviewing colors.</a:t>
            </a:r>
          </a:p>
          <a:p>
            <a:pPr algn="ctr">
              <a:lnSpc>
                <a:spcPct val="200000"/>
              </a:lnSpc>
            </a:pPr>
            <a:r>
              <a:rPr lang="en-US" sz="2100" dirty="0" smtClean="0">
                <a:solidFill>
                  <a:srgbClr val="000000"/>
                </a:solidFill>
                <a:ea typeface="新細明體"/>
                <a:cs typeface="Times New Roman"/>
              </a:rPr>
              <a:t>Reviewing clothes vocabulary.</a:t>
            </a:r>
            <a:endParaRPr lang="en-US" sz="2100" dirty="0">
              <a:solidFill>
                <a:srgbClr val="000000"/>
              </a:solidFill>
              <a:ea typeface="新細明體"/>
              <a:cs typeface="Times New Roman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0" y="0"/>
            <a:ext cx="1836204" cy="1296219"/>
            <a:chOff x="0" y="-3"/>
            <a:chExt cx="1836204" cy="1296219"/>
          </a:xfrm>
        </p:grpSpPr>
        <p:sp>
          <p:nvSpPr>
            <p:cNvPr id="10" name="淚滴形 9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0" y="378801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</a:t>
              </a:r>
              <a:r>
                <a:rPr lang="en-US" altLang="zh-TW" sz="1100" dirty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9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/>
          <p:cNvSpPr txBox="1"/>
          <p:nvPr/>
        </p:nvSpPr>
        <p:spPr>
          <a:xfrm>
            <a:off x="1966266" y="2800700"/>
            <a:ext cx="3121623" cy="1351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200" kern="100" dirty="0" smtClean="0">
                <a:ea typeface="新細明體"/>
                <a:cs typeface="Times New Roman"/>
              </a:rPr>
              <a:t>What is your favorite piece of clothing?</a:t>
            </a:r>
            <a:endParaRPr lang="en-US" sz="2200" kern="100" dirty="0">
              <a:ea typeface="新細明體"/>
              <a:cs typeface="Times New Roman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1966266" y="4609279"/>
            <a:ext cx="1152127" cy="331799"/>
            <a:chOff x="4860034" y="4725149"/>
            <a:chExt cx="1152127" cy="331799"/>
          </a:xfrm>
        </p:grpSpPr>
        <p:sp>
          <p:nvSpPr>
            <p:cNvPr id="11" name="矩形 10"/>
            <p:cNvSpPr/>
            <p:nvPr/>
          </p:nvSpPr>
          <p:spPr>
            <a:xfrm>
              <a:off x="4860034" y="4725149"/>
              <a:ext cx="1152127" cy="331799"/>
            </a:xfrm>
            <a:prstGeom prst="rect">
              <a:avLst/>
            </a:prstGeom>
            <a:solidFill>
              <a:srgbClr val="00B0F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5112643" y="4741403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START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5735886" y="533143"/>
            <a:ext cx="5904731" cy="6036108"/>
            <a:chOff x="4896619" y="533143"/>
            <a:chExt cx="5904731" cy="6036108"/>
          </a:xfrm>
        </p:grpSpPr>
        <p:grpSp>
          <p:nvGrpSpPr>
            <p:cNvPr id="6" name="群組 5"/>
            <p:cNvGrpSpPr/>
            <p:nvPr/>
          </p:nvGrpSpPr>
          <p:grpSpPr>
            <a:xfrm>
              <a:off x="4896619" y="622245"/>
              <a:ext cx="5735297" cy="5700659"/>
              <a:chOff x="5448057" y="1211947"/>
              <a:chExt cx="4548780" cy="4521309"/>
            </a:xfrm>
          </p:grpSpPr>
          <p:sp>
            <p:nvSpPr>
              <p:cNvPr id="4" name="橢圓 3"/>
              <p:cNvSpPr/>
              <p:nvPr/>
            </p:nvSpPr>
            <p:spPr>
              <a:xfrm>
                <a:off x="5448057" y="1256799"/>
                <a:ext cx="4476457" cy="4476457"/>
              </a:xfrm>
              <a:prstGeom prst="ellipse">
                <a:avLst/>
              </a:prstGeom>
              <a:noFill/>
              <a:ln w="2413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直角三角形 4"/>
              <p:cNvSpPr/>
              <p:nvPr/>
            </p:nvSpPr>
            <p:spPr>
              <a:xfrm>
                <a:off x="5448057" y="4321337"/>
                <a:ext cx="1464786" cy="1411919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 rot="5400000">
                <a:off x="5481964" y="1234100"/>
                <a:ext cx="1498859" cy="1454554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直角三角形 19"/>
              <p:cNvSpPr/>
              <p:nvPr/>
            </p:nvSpPr>
            <p:spPr>
              <a:xfrm rot="10800000">
                <a:off x="8532051" y="1340788"/>
                <a:ext cx="1464786" cy="1411919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直角三角形 20"/>
              <p:cNvSpPr/>
              <p:nvPr/>
            </p:nvSpPr>
            <p:spPr>
              <a:xfrm rot="16200000">
                <a:off x="8517584" y="4305748"/>
                <a:ext cx="1393804" cy="1411919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0" name="直線接點 9"/>
            <p:cNvCxnSpPr/>
            <p:nvPr/>
          </p:nvCxnSpPr>
          <p:spPr>
            <a:xfrm>
              <a:off x="5035171" y="2420888"/>
              <a:ext cx="576617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5035171" y="4581128"/>
              <a:ext cx="576617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6743484" y="678796"/>
              <a:ext cx="0" cy="589045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8785051" y="533143"/>
              <a:ext cx="0" cy="589045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741" y="937092"/>
            <a:ext cx="4125056" cy="5810881"/>
          </a:xfrm>
          <a:prstGeom prst="rect">
            <a:avLst/>
          </a:prstGeom>
        </p:spPr>
      </p:pic>
      <p:grpSp>
        <p:nvGrpSpPr>
          <p:cNvPr id="22" name="群組 21"/>
          <p:cNvGrpSpPr/>
          <p:nvPr/>
        </p:nvGrpSpPr>
        <p:grpSpPr>
          <a:xfrm>
            <a:off x="5978438" y="605969"/>
            <a:ext cx="5904731" cy="6036108"/>
            <a:chOff x="4896619" y="533143"/>
            <a:chExt cx="5904731" cy="6036108"/>
          </a:xfrm>
        </p:grpSpPr>
        <p:grpSp>
          <p:nvGrpSpPr>
            <p:cNvPr id="24" name="群組 23"/>
            <p:cNvGrpSpPr/>
            <p:nvPr/>
          </p:nvGrpSpPr>
          <p:grpSpPr>
            <a:xfrm>
              <a:off x="4896619" y="622245"/>
              <a:ext cx="5735297" cy="5700659"/>
              <a:chOff x="5448057" y="1211947"/>
              <a:chExt cx="4548780" cy="4521309"/>
            </a:xfrm>
          </p:grpSpPr>
          <p:sp>
            <p:nvSpPr>
              <p:cNvPr id="32" name="橢圓 31"/>
              <p:cNvSpPr/>
              <p:nvPr/>
            </p:nvSpPr>
            <p:spPr>
              <a:xfrm>
                <a:off x="5448057" y="1256799"/>
                <a:ext cx="4476457" cy="4476457"/>
              </a:xfrm>
              <a:prstGeom prst="ellipse">
                <a:avLst/>
              </a:prstGeom>
              <a:noFill/>
              <a:ln w="2413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直角三角形 32"/>
              <p:cNvSpPr/>
              <p:nvPr/>
            </p:nvSpPr>
            <p:spPr>
              <a:xfrm>
                <a:off x="5448057" y="4321337"/>
                <a:ext cx="1464786" cy="1411919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直角三角形 33"/>
              <p:cNvSpPr/>
              <p:nvPr/>
            </p:nvSpPr>
            <p:spPr>
              <a:xfrm rot="5400000">
                <a:off x="5481964" y="1234100"/>
                <a:ext cx="1498859" cy="1454554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直角三角形 34"/>
              <p:cNvSpPr/>
              <p:nvPr/>
            </p:nvSpPr>
            <p:spPr>
              <a:xfrm rot="10800000">
                <a:off x="8532051" y="1340788"/>
                <a:ext cx="1464786" cy="1411919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直角三角形 35"/>
              <p:cNvSpPr/>
              <p:nvPr/>
            </p:nvSpPr>
            <p:spPr>
              <a:xfrm rot="16200000">
                <a:off x="8517584" y="4305748"/>
                <a:ext cx="1393804" cy="1411919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7" name="直線接點 26"/>
            <p:cNvCxnSpPr/>
            <p:nvPr/>
          </p:nvCxnSpPr>
          <p:spPr>
            <a:xfrm>
              <a:off x="5035171" y="2420888"/>
              <a:ext cx="576617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5035171" y="4581128"/>
              <a:ext cx="576617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6743484" y="678796"/>
              <a:ext cx="0" cy="589045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8785051" y="533143"/>
              <a:ext cx="0" cy="589045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6246254" y="6291829"/>
            <a:ext cx="4675031" cy="456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群組 36"/>
          <p:cNvGrpSpPr/>
          <p:nvPr/>
        </p:nvGrpSpPr>
        <p:grpSpPr>
          <a:xfrm>
            <a:off x="0" y="0"/>
            <a:ext cx="1836204" cy="1296219"/>
            <a:chOff x="0" y="-3"/>
            <a:chExt cx="1836204" cy="1296219"/>
          </a:xfrm>
        </p:grpSpPr>
        <p:sp>
          <p:nvSpPr>
            <p:cNvPr id="38" name="淚滴形 37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0" y="378801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</a:t>
              </a:r>
              <a:r>
                <a:rPr lang="en-US" altLang="zh-TW" sz="1100" dirty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274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99858" y="3645025"/>
            <a:ext cx="417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WARM-UP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21514" y="4275963"/>
            <a:ext cx="92170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100" kern="100" dirty="0" smtClean="0">
                <a:ea typeface="新細明體"/>
                <a:cs typeface="Times New Roman"/>
              </a:rPr>
              <a:t>How do you like to dress?</a:t>
            </a:r>
            <a:endParaRPr lang="en-US" sz="2100" kern="100" dirty="0">
              <a:ea typeface="新細明體"/>
              <a:cs typeface="Times New Roman"/>
            </a:endParaRPr>
          </a:p>
          <a:p>
            <a:pPr algn="ctr">
              <a:lnSpc>
                <a:spcPct val="200000"/>
              </a:lnSpc>
            </a:pPr>
            <a:r>
              <a:rPr lang="en-US" sz="2100" kern="100" dirty="0" smtClean="0">
                <a:ea typeface="新細明體"/>
                <a:cs typeface="Times New Roman"/>
              </a:rPr>
              <a:t>What is your favorite color?</a:t>
            </a:r>
            <a:endParaRPr lang="en-US" sz="2100" kern="100" dirty="0">
              <a:ea typeface="新細明體"/>
              <a:cs typeface="Times New Roman"/>
            </a:endParaRPr>
          </a:p>
        </p:txBody>
      </p:sp>
      <p:pic>
        <p:nvPicPr>
          <p:cNvPr id="1026" name="Picture 2" descr="D:\WH\lesson_ppt\template\ICON\WH_lesson_icon-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274" y="2322722"/>
            <a:ext cx="1429807" cy="132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群組 5"/>
          <p:cNvGrpSpPr/>
          <p:nvPr/>
        </p:nvGrpSpPr>
        <p:grpSpPr>
          <a:xfrm>
            <a:off x="0" y="0"/>
            <a:ext cx="1836204" cy="1296219"/>
            <a:chOff x="0" y="-3"/>
            <a:chExt cx="1836204" cy="1296219"/>
          </a:xfrm>
        </p:grpSpPr>
        <p:sp>
          <p:nvSpPr>
            <p:cNvPr id="8" name="淚滴形 7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0" y="378801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</a:t>
              </a:r>
              <a:r>
                <a:rPr lang="en-US" altLang="zh-TW" sz="1100" dirty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751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23793" y="3095467"/>
            <a:ext cx="4536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GETTING STARTED 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5679306" y="1849929"/>
            <a:ext cx="1136774" cy="1136774"/>
            <a:chOff x="4017718" y="2237616"/>
            <a:chExt cx="1407408" cy="1407408"/>
          </a:xfrm>
        </p:grpSpPr>
        <p:sp>
          <p:nvSpPr>
            <p:cNvPr id="7" name="橢圓 6"/>
            <p:cNvSpPr/>
            <p:nvPr/>
          </p:nvSpPr>
          <p:spPr>
            <a:xfrm>
              <a:off x="4017718" y="2237616"/>
              <a:ext cx="1407408" cy="140740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" name="Picture 8" descr="start-icon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461"/>
            <a:stretch/>
          </p:blipFill>
          <p:spPr>
            <a:xfrm>
              <a:off x="4108523" y="2390014"/>
              <a:ext cx="1225798" cy="999506"/>
            </a:xfrm>
            <a:prstGeom prst="rect">
              <a:avLst/>
            </a:prstGeom>
          </p:spPr>
        </p:pic>
      </p:grpSp>
      <p:sp>
        <p:nvSpPr>
          <p:cNvPr id="9" name="Rectangle 6"/>
          <p:cNvSpPr/>
          <p:nvPr/>
        </p:nvSpPr>
        <p:spPr>
          <a:xfrm>
            <a:off x="1703513" y="3650130"/>
            <a:ext cx="92264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100" dirty="0"/>
              <a:t>Choose the correct </a:t>
            </a:r>
            <a:r>
              <a:rPr lang="en-US" sz="2100" dirty="0" smtClean="0"/>
              <a:t>answer and fill the blank:</a:t>
            </a:r>
            <a:endParaRPr lang="en-US" sz="2100" dirty="0"/>
          </a:p>
          <a:p>
            <a:pPr algn="ctr">
              <a:lnSpc>
                <a:spcPct val="200000"/>
              </a:lnSpc>
            </a:pPr>
            <a:r>
              <a:rPr lang="en-US" sz="2100" b="1" dirty="0" smtClean="0"/>
              <a:t>Sales Manager</a:t>
            </a:r>
            <a:r>
              <a:rPr lang="en-US" sz="2100" dirty="0" smtClean="0"/>
              <a:t>: </a:t>
            </a:r>
            <a:r>
              <a:rPr lang="en-US" sz="2100" dirty="0"/>
              <a:t>Hello. </a:t>
            </a:r>
            <a:r>
              <a:rPr lang="en-US" sz="2100" b="1" dirty="0"/>
              <a:t> </a:t>
            </a:r>
            <a:r>
              <a:rPr lang="en-US" sz="2100" i="1" dirty="0"/>
              <a:t>I </a:t>
            </a:r>
            <a:r>
              <a:rPr lang="en-US" sz="2100" i="1" dirty="0" smtClean="0"/>
              <a:t>can/Can </a:t>
            </a:r>
            <a:r>
              <a:rPr lang="en-US" sz="2100" dirty="0"/>
              <a:t>I help you?</a:t>
            </a:r>
          </a:p>
          <a:p>
            <a:pPr algn="ctr">
              <a:lnSpc>
                <a:spcPct val="200000"/>
              </a:lnSpc>
            </a:pPr>
            <a:r>
              <a:rPr lang="en-US" sz="2100" b="1" dirty="0" smtClean="0"/>
              <a:t>Customer</a:t>
            </a:r>
            <a:r>
              <a:rPr lang="en-US" sz="2100" dirty="0" smtClean="0"/>
              <a:t>: </a:t>
            </a:r>
            <a:r>
              <a:rPr lang="en-US" sz="2100" dirty="0"/>
              <a:t>Yes, please. </a:t>
            </a:r>
            <a:r>
              <a:rPr lang="en-US" sz="2100" dirty="0" smtClean="0"/>
              <a:t>I am looking for a  ________ .</a:t>
            </a:r>
            <a:endParaRPr lang="en-US" sz="2100" dirty="0"/>
          </a:p>
        </p:txBody>
      </p:sp>
      <p:grpSp>
        <p:nvGrpSpPr>
          <p:cNvPr id="10" name="群組 9"/>
          <p:cNvGrpSpPr/>
          <p:nvPr/>
        </p:nvGrpSpPr>
        <p:grpSpPr>
          <a:xfrm>
            <a:off x="0" y="0"/>
            <a:ext cx="1836204" cy="1296219"/>
            <a:chOff x="0" y="-3"/>
            <a:chExt cx="1836204" cy="1296219"/>
          </a:xfrm>
        </p:grpSpPr>
        <p:sp>
          <p:nvSpPr>
            <p:cNvPr id="11" name="淚滴形 10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0" y="378801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</a:t>
              </a:r>
              <a:r>
                <a:rPr lang="en-US" altLang="zh-TW" sz="1100" dirty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470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 rot="3139477">
            <a:off x="4801246" y="1328645"/>
            <a:ext cx="1955716" cy="185869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803411" y="213514"/>
            <a:ext cx="18362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E-TALKING</a:t>
            </a:r>
            <a:br>
              <a:rPr lang="en-US" altLang="zh-TW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</a:br>
            <a:r>
              <a:rPr lang="en-US" altLang="zh-TW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BEST </a:t>
            </a:r>
            <a:br>
              <a:rPr lang="en-US" altLang="zh-TW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</a:br>
            <a:r>
              <a:rPr lang="en-US" altLang="zh-TW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FOR YOU</a:t>
            </a:r>
            <a:endParaRPr lang="zh-TW" altLang="en-US" sz="1400" dirty="0">
              <a:solidFill>
                <a:schemeClr val="bg1"/>
              </a:solidFill>
              <a:latin typeface="Century Gothic" panose="020B0502020202020204" pitchFamily="34" charset="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447753" y="111860"/>
            <a:ext cx="8662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B0F0"/>
                </a:solidFill>
                <a:latin typeface="Century Gothic" panose="020B0502020202020204" pitchFamily="34" charset="0"/>
              </a:rPr>
              <a:t>It’s my </a:t>
            </a:r>
            <a:r>
              <a:rPr lang="en-US" altLang="zh-TW" sz="2800" dirty="0" smtClean="0">
                <a:solidFill>
                  <a:srgbClr val="00B0F0"/>
                </a:solidFill>
                <a:latin typeface="Century Gothic" panose="020B0502020202020204" pitchFamily="34" charset="0"/>
              </a:rPr>
              <a:t>favorite - Vocabulary </a:t>
            </a:r>
            <a:r>
              <a:rPr lang="en-US" altLang="zh-TW" sz="2800" dirty="0">
                <a:solidFill>
                  <a:srgbClr val="00B0F0"/>
                </a:solidFill>
                <a:latin typeface="Century Gothic" panose="020B0502020202020204" pitchFamily="34" charset="0"/>
              </a:rPr>
              <a:t>for clothes</a:t>
            </a:r>
            <a:endParaRPr lang="zh-TW" altLang="zh-TW" sz="2800" dirty="0">
              <a:solidFill>
                <a:srgbClr val="00B0F0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 rot="3139477">
            <a:off x="5794513" y="4113233"/>
            <a:ext cx="1955716" cy="185869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 rot="3139477">
            <a:off x="7475938" y="1076224"/>
            <a:ext cx="1955716" cy="185869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 rot="3139477">
            <a:off x="1981303" y="1409595"/>
            <a:ext cx="1955716" cy="185869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 rot="3139477">
            <a:off x="3066987" y="4283969"/>
            <a:ext cx="1955716" cy="185869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3055139" y="4295806"/>
            <a:ext cx="1979413" cy="179562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3173150" y="3328596"/>
            <a:ext cx="7601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 suit</a:t>
            </a:r>
            <a:endParaRPr lang="zh-TW" altLang="en-US" sz="2000" b="1" dirty="0">
              <a:solidFill>
                <a:srgbClr val="00B0F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984513" y="3273217"/>
            <a:ext cx="7072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 tie </a:t>
            </a:r>
            <a:endParaRPr lang="zh-TW" altLang="en-US" sz="2000" b="1" dirty="0">
              <a:solidFill>
                <a:srgbClr val="00B0F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650954" y="3232081"/>
            <a:ext cx="11144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 T-shirt </a:t>
            </a:r>
            <a:endParaRPr lang="zh-TW" altLang="en-US" sz="2000" b="1" dirty="0">
              <a:solidFill>
                <a:srgbClr val="00B0F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304951" y="6221636"/>
            <a:ext cx="11400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kern="10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 jumper</a:t>
            </a:r>
            <a:endParaRPr lang="zh-TW" altLang="en-US" sz="2000" b="1" dirty="0">
              <a:solidFill>
                <a:srgbClr val="00B0F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906120" y="6221636"/>
            <a:ext cx="10592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kern="10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 jacket </a:t>
            </a:r>
            <a:endParaRPr lang="zh-TW" altLang="en-US" sz="2000" b="1" dirty="0">
              <a:solidFill>
                <a:srgbClr val="00B0F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035082" y="1355402"/>
            <a:ext cx="1979413" cy="179562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4748059" y="1270034"/>
            <a:ext cx="1979413" cy="179562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7505747" y="1147115"/>
            <a:ext cx="1979413" cy="179562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5782665" y="4188812"/>
            <a:ext cx="1979413" cy="179562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75" y="1544682"/>
            <a:ext cx="1597527" cy="152097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275" y="1358786"/>
            <a:ext cx="804375" cy="16087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65" t="67037"/>
          <a:stretch/>
        </p:blipFill>
        <p:spPr>
          <a:xfrm>
            <a:off x="7588418" y="1205126"/>
            <a:ext cx="1814068" cy="171746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422" y="4518080"/>
            <a:ext cx="1578144" cy="146635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234" y="4236222"/>
            <a:ext cx="1444512" cy="1608737"/>
          </a:xfrm>
          <a:prstGeom prst="rect">
            <a:avLst/>
          </a:prstGeom>
        </p:spPr>
      </p:pic>
      <p:grpSp>
        <p:nvGrpSpPr>
          <p:cNvPr id="24" name="群組 23"/>
          <p:cNvGrpSpPr/>
          <p:nvPr/>
        </p:nvGrpSpPr>
        <p:grpSpPr>
          <a:xfrm>
            <a:off x="0" y="0"/>
            <a:ext cx="1836204" cy="1296219"/>
            <a:chOff x="0" y="-3"/>
            <a:chExt cx="1836204" cy="1296219"/>
          </a:xfrm>
        </p:grpSpPr>
        <p:sp>
          <p:nvSpPr>
            <p:cNvPr id="27" name="淚滴形 26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0" y="378801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</a:t>
              </a:r>
              <a:r>
                <a:rPr lang="en-US" altLang="zh-TW" sz="1100" dirty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292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字方塊 38"/>
          <p:cNvSpPr txBox="1"/>
          <p:nvPr/>
        </p:nvSpPr>
        <p:spPr>
          <a:xfrm>
            <a:off x="803411" y="213514"/>
            <a:ext cx="18362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E-TALKING</a:t>
            </a:r>
            <a:br>
              <a:rPr lang="en-US" altLang="zh-TW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</a:br>
            <a:r>
              <a:rPr lang="en-US" altLang="zh-TW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BEST </a:t>
            </a:r>
            <a:br>
              <a:rPr lang="en-US" altLang="zh-TW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</a:br>
            <a:r>
              <a:rPr lang="en-US" altLang="zh-TW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FOR YOU</a:t>
            </a:r>
            <a:endParaRPr lang="zh-TW" altLang="en-US" sz="1400" dirty="0">
              <a:solidFill>
                <a:schemeClr val="bg1"/>
              </a:solidFill>
              <a:latin typeface="Century Gothic" panose="020B0502020202020204" pitchFamily="34" charset="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 rot="3139477">
            <a:off x="5511970" y="4075813"/>
            <a:ext cx="1955716" cy="185869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500122" y="4087650"/>
            <a:ext cx="1979413" cy="179562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 rot="3139477">
            <a:off x="6552262" y="1032258"/>
            <a:ext cx="1955716" cy="185869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540414" y="1044095"/>
            <a:ext cx="1979413" cy="179562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 rot="3139477">
            <a:off x="2967637" y="1175892"/>
            <a:ext cx="1955716" cy="185869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 rot="3139477">
            <a:off x="8583786" y="4014543"/>
            <a:ext cx="1955716" cy="185869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 rot="3139477">
            <a:off x="2305048" y="4213478"/>
            <a:ext cx="1955716" cy="185869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032701" y="3160814"/>
            <a:ext cx="825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 coat</a:t>
            </a:r>
            <a:endParaRPr lang="zh-TW" altLang="en-US" sz="2000" b="1" dirty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78127" y="3139342"/>
            <a:ext cx="8370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kern="10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 skirt</a:t>
            </a:r>
            <a:endParaRPr lang="zh-TW" altLang="en-US" sz="2000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31098" y="6159006"/>
            <a:ext cx="9303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 dress</a:t>
            </a:r>
            <a:endParaRPr lang="zh-TW" altLang="en-US" sz="2000" b="1" dirty="0">
              <a:solidFill>
                <a:srgbClr val="00B0F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15416" y="6097831"/>
            <a:ext cx="1593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Pair trousers </a:t>
            </a:r>
            <a:endParaRPr lang="zh-TW" altLang="en-US" sz="2000" b="1" dirty="0">
              <a:solidFill>
                <a:srgbClr val="00B0F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626391" y="6135148"/>
            <a:ext cx="13308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Blue jeans </a:t>
            </a:r>
            <a:endParaRPr lang="zh-TW" altLang="en-US" sz="2000" b="1" dirty="0">
              <a:solidFill>
                <a:srgbClr val="00B0F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447753" y="111860"/>
            <a:ext cx="8662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B0F0"/>
                </a:solidFill>
                <a:latin typeface="Century Gothic" panose="020B0502020202020204" pitchFamily="34" charset="0"/>
              </a:rPr>
              <a:t>It’s my favorite - Vocabulary for clothes</a:t>
            </a:r>
            <a:endParaRPr lang="zh-TW" altLang="zh-TW" sz="2800" dirty="0">
              <a:solidFill>
                <a:srgbClr val="00B0F0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983509" y="1154811"/>
            <a:ext cx="1979413" cy="179562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2293200" y="4243413"/>
            <a:ext cx="1979413" cy="179562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8571938" y="4041171"/>
            <a:ext cx="1979413" cy="179562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67757">
            <a:off x="2353005" y="4302434"/>
            <a:ext cx="1688205" cy="168820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81748">
            <a:off x="9135600" y="4001222"/>
            <a:ext cx="858753" cy="181750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59569" y="4189260"/>
            <a:ext cx="855847" cy="1631803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762" y="1183027"/>
            <a:ext cx="1060714" cy="1557158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365" y="1268739"/>
            <a:ext cx="1302541" cy="1546616"/>
          </a:xfrm>
          <a:prstGeom prst="rect">
            <a:avLst/>
          </a:prstGeom>
        </p:spPr>
      </p:pic>
      <p:grpSp>
        <p:nvGrpSpPr>
          <p:cNvPr id="27" name="群組 26"/>
          <p:cNvGrpSpPr/>
          <p:nvPr/>
        </p:nvGrpSpPr>
        <p:grpSpPr>
          <a:xfrm>
            <a:off x="0" y="0"/>
            <a:ext cx="1836204" cy="1296219"/>
            <a:chOff x="0" y="-3"/>
            <a:chExt cx="1836204" cy="1296219"/>
          </a:xfrm>
        </p:grpSpPr>
        <p:sp>
          <p:nvSpPr>
            <p:cNvPr id="31" name="淚滴形 30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0" y="378801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</a:t>
              </a:r>
              <a:r>
                <a:rPr lang="en-US" altLang="zh-TW" sz="1100" dirty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43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字方塊 38"/>
          <p:cNvSpPr txBox="1"/>
          <p:nvPr/>
        </p:nvSpPr>
        <p:spPr>
          <a:xfrm>
            <a:off x="803411" y="213514"/>
            <a:ext cx="18362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E-TALKING</a:t>
            </a:r>
            <a:br>
              <a:rPr lang="en-US" altLang="zh-TW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</a:br>
            <a:r>
              <a:rPr lang="en-US" altLang="zh-TW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BEST </a:t>
            </a:r>
            <a:br>
              <a:rPr lang="en-US" altLang="zh-TW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</a:br>
            <a:r>
              <a:rPr lang="en-US" altLang="zh-TW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FOR YOU</a:t>
            </a:r>
            <a:endParaRPr lang="zh-TW" altLang="en-US" sz="1400" dirty="0">
              <a:solidFill>
                <a:schemeClr val="bg1"/>
              </a:solidFill>
              <a:latin typeface="Century Gothic" panose="020B0502020202020204" pitchFamily="34" charset="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 rot="3139477">
            <a:off x="1551395" y="1948227"/>
            <a:ext cx="2634906" cy="236564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242004" y="4731377"/>
            <a:ext cx="1599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Pair of shoes </a:t>
            </a:r>
            <a:endParaRPr lang="zh-TW" altLang="en-US" sz="2000" b="1" dirty="0">
              <a:solidFill>
                <a:srgbClr val="00B0F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24955" y="4645706"/>
            <a:ext cx="18107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Pair of trainers </a:t>
            </a:r>
            <a:endParaRPr lang="zh-TW" altLang="en-US" sz="2000" b="1" dirty="0">
              <a:solidFill>
                <a:srgbClr val="00B0F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958148" y="4684301"/>
            <a:ext cx="15358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Pair of boots</a:t>
            </a:r>
            <a:endParaRPr lang="zh-TW" altLang="en-US" sz="2000" b="1" dirty="0">
              <a:solidFill>
                <a:srgbClr val="00B0F0"/>
              </a:solidFill>
            </a:endParaRPr>
          </a:p>
        </p:txBody>
      </p:sp>
      <p:sp>
        <p:nvSpPr>
          <p:cNvPr id="28" name="等腰三角形 3"/>
          <p:cNvSpPr/>
          <p:nvPr/>
        </p:nvSpPr>
        <p:spPr>
          <a:xfrm flipH="1">
            <a:off x="695324" y="4702240"/>
            <a:ext cx="3096419" cy="2155760"/>
          </a:xfrm>
          <a:custGeom>
            <a:avLst/>
            <a:gdLst>
              <a:gd name="connsiteX0" fmla="*/ 0 w 5076564"/>
              <a:gd name="connsiteY0" fmla="*/ 3414107 h 3414107"/>
              <a:gd name="connsiteX1" fmla="*/ 2551938 w 5076564"/>
              <a:gd name="connsiteY1" fmla="*/ 0 h 3414107"/>
              <a:gd name="connsiteX2" fmla="*/ 5076564 w 5076564"/>
              <a:gd name="connsiteY2" fmla="*/ 3414107 h 3414107"/>
              <a:gd name="connsiteX3" fmla="*/ 0 w 5076564"/>
              <a:gd name="connsiteY3" fmla="*/ 3414107 h 3414107"/>
              <a:gd name="connsiteX0" fmla="*/ 0 w 5076564"/>
              <a:gd name="connsiteY0" fmla="*/ 5201965 h 5201965"/>
              <a:gd name="connsiteX1" fmla="*/ 5049481 w 5076564"/>
              <a:gd name="connsiteY1" fmla="*/ 0 h 5201965"/>
              <a:gd name="connsiteX2" fmla="*/ 5076564 w 5076564"/>
              <a:gd name="connsiteY2" fmla="*/ 5201965 h 5201965"/>
              <a:gd name="connsiteX3" fmla="*/ 0 w 5076564"/>
              <a:gd name="connsiteY3" fmla="*/ 5201965 h 520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6564" h="5201965">
                <a:moveTo>
                  <a:pt x="0" y="5201965"/>
                </a:moveTo>
                <a:lnTo>
                  <a:pt x="5049481" y="0"/>
                </a:lnTo>
                <a:lnTo>
                  <a:pt x="5076564" y="5201965"/>
                </a:lnTo>
                <a:lnTo>
                  <a:pt x="0" y="520196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1454664" y="290289"/>
            <a:ext cx="8662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B0F0"/>
                </a:solidFill>
                <a:latin typeface="Century Gothic" panose="020B0502020202020204" pitchFamily="34" charset="0"/>
              </a:rPr>
              <a:t>It’s my favorite - Vocabulary for clothes</a:t>
            </a:r>
            <a:endParaRPr lang="zh-TW" altLang="zh-TW" sz="2800" dirty="0">
              <a:solidFill>
                <a:srgbClr val="00B0F0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594296" y="1915389"/>
            <a:ext cx="2519291" cy="241921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 rot="3139477">
            <a:off x="4918704" y="1909370"/>
            <a:ext cx="2634906" cy="236564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4961605" y="1876532"/>
            <a:ext cx="2519291" cy="241921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 rot="3139477">
            <a:off x="8252055" y="1782880"/>
            <a:ext cx="2634906" cy="236564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8294956" y="1750042"/>
            <a:ext cx="2519291" cy="241921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681" y="2357952"/>
            <a:ext cx="2636931" cy="153409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647" y="2001363"/>
            <a:ext cx="1996078" cy="199192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2038532"/>
            <a:ext cx="1644656" cy="2130728"/>
          </a:xfrm>
          <a:prstGeom prst="rect">
            <a:avLst/>
          </a:prstGeom>
        </p:spPr>
      </p:pic>
      <p:grpSp>
        <p:nvGrpSpPr>
          <p:cNvPr id="17" name="群組 16"/>
          <p:cNvGrpSpPr/>
          <p:nvPr/>
        </p:nvGrpSpPr>
        <p:grpSpPr>
          <a:xfrm>
            <a:off x="0" y="0"/>
            <a:ext cx="1836204" cy="1296219"/>
            <a:chOff x="0" y="-3"/>
            <a:chExt cx="1836204" cy="1296219"/>
          </a:xfrm>
        </p:grpSpPr>
        <p:sp>
          <p:nvSpPr>
            <p:cNvPr id="18" name="淚滴形 17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0" y="378801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</a:t>
              </a:r>
              <a:r>
                <a:rPr lang="en-US" altLang="zh-TW" sz="1100" dirty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463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字方塊 30"/>
          <p:cNvSpPr txBox="1"/>
          <p:nvPr/>
        </p:nvSpPr>
        <p:spPr>
          <a:xfrm>
            <a:off x="2156464" y="198802"/>
            <a:ext cx="6855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2800" kern="0">
                <a:solidFill>
                  <a:srgbClr val="00B0F0"/>
                </a:solidFill>
                <a:latin typeface="Century Gothic" panose="020B0502020202020204" pitchFamily="34" charset="0"/>
              </a:rPr>
              <a:t>Colors:</a:t>
            </a:r>
            <a:endParaRPr lang="zh-TW" altLang="en-US" sz="2800" kern="0" dirty="0">
              <a:solidFill>
                <a:srgbClr val="00B0F0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803411" y="213514"/>
            <a:ext cx="18362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1400" kern="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E-TALKING</a:t>
            </a:r>
            <a:br>
              <a:rPr lang="en-US" altLang="zh-TW" sz="1400" kern="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</a:br>
            <a:r>
              <a:rPr lang="en-US" altLang="zh-TW" sz="1400" kern="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BEST </a:t>
            </a:r>
            <a:br>
              <a:rPr lang="en-US" altLang="zh-TW" sz="1400" kern="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</a:br>
            <a:r>
              <a:rPr lang="en-US" altLang="zh-TW" sz="1400" kern="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FOR YOU</a:t>
            </a:r>
            <a:endParaRPr lang="zh-TW" altLang="en-US" sz="1400" kern="0" dirty="0">
              <a:solidFill>
                <a:schemeClr val="bg1"/>
              </a:solidFill>
              <a:latin typeface="Century Gothic" panose="020B0502020202020204" pitchFamily="34" charset="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139222" y="3232848"/>
            <a:ext cx="886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yellow</a:t>
            </a:r>
            <a:endParaRPr lang="zh-TW" altLang="en-US" sz="2000" b="1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556524" y="6120672"/>
            <a:ext cx="5408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>
                <a:solidFill>
                  <a:srgbClr val="00B0F0"/>
                </a:solidFill>
              </a:rPr>
              <a:t>red</a:t>
            </a:r>
            <a:endParaRPr lang="zh-TW" altLang="en-US" sz="2000" b="1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71039" y="3232848"/>
            <a:ext cx="876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>
                <a:solidFill>
                  <a:srgbClr val="00B0F0"/>
                </a:solidFill>
              </a:rPr>
              <a:t>brown</a:t>
            </a:r>
            <a:endParaRPr lang="zh-TW" altLang="en-US" sz="2000" b="1" dirty="0">
              <a:solidFill>
                <a:srgbClr val="00B0F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20685" y="6120672"/>
            <a:ext cx="6442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>
                <a:solidFill>
                  <a:srgbClr val="00B0F0"/>
                </a:solidFill>
              </a:rPr>
              <a:t>grey</a:t>
            </a:r>
            <a:endParaRPr lang="zh-TW" altLang="en-US" sz="2000" b="1" dirty="0">
              <a:solidFill>
                <a:srgbClr val="00B0F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20101" y="6120672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>
                <a:solidFill>
                  <a:srgbClr val="00B0F0"/>
                </a:solidFill>
              </a:rPr>
              <a:t>pink</a:t>
            </a:r>
            <a:endParaRPr lang="zh-TW" altLang="en-US" sz="2000" b="1" dirty="0">
              <a:solidFill>
                <a:srgbClr val="00B0F0"/>
              </a:solidFill>
            </a:endParaRPr>
          </a:p>
        </p:txBody>
      </p:sp>
      <p:sp>
        <p:nvSpPr>
          <p:cNvPr id="42" name="淚滴形 41"/>
          <p:cNvSpPr/>
          <p:nvPr/>
        </p:nvSpPr>
        <p:spPr>
          <a:xfrm>
            <a:off x="6252636" y="3976577"/>
            <a:ext cx="2263556" cy="1995214"/>
          </a:xfrm>
          <a:prstGeom prst="teardrop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淚滴形 42"/>
          <p:cNvSpPr/>
          <p:nvPr/>
        </p:nvSpPr>
        <p:spPr>
          <a:xfrm>
            <a:off x="6466535" y="4087163"/>
            <a:ext cx="2049657" cy="1669452"/>
          </a:xfrm>
          <a:prstGeom prst="teardrop">
            <a:avLst/>
          </a:prstGeom>
          <a:solidFill>
            <a:srgbClr val="FF66CC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淚滴形 47"/>
          <p:cNvSpPr/>
          <p:nvPr/>
        </p:nvSpPr>
        <p:spPr>
          <a:xfrm>
            <a:off x="3652147" y="3976969"/>
            <a:ext cx="2263556" cy="1995214"/>
          </a:xfrm>
          <a:prstGeom prst="teardrop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淚滴形 48"/>
          <p:cNvSpPr/>
          <p:nvPr/>
        </p:nvSpPr>
        <p:spPr>
          <a:xfrm>
            <a:off x="3866046" y="4087555"/>
            <a:ext cx="2049657" cy="1669452"/>
          </a:xfrm>
          <a:prstGeom prst="teardrop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淚滴形 51"/>
          <p:cNvSpPr/>
          <p:nvPr/>
        </p:nvSpPr>
        <p:spPr>
          <a:xfrm>
            <a:off x="8912813" y="1027989"/>
            <a:ext cx="2263556" cy="1995214"/>
          </a:xfrm>
          <a:prstGeom prst="teardrop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淚滴形 52"/>
          <p:cNvSpPr/>
          <p:nvPr/>
        </p:nvSpPr>
        <p:spPr>
          <a:xfrm>
            <a:off x="9126712" y="1138575"/>
            <a:ext cx="2049657" cy="1669452"/>
          </a:xfrm>
          <a:prstGeom prst="teardrop">
            <a:avLst/>
          </a:prstGeom>
          <a:solidFill>
            <a:schemeClr val="accent2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淚滴形 53"/>
          <p:cNvSpPr/>
          <p:nvPr/>
        </p:nvSpPr>
        <p:spPr>
          <a:xfrm>
            <a:off x="6263777" y="1021412"/>
            <a:ext cx="2263556" cy="1995214"/>
          </a:xfrm>
          <a:prstGeom prst="teardrop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淚滴形 54"/>
          <p:cNvSpPr/>
          <p:nvPr/>
        </p:nvSpPr>
        <p:spPr>
          <a:xfrm>
            <a:off x="6477676" y="1131998"/>
            <a:ext cx="2049657" cy="1669452"/>
          </a:xfrm>
          <a:prstGeom prst="teardrop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淚滴形 55"/>
          <p:cNvSpPr/>
          <p:nvPr/>
        </p:nvSpPr>
        <p:spPr>
          <a:xfrm>
            <a:off x="8878497" y="3976969"/>
            <a:ext cx="2263556" cy="1995214"/>
          </a:xfrm>
          <a:prstGeom prst="teardrop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淚滴形 56"/>
          <p:cNvSpPr/>
          <p:nvPr/>
        </p:nvSpPr>
        <p:spPr>
          <a:xfrm>
            <a:off x="9092396" y="4087555"/>
            <a:ext cx="2049657" cy="1669452"/>
          </a:xfrm>
          <a:prstGeom prst="teardrop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9759320" y="6120672"/>
            <a:ext cx="9079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>
                <a:solidFill>
                  <a:srgbClr val="00B0F0"/>
                </a:solidFill>
              </a:rPr>
              <a:t> green </a:t>
            </a:r>
            <a:endParaRPr lang="zh-TW" altLang="en-US" sz="2000" b="1" dirty="0">
              <a:solidFill>
                <a:srgbClr val="00B0F0"/>
              </a:solidFill>
            </a:endParaRPr>
          </a:p>
        </p:txBody>
      </p:sp>
      <p:sp>
        <p:nvSpPr>
          <p:cNvPr id="26" name="Rectangle 44"/>
          <p:cNvSpPr/>
          <p:nvPr/>
        </p:nvSpPr>
        <p:spPr>
          <a:xfrm>
            <a:off x="2017378" y="3412947"/>
            <a:ext cx="7611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black</a:t>
            </a:r>
            <a:endParaRPr lang="zh-TW" altLang="en-US" sz="2000" b="1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淚滴形 26"/>
          <p:cNvSpPr/>
          <p:nvPr/>
        </p:nvSpPr>
        <p:spPr>
          <a:xfrm>
            <a:off x="1141934" y="1201511"/>
            <a:ext cx="2263556" cy="1995214"/>
          </a:xfrm>
          <a:prstGeom prst="teardrop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淚滴形 27"/>
          <p:cNvSpPr/>
          <p:nvPr/>
        </p:nvSpPr>
        <p:spPr>
          <a:xfrm>
            <a:off x="1355833" y="1312097"/>
            <a:ext cx="2049657" cy="1669452"/>
          </a:xfrm>
          <a:prstGeom prst="teardrop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Rectangle 44"/>
          <p:cNvSpPr/>
          <p:nvPr/>
        </p:nvSpPr>
        <p:spPr>
          <a:xfrm>
            <a:off x="4607671" y="3283960"/>
            <a:ext cx="7906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white</a:t>
            </a:r>
            <a:endParaRPr lang="zh-TW" altLang="en-US" sz="2000" b="1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淚滴形 29"/>
          <p:cNvSpPr/>
          <p:nvPr/>
        </p:nvSpPr>
        <p:spPr>
          <a:xfrm>
            <a:off x="3732227" y="1072524"/>
            <a:ext cx="2263556" cy="1995214"/>
          </a:xfrm>
          <a:prstGeom prst="teardrop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淚滴形 31"/>
          <p:cNvSpPr/>
          <p:nvPr/>
        </p:nvSpPr>
        <p:spPr>
          <a:xfrm>
            <a:off x="3946126" y="1183110"/>
            <a:ext cx="2049657" cy="1669452"/>
          </a:xfrm>
          <a:prstGeom prst="teardrop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淚滴形 32"/>
          <p:cNvSpPr/>
          <p:nvPr/>
        </p:nvSpPr>
        <p:spPr>
          <a:xfrm>
            <a:off x="1051659" y="3995148"/>
            <a:ext cx="2263556" cy="1995214"/>
          </a:xfrm>
          <a:prstGeom prst="teardrop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淚滴形 33"/>
          <p:cNvSpPr/>
          <p:nvPr/>
        </p:nvSpPr>
        <p:spPr>
          <a:xfrm>
            <a:off x="1265558" y="4105734"/>
            <a:ext cx="2049657" cy="1669452"/>
          </a:xfrm>
          <a:prstGeom prst="teardrop">
            <a:avLst/>
          </a:prstGeom>
          <a:solidFill>
            <a:srgbClr val="FF33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5" name="群組 34"/>
          <p:cNvGrpSpPr/>
          <p:nvPr/>
        </p:nvGrpSpPr>
        <p:grpSpPr>
          <a:xfrm>
            <a:off x="0" y="0"/>
            <a:ext cx="1836204" cy="1296219"/>
            <a:chOff x="0" y="-3"/>
            <a:chExt cx="1836204" cy="1296219"/>
          </a:xfrm>
        </p:grpSpPr>
        <p:sp>
          <p:nvSpPr>
            <p:cNvPr id="36" name="淚滴形 35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0" y="378801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</a:t>
              </a:r>
              <a:r>
                <a:rPr lang="en-US" altLang="zh-TW" sz="1100" dirty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206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390</Words>
  <Application>Microsoft Office PowerPoint</Application>
  <PresentationFormat>寬螢幕</PresentationFormat>
  <Paragraphs>97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6" baseType="lpstr">
      <vt:lpstr>Malgun Gothic Semilight</vt:lpstr>
      <vt:lpstr>新細明體</vt:lpstr>
      <vt:lpstr>Arial</vt:lpstr>
      <vt:lpstr>Calibri</vt:lpstr>
      <vt:lpstr>Calibri Light</vt:lpstr>
      <vt:lpstr>Century Gothic</vt:lpstr>
      <vt:lpstr>Times New Roman</vt:lpstr>
      <vt:lpstr>Trebuchet MS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Etalking</dc:creator>
  <cp:lastModifiedBy>Etalking</cp:lastModifiedBy>
  <cp:revision>13</cp:revision>
  <dcterms:created xsi:type="dcterms:W3CDTF">2017-05-03T21:12:09Z</dcterms:created>
  <dcterms:modified xsi:type="dcterms:W3CDTF">2017-05-04T01:33:26Z</dcterms:modified>
</cp:coreProperties>
</file>