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63" r:id="rId5"/>
    <p:sldId id="266" r:id="rId6"/>
    <p:sldId id="264" r:id="rId7"/>
    <p:sldId id="265" r:id="rId8"/>
    <p:sldId id="269" r:id="rId9"/>
    <p:sldId id="268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F4CE"/>
    <a:srgbClr val="287BE0"/>
    <a:srgbClr val="F15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9" autoAdjust="0"/>
    <p:restoredTop sz="94660"/>
  </p:normalViewPr>
  <p:slideViewPr>
    <p:cSldViewPr snapToGrid="0">
      <p:cViewPr varScale="1">
        <p:scale>
          <a:sx n="77" d="100"/>
          <a:sy n="77" d="100"/>
        </p:scale>
        <p:origin x="3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F7162-34C5-4098-86BE-C29D94F49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F77831-61D0-44BF-B901-F2A0FE670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C1D468-E43C-4ACA-AEFD-A2A6326E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46BE-BE99-4333-9CD9-C914609147F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2C3DD-F4B7-47DB-AD00-BD8C1C25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049DD-6893-461B-8FF0-99843DA8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CE50-160C-4F92-A80F-72A8BED5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8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B510F-9916-4F36-A1E1-52F69189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6B390-DC2D-41AE-8796-1C511F9A8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44E8D-EAD8-48A0-A3E5-7D5483554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46BE-BE99-4333-9CD9-C914609147F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77886E-9656-455D-85EB-1F398F34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5046B-9B15-4497-90CE-DA369FF5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CE50-160C-4F92-A80F-72A8BED5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56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EB67F4-BF0C-4364-8670-48E37AF6E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DF5768-E5AA-49A1-8CF1-31D4EA79F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37003-4E49-4211-965F-D1A5F2F4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46BE-BE99-4333-9CD9-C914609147F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11D91-AD2F-4F9B-9773-046EA09E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A5D91-9C6E-4890-8649-B86D52FE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CE50-160C-4F92-A80F-72A8BED5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6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1B1D-493F-471C-B422-33FE7E67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1A2C7-0279-4DD1-899E-24C2798D4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6D2319-2DBC-4586-9165-E0820CA8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46BE-BE99-4333-9CD9-C914609147F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3E2B7-6E36-4021-9F04-0CBFD830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ACB19-932C-4B74-AF22-5CBA0C61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CE50-160C-4F92-A80F-72A8BED5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79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F686B-5826-4FAA-BDEE-63175725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993694-053D-4921-A1F7-A7FF794CB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754D76-8644-42BA-A0A7-829A32ED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46BE-BE99-4333-9CD9-C914609147F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0CE23-ABA6-48BD-A46F-27742C37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5A032-3C6C-4949-AF15-AC28C418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CE50-160C-4F92-A80F-72A8BED5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4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D5F8C-3FA7-470C-B813-EA448130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F9945-9BDF-43A1-A3F6-8D998FA4F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56F604-1660-4C42-A8C5-18CAD6AB4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FDAAD2-FA4F-427D-A313-64C84B37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46BE-BE99-4333-9CD9-C914609147F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7154F4-FBBE-447E-987D-D88D1A14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D0BA7-0775-49BC-8491-96A75F8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CE50-160C-4F92-A80F-72A8BED5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87D4F-4138-448C-A93B-DCCAF0D3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04EBF4-487A-4069-9649-0A21423A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823C6C-C353-4105-8E1A-55029F31B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72B956-3D05-4C76-912A-FA896FFD8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9B078C-EEF4-45DE-9D28-D7537E5F9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89684B-72FC-477E-8589-E45FA69B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46BE-BE99-4333-9CD9-C914609147F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030E71-BCA2-4F1B-AC94-541914B0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BA9991-CCCE-4DD0-88CF-28B21B05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CE50-160C-4F92-A80F-72A8BED5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99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3E9D4-5EF3-464D-B739-A2BF4EAD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E040C8-C797-4001-A5C9-4605B45B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46BE-BE99-4333-9CD9-C914609147F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2C9931-E8FB-41B0-9A2C-7CE50687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0F5D2B-F161-4C60-B22D-87BCC16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CE50-160C-4F92-A80F-72A8BED5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01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7EBC09-20C3-4581-965D-CB59934A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46BE-BE99-4333-9CD9-C914609147F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69A9FC-F666-464D-A524-10A55DC9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0810C1-7A92-41CB-9F12-AABDB71B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CE50-160C-4F92-A80F-72A8BED5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4BECC-5303-4BA2-A166-515D98B6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784CA-0E29-467D-9696-2EFE54B08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177073-3250-4DCE-A78E-4D2568E0D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EBB62-7AB4-4296-B70D-AC9A2ABD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46BE-BE99-4333-9CD9-C914609147F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432162-4E82-4DF7-919F-5F8BDE70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91F8BA-0816-41A7-B162-9E5A2DEE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CE50-160C-4F92-A80F-72A8BED5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5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0FC79-8670-41A3-99BB-8228200C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9E2431-D51B-4312-9D9F-0609AB9BB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467B93-EB84-42EB-8E2C-8D53986F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52F1E-693B-47B3-B21F-447CED2A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46BE-BE99-4333-9CD9-C914609147F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5B7CD6-A2CA-4F48-A039-7367C28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00E6FD-85C2-4E5B-9C4A-620234EA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CE50-160C-4F92-A80F-72A8BED5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2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9F6E36-DA2F-4D05-89CE-533A8F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89BA15-8C28-43C3-B931-C71E20BFE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0EAA1-85E0-4D2B-9C57-B37C43788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246BE-BE99-4333-9CD9-C914609147F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63273-C839-45B6-A4AA-C51F71A8A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96F5-E3FB-4C93-B370-3FC534E35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FCE50-160C-4F92-A80F-72A8BED5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55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E937279-E0E5-4E22-9FFC-EBCC37EB4C7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0EA6864-2136-439F-9F4C-506C2B3C23C2}"/>
                </a:ext>
              </a:extLst>
            </p:cNvPr>
            <p:cNvSpPr/>
            <p:nvPr/>
          </p:nvSpPr>
          <p:spPr>
            <a:xfrm>
              <a:off x="0" y="0"/>
              <a:ext cx="12192000" cy="3250468"/>
            </a:xfrm>
            <a:prstGeom prst="rect">
              <a:avLst/>
            </a:prstGeom>
            <a:solidFill>
              <a:schemeClr val="bg1">
                <a:lumMod val="65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3EA6C3-5318-409C-8D3E-9AC3EA7B67BA}"/>
                </a:ext>
              </a:extLst>
            </p:cNvPr>
            <p:cNvSpPr txBox="1"/>
            <p:nvPr/>
          </p:nvSpPr>
          <p:spPr>
            <a:xfrm>
              <a:off x="243638" y="2173250"/>
              <a:ext cx="9983203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alpha val="83000"/>
                    </a:schemeClr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Find the Periodic Orbital Movement of </a:t>
              </a:r>
              <a:endParaRPr lang="en-US" altLang="ko-KR" sz="3200" dirty="0">
                <a:solidFill>
                  <a:schemeClr val="tx1">
                    <a:alpha val="83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  <a:p>
              <a:r>
                <a:rPr lang="ko-KR" altLang="en-US" sz="3200" dirty="0">
                  <a:solidFill>
                    <a:schemeClr val="tx1">
                      <a:alpha val="83000"/>
                    </a:schemeClr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Three Body Problems Using Reinforcement Learning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DF51D9B-4800-4629-ABC9-C76639A3DB6D}"/>
                </a:ext>
              </a:extLst>
            </p:cNvPr>
            <p:cNvSpPr/>
            <p:nvPr/>
          </p:nvSpPr>
          <p:spPr>
            <a:xfrm>
              <a:off x="0" y="3250468"/>
              <a:ext cx="12192000" cy="3607532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6D7C84-3133-4DA5-9C9D-AD70BEDF8399}"/>
                </a:ext>
              </a:extLst>
            </p:cNvPr>
            <p:cNvSpPr txBox="1"/>
            <p:nvPr/>
          </p:nvSpPr>
          <p:spPr>
            <a:xfrm>
              <a:off x="5992730" y="3250468"/>
              <a:ext cx="61045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dirty="0">
                  <a:solidFill>
                    <a:schemeClr val="bg1">
                      <a:lumMod val="95000"/>
                      <a:alpha val="84000"/>
                    </a:schemeClr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Department</a:t>
              </a:r>
              <a:r>
                <a:rPr lang="ko-KR" altLang="en-US" sz="2400" dirty="0">
                  <a:solidFill>
                    <a:schemeClr val="bg1">
                      <a:lumMod val="95000"/>
                      <a:alpha val="84000"/>
                    </a:schemeClr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 </a:t>
              </a:r>
              <a:r>
                <a:rPr lang="en-US" altLang="ko-KR" sz="2400" dirty="0">
                  <a:solidFill>
                    <a:schemeClr val="bg1">
                      <a:lumMod val="95000"/>
                      <a:alpha val="84000"/>
                    </a:schemeClr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of</a:t>
              </a:r>
              <a:r>
                <a:rPr lang="ko-KR" altLang="en-US" sz="2400" dirty="0">
                  <a:solidFill>
                    <a:schemeClr val="bg1">
                      <a:lumMod val="95000"/>
                      <a:alpha val="84000"/>
                    </a:schemeClr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 </a:t>
              </a:r>
              <a:r>
                <a:rPr lang="en-US" altLang="ko-KR" sz="2400" dirty="0">
                  <a:solidFill>
                    <a:schemeClr val="bg1">
                      <a:lumMod val="95000"/>
                      <a:alpha val="84000"/>
                    </a:schemeClr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Physics</a:t>
              </a:r>
              <a:r>
                <a:rPr lang="ko-KR" altLang="en-US" sz="2400" dirty="0">
                  <a:solidFill>
                    <a:schemeClr val="bg1">
                      <a:lumMod val="95000"/>
                      <a:alpha val="84000"/>
                    </a:schemeClr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 </a:t>
              </a:r>
              <a:r>
                <a:rPr lang="en-US" altLang="ko-KR" sz="2400" dirty="0">
                  <a:solidFill>
                    <a:schemeClr val="bg1">
                      <a:lumMod val="95000"/>
                      <a:alpha val="84000"/>
                    </a:schemeClr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and</a:t>
              </a:r>
              <a:r>
                <a:rPr lang="ko-KR" altLang="en-US" sz="2400" dirty="0">
                  <a:solidFill>
                    <a:schemeClr val="bg1">
                      <a:lumMod val="95000"/>
                      <a:alpha val="84000"/>
                    </a:schemeClr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 </a:t>
              </a:r>
              <a:r>
                <a:rPr lang="en-US" altLang="ko-KR" sz="2400" dirty="0">
                  <a:solidFill>
                    <a:schemeClr val="bg1">
                      <a:lumMod val="95000"/>
                      <a:alpha val="84000"/>
                    </a:schemeClr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Astronomy,</a:t>
              </a:r>
              <a:r>
                <a:rPr lang="ko-KR" altLang="en-US" sz="2400" dirty="0">
                  <a:solidFill>
                    <a:schemeClr val="bg1">
                      <a:lumMod val="95000"/>
                      <a:alpha val="84000"/>
                    </a:schemeClr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 </a:t>
              </a:r>
              <a:r>
                <a:rPr lang="en-US" altLang="ko-KR" sz="2400" dirty="0">
                  <a:solidFill>
                    <a:schemeClr val="bg1">
                      <a:lumMod val="95000"/>
                      <a:alpha val="84000"/>
                    </a:schemeClr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Physics</a:t>
              </a:r>
            </a:p>
            <a:p>
              <a:pPr algn="r"/>
              <a:r>
                <a:rPr lang="en-US" altLang="ko-KR" sz="2400" dirty="0">
                  <a:solidFill>
                    <a:schemeClr val="bg1">
                      <a:lumMod val="95000"/>
                      <a:alpha val="84000"/>
                    </a:schemeClr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Jae Yong Bae</a:t>
              </a:r>
              <a:endParaRPr lang="ko-KR" altLang="en-US" sz="2400" dirty="0">
                <a:solidFill>
                  <a:schemeClr val="bg1">
                    <a:lumMod val="95000"/>
                    <a:alpha val="84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3943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AF222B2-7CB3-4AA7-BD53-A30D2207BAA6}"/>
              </a:ext>
            </a:extLst>
          </p:cNvPr>
          <p:cNvSpPr/>
          <p:nvPr/>
        </p:nvSpPr>
        <p:spPr>
          <a:xfrm>
            <a:off x="0" y="0"/>
            <a:ext cx="12192000" cy="938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 Second Attempt – 2D 3Body</a:t>
            </a:r>
            <a:endParaRPr lang="ko-KR" altLang="en-US" sz="24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FE27D14-E389-4DCA-953D-DF6A52355430}"/>
              </a:ext>
            </a:extLst>
          </p:cNvPr>
          <p:cNvGrpSpPr/>
          <p:nvPr/>
        </p:nvGrpSpPr>
        <p:grpSpPr>
          <a:xfrm>
            <a:off x="4504697" y="1512684"/>
            <a:ext cx="5282616" cy="2166603"/>
            <a:chOff x="6762750" y="1104900"/>
            <a:chExt cx="5282616" cy="2166603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7583103-FFB9-454D-89EF-955B856F1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0863" y="1371862"/>
              <a:ext cx="1704974" cy="1676151"/>
            </a:xfrm>
            <a:prstGeom prst="rect">
              <a:avLst/>
            </a:prstGeom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451A1F9-A35C-456E-A993-DF56504E5EAC}"/>
                </a:ext>
              </a:extLst>
            </p:cNvPr>
            <p:cNvSpPr/>
            <p:nvPr/>
          </p:nvSpPr>
          <p:spPr>
            <a:xfrm>
              <a:off x="7959643" y="1797219"/>
              <a:ext cx="228600" cy="228600"/>
            </a:xfrm>
            <a:prstGeom prst="ellipse">
              <a:avLst/>
            </a:prstGeom>
            <a:solidFill>
              <a:srgbClr val="F15A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9C180D6-EF56-4520-A35A-3242972AC1C6}"/>
                </a:ext>
              </a:extLst>
            </p:cNvPr>
            <p:cNvSpPr/>
            <p:nvPr/>
          </p:nvSpPr>
          <p:spPr>
            <a:xfrm>
              <a:off x="8366210" y="2345790"/>
              <a:ext cx="228600" cy="228600"/>
            </a:xfrm>
            <a:prstGeom prst="ellipse">
              <a:avLst/>
            </a:prstGeom>
            <a:solidFill>
              <a:srgbClr val="78F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D70BE54-467C-4AAF-AEF8-DBB0F7A2500F}"/>
                </a:ext>
              </a:extLst>
            </p:cNvPr>
            <p:cNvSpPr/>
            <p:nvPr/>
          </p:nvSpPr>
          <p:spPr>
            <a:xfrm>
              <a:off x="7442285" y="2231490"/>
              <a:ext cx="228600" cy="228600"/>
            </a:xfrm>
            <a:prstGeom prst="ellipse">
              <a:avLst/>
            </a:prstGeom>
            <a:solidFill>
              <a:srgbClr val="287B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DD4159A1-F739-4E4B-9D69-969D157FF267}"/>
                </a:ext>
              </a:extLst>
            </p:cNvPr>
            <p:cNvCxnSpPr/>
            <p:nvPr/>
          </p:nvCxnSpPr>
          <p:spPr>
            <a:xfrm>
              <a:off x="8911640" y="2190384"/>
              <a:ext cx="760998" cy="0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F36282-C86F-4B3E-ABBC-58DDC57700E6}"/>
                </a:ext>
              </a:extLst>
            </p:cNvPr>
            <p:cNvSpPr txBox="1"/>
            <p:nvPr/>
          </p:nvSpPr>
          <p:spPr>
            <a:xfrm>
              <a:off x="8822656" y="1840605"/>
              <a:ext cx="95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Action</a:t>
              </a:r>
              <a:endPara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38AEC6C3-749A-4A86-B03E-17A73ED800FA}"/>
                </a:ext>
              </a:extLst>
            </p:cNvPr>
            <p:cNvSpPr txBox="1"/>
            <p:nvPr/>
          </p:nvSpPr>
          <p:spPr>
            <a:xfrm>
              <a:off x="8939714" y="1957861"/>
              <a:ext cx="821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b="0" i="1" dirty="0">
                <a:latin typeface="Cambria Math" panose="02040503050406030204" pitchFamily="18" charset="0"/>
              </a:endParaRPr>
            </a:p>
          </p:txBody>
        </p:sp>
        <p:sp>
          <p:nvSpPr>
            <p:cNvPr id="1025" name="직사각형 1024">
              <a:extLst>
                <a:ext uri="{FF2B5EF4-FFF2-40B4-BE49-F238E27FC236}">
                  <a16:creationId xmlns:a16="http://schemas.microsoft.com/office/drawing/2014/main" id="{04EA2A24-C2A9-4709-8331-F3520DC2CB90}"/>
                </a:ext>
              </a:extLst>
            </p:cNvPr>
            <p:cNvSpPr/>
            <p:nvPr/>
          </p:nvSpPr>
          <p:spPr>
            <a:xfrm>
              <a:off x="6762750" y="1104900"/>
              <a:ext cx="5282616" cy="2166603"/>
            </a:xfrm>
            <a:prstGeom prst="rect">
              <a:avLst/>
            </a:prstGeom>
            <a:noFill/>
            <a:ln w="508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301B38DF-5319-40C3-A33D-759CDA66F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83" y="1393458"/>
            <a:ext cx="1704974" cy="1676151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2D9A5092-22EF-4CCC-9677-36BA67A5EA01}"/>
              </a:ext>
            </a:extLst>
          </p:cNvPr>
          <p:cNvSpPr/>
          <p:nvPr/>
        </p:nvSpPr>
        <p:spPr>
          <a:xfrm>
            <a:off x="7663363" y="1818815"/>
            <a:ext cx="228600" cy="228600"/>
          </a:xfrm>
          <a:prstGeom prst="ellipse">
            <a:avLst/>
          </a:prstGeom>
          <a:solidFill>
            <a:srgbClr val="F15A1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5AD5D68-EABA-4DF6-9333-3AEC69594BB1}"/>
              </a:ext>
            </a:extLst>
          </p:cNvPr>
          <p:cNvSpPr/>
          <p:nvPr/>
        </p:nvSpPr>
        <p:spPr>
          <a:xfrm>
            <a:off x="8069930" y="2367386"/>
            <a:ext cx="228600" cy="228600"/>
          </a:xfrm>
          <a:prstGeom prst="ellipse">
            <a:avLst/>
          </a:prstGeom>
          <a:solidFill>
            <a:srgbClr val="78F4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18B4C58-AFB9-4C35-B78D-6A2A8D12C535}"/>
              </a:ext>
            </a:extLst>
          </p:cNvPr>
          <p:cNvSpPr/>
          <p:nvPr/>
        </p:nvSpPr>
        <p:spPr>
          <a:xfrm>
            <a:off x="7146005" y="2253086"/>
            <a:ext cx="228600" cy="228600"/>
          </a:xfrm>
          <a:prstGeom prst="ellipse">
            <a:avLst/>
          </a:prstGeom>
          <a:solidFill>
            <a:srgbClr val="287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42CE7B5-307B-4BF7-A85F-B5BC71A1714E}"/>
              </a:ext>
            </a:extLst>
          </p:cNvPr>
          <p:cNvCxnSpPr>
            <a:cxnSpLocks/>
          </p:cNvCxnSpPr>
          <p:nvPr/>
        </p:nvCxnSpPr>
        <p:spPr>
          <a:xfrm flipH="1" flipV="1">
            <a:off x="7205909" y="1675669"/>
            <a:ext cx="395790" cy="160062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E65FD56-DADD-4B23-98B0-FB18238AC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841" y="3356673"/>
            <a:ext cx="6391275" cy="657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5E8C7FA-B382-479E-8BA1-746E6B988796}"/>
                  </a:ext>
                </a:extLst>
              </p:cNvPr>
              <p:cNvSpPr txBox="1"/>
              <p:nvPr/>
            </p:nvSpPr>
            <p:spPr>
              <a:xfrm>
                <a:off x="5627771" y="2281521"/>
                <a:ext cx="1357814" cy="670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⃗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2,0</m:t>
                        </m:r>
                      </m:sub>
                    </m:sSub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⃗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2,0</m:t>
                        </m:r>
                      </m:sub>
                    </m:sSub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⃗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3,0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⃗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3,0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5E8C7FA-B382-479E-8BA1-746E6B988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771" y="2281521"/>
                <a:ext cx="1357814" cy="670696"/>
              </a:xfrm>
              <a:prstGeom prst="rect">
                <a:avLst/>
              </a:prstGeom>
              <a:blipFill>
                <a:blip r:embed="rId4"/>
                <a:stretch>
                  <a:fillRect t="-1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89B51BE-660B-4270-B2D8-AC26063CE0FE}"/>
              </a:ext>
            </a:extLst>
          </p:cNvPr>
          <p:cNvCxnSpPr>
            <a:cxnSpLocks/>
          </p:cNvCxnSpPr>
          <p:nvPr/>
        </p:nvCxnSpPr>
        <p:spPr>
          <a:xfrm flipV="1">
            <a:off x="8195885" y="1933115"/>
            <a:ext cx="66550" cy="402594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1E8A4FC7-5EEE-4BB1-BC44-5999D9018FCA}"/>
              </a:ext>
            </a:extLst>
          </p:cNvPr>
          <p:cNvSpPr/>
          <p:nvPr/>
        </p:nvSpPr>
        <p:spPr>
          <a:xfrm>
            <a:off x="6953752" y="1522420"/>
            <a:ext cx="228600" cy="228600"/>
          </a:xfrm>
          <a:prstGeom prst="ellipse">
            <a:avLst/>
          </a:prstGeom>
          <a:solidFill>
            <a:srgbClr val="F15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650BC50-99D2-443B-9A58-84162663DC88}"/>
              </a:ext>
            </a:extLst>
          </p:cNvPr>
          <p:cNvSpPr/>
          <p:nvPr/>
        </p:nvSpPr>
        <p:spPr>
          <a:xfrm>
            <a:off x="8150641" y="1662076"/>
            <a:ext cx="228600" cy="228600"/>
          </a:xfrm>
          <a:prstGeom prst="ellipse">
            <a:avLst/>
          </a:prstGeom>
          <a:solidFill>
            <a:srgbClr val="78F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5FDF8C-8C2F-42F2-8CD4-8ED06EB8553D}"/>
              </a:ext>
            </a:extLst>
          </p:cNvPr>
          <p:cNvSpPr txBox="1"/>
          <p:nvPr/>
        </p:nvSpPr>
        <p:spPr>
          <a:xfrm>
            <a:off x="2803609" y="4057742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Also Failed</a:t>
            </a:r>
            <a:endParaRPr lang="ko-KR" altLang="en-US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4FA386E-CE5B-4BE0-B054-3248CB903703}"/>
              </a:ext>
            </a:extLst>
          </p:cNvPr>
          <p:cNvCxnSpPr/>
          <p:nvPr/>
        </p:nvCxnSpPr>
        <p:spPr>
          <a:xfrm>
            <a:off x="247650" y="4547076"/>
            <a:ext cx="11696700" cy="0"/>
          </a:xfrm>
          <a:prstGeom prst="line">
            <a:avLst/>
          </a:prstGeom>
          <a:ln w="28575" cmpd="thinThick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ADA777-9B4A-48BE-B953-016EDCAC327E}"/>
              </a:ext>
            </a:extLst>
          </p:cNvPr>
          <p:cNvSpPr txBox="1"/>
          <p:nvPr/>
        </p:nvSpPr>
        <p:spPr>
          <a:xfrm>
            <a:off x="5895975" y="4051357"/>
            <a:ext cx="5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Agent control through the Reward function is difficult.</a:t>
            </a:r>
            <a:endParaRPr lang="ko-KR" altLang="en-US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595B41-1AEF-4DE4-86D7-57D5628ABB82}"/>
              </a:ext>
            </a:extLst>
          </p:cNvPr>
          <p:cNvSpPr txBox="1"/>
          <p:nvPr/>
        </p:nvSpPr>
        <p:spPr>
          <a:xfrm>
            <a:off x="1815892" y="5284788"/>
            <a:ext cx="8228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Conclusion</a:t>
            </a:r>
          </a:p>
          <a:p>
            <a:pPr algn="ctr"/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이전의 연구보다 훨씬 단순한 수식으로 정의된 보상함수와 </a:t>
            </a: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RL algorithm Agent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를 통해 궤도를 찾는 본 연구는 정확도는 상대적으로 낮지만</a:t>
            </a: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 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간단한 수식에 비해 매우 적은 오차를 가지며</a:t>
            </a: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 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확장되기 쉬운 장점을 지닌 새로운 컴퓨팅 방법을 제시</a:t>
            </a:r>
            <a:endParaRPr lang="en-US" altLang="ko-KR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endParaRPr lang="ko-KR" altLang="en-US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13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AF222B2-7CB3-4AA7-BD53-A30D2207BAA6}"/>
              </a:ext>
            </a:extLst>
          </p:cNvPr>
          <p:cNvSpPr/>
          <p:nvPr/>
        </p:nvSpPr>
        <p:spPr>
          <a:xfrm>
            <a:off x="0" y="0"/>
            <a:ext cx="12192000" cy="938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 Reinforcement Learning</a:t>
            </a:r>
            <a:endParaRPr lang="ko-KR" altLang="en-US" sz="24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08CD475-BCE5-4722-B239-A0C483758CBA}"/>
              </a:ext>
            </a:extLst>
          </p:cNvPr>
          <p:cNvGrpSpPr/>
          <p:nvPr/>
        </p:nvGrpSpPr>
        <p:grpSpPr>
          <a:xfrm>
            <a:off x="6506289" y="4358788"/>
            <a:ext cx="5282616" cy="2166603"/>
            <a:chOff x="6762750" y="1104900"/>
            <a:chExt cx="5282616" cy="2166603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32C235F3-7CD1-4744-A3C5-846C042D2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0863" y="1371862"/>
              <a:ext cx="1704974" cy="1676151"/>
            </a:xfrm>
            <a:prstGeom prst="rect">
              <a:avLst/>
            </a:prstGeom>
          </p:spPr>
        </p:pic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70D418F-50AC-4551-8886-74BC9FED47D0}"/>
                </a:ext>
              </a:extLst>
            </p:cNvPr>
            <p:cNvSpPr/>
            <p:nvPr/>
          </p:nvSpPr>
          <p:spPr>
            <a:xfrm>
              <a:off x="7959643" y="1797219"/>
              <a:ext cx="228600" cy="228600"/>
            </a:xfrm>
            <a:prstGeom prst="ellipse">
              <a:avLst/>
            </a:prstGeom>
            <a:solidFill>
              <a:srgbClr val="F15A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DBCD867-0CDC-48DE-A227-4E4AC5B66C7D}"/>
                </a:ext>
              </a:extLst>
            </p:cNvPr>
            <p:cNvSpPr/>
            <p:nvPr/>
          </p:nvSpPr>
          <p:spPr>
            <a:xfrm>
              <a:off x="8366210" y="2345790"/>
              <a:ext cx="228600" cy="228600"/>
            </a:xfrm>
            <a:prstGeom prst="ellipse">
              <a:avLst/>
            </a:prstGeom>
            <a:solidFill>
              <a:srgbClr val="78F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5EE163A-67C6-45A8-9014-EEF930B1B0F8}"/>
                </a:ext>
              </a:extLst>
            </p:cNvPr>
            <p:cNvSpPr/>
            <p:nvPr/>
          </p:nvSpPr>
          <p:spPr>
            <a:xfrm>
              <a:off x="7442285" y="2231490"/>
              <a:ext cx="228600" cy="228600"/>
            </a:xfrm>
            <a:prstGeom prst="ellipse">
              <a:avLst/>
            </a:prstGeom>
            <a:solidFill>
              <a:srgbClr val="287B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64B6D7E-7574-44EB-A275-FE404FD03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4575" y="1376600"/>
              <a:ext cx="1704974" cy="1676151"/>
            </a:xfrm>
            <a:prstGeom prst="rect">
              <a:avLst/>
            </a:prstGeom>
          </p:spPr>
        </p:pic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A1B5341-B63D-4201-B4E3-DD6A521E1168}"/>
                </a:ext>
              </a:extLst>
            </p:cNvPr>
            <p:cNvSpPr/>
            <p:nvPr/>
          </p:nvSpPr>
          <p:spPr>
            <a:xfrm>
              <a:off x="10672762" y="1629722"/>
              <a:ext cx="228600" cy="228600"/>
            </a:xfrm>
            <a:prstGeom prst="ellipse">
              <a:avLst/>
            </a:prstGeom>
            <a:solidFill>
              <a:srgbClr val="F15A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9A64C532-8241-445C-97C0-72DA932E7BD4}"/>
                </a:ext>
              </a:extLst>
            </p:cNvPr>
            <p:cNvSpPr/>
            <p:nvPr/>
          </p:nvSpPr>
          <p:spPr>
            <a:xfrm>
              <a:off x="11027444" y="2076084"/>
              <a:ext cx="228600" cy="228600"/>
            </a:xfrm>
            <a:prstGeom prst="ellipse">
              <a:avLst/>
            </a:prstGeom>
            <a:solidFill>
              <a:srgbClr val="78F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9E576E0-9A81-4FAD-97DA-4BED6BC8ACBD}"/>
                </a:ext>
              </a:extLst>
            </p:cNvPr>
            <p:cNvSpPr/>
            <p:nvPr/>
          </p:nvSpPr>
          <p:spPr>
            <a:xfrm>
              <a:off x="10316202" y="2466918"/>
              <a:ext cx="228600" cy="228600"/>
            </a:xfrm>
            <a:prstGeom prst="ellipse">
              <a:avLst/>
            </a:prstGeom>
            <a:solidFill>
              <a:srgbClr val="287B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8ACC248D-4AB7-4BFF-9E68-C152EADC1E63}"/>
                </a:ext>
              </a:extLst>
            </p:cNvPr>
            <p:cNvCxnSpPr/>
            <p:nvPr/>
          </p:nvCxnSpPr>
          <p:spPr>
            <a:xfrm>
              <a:off x="8911640" y="2190384"/>
              <a:ext cx="760998" cy="0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6A1618C-219D-4CA5-A38C-38784F14885E}"/>
                </a:ext>
              </a:extLst>
            </p:cNvPr>
            <p:cNvSpPr txBox="1"/>
            <p:nvPr/>
          </p:nvSpPr>
          <p:spPr>
            <a:xfrm>
              <a:off x="8822656" y="1840605"/>
              <a:ext cx="95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Action</a:t>
              </a:r>
              <a:endPara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65BB994-FCBC-414C-986B-7CDC8D04922D}"/>
                    </a:ext>
                  </a:extLst>
                </p:cNvPr>
                <p:cNvSpPr txBox="1"/>
                <p:nvPr/>
              </p:nvSpPr>
              <p:spPr>
                <a:xfrm>
                  <a:off x="8939714" y="1957861"/>
                  <a:ext cx="821908" cy="943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  <a:p>
                  <a:endParaRPr lang="ko-KR" altLang="en-US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65BB994-FCBC-414C-986B-7CDC8D0492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9714" y="1957861"/>
                  <a:ext cx="821908" cy="943335"/>
                </a:xfrm>
                <a:prstGeom prst="rect">
                  <a:avLst/>
                </a:prstGeom>
                <a:blipFill>
                  <a:blip r:embed="rId3"/>
                  <a:stretch>
                    <a:fillRect r="-148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F903696-F915-4AD2-8BE4-13EA9577E693}"/>
                </a:ext>
              </a:extLst>
            </p:cNvPr>
            <p:cNvSpPr/>
            <p:nvPr/>
          </p:nvSpPr>
          <p:spPr>
            <a:xfrm>
              <a:off x="6762750" y="1104900"/>
              <a:ext cx="5282616" cy="2166603"/>
            </a:xfrm>
            <a:prstGeom prst="rect">
              <a:avLst/>
            </a:prstGeom>
            <a:noFill/>
            <a:ln w="508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84A94F2-8704-4B04-9DA9-9A2F3F3DD4B8}"/>
              </a:ext>
            </a:extLst>
          </p:cNvPr>
          <p:cNvGrpSpPr/>
          <p:nvPr/>
        </p:nvGrpSpPr>
        <p:grpSpPr>
          <a:xfrm>
            <a:off x="813384" y="1896325"/>
            <a:ext cx="3606216" cy="1479047"/>
            <a:chOff x="6762750" y="1104900"/>
            <a:chExt cx="5282616" cy="2166603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826AF698-9531-4C14-B524-595381E83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0863" y="1371862"/>
              <a:ext cx="1704974" cy="1676151"/>
            </a:xfrm>
            <a:prstGeom prst="rect">
              <a:avLst/>
            </a:prstGeom>
          </p:spPr>
        </p:pic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2195640-4C8B-4771-BCED-E29F5FDEAFDE}"/>
                </a:ext>
              </a:extLst>
            </p:cNvPr>
            <p:cNvSpPr/>
            <p:nvPr/>
          </p:nvSpPr>
          <p:spPr>
            <a:xfrm>
              <a:off x="7959643" y="1797219"/>
              <a:ext cx="228600" cy="228600"/>
            </a:xfrm>
            <a:prstGeom prst="ellipse">
              <a:avLst/>
            </a:prstGeom>
            <a:solidFill>
              <a:srgbClr val="F15A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1A6D52E-A4AB-40C9-9E08-4BB3AB7046FD}"/>
                </a:ext>
              </a:extLst>
            </p:cNvPr>
            <p:cNvSpPr/>
            <p:nvPr/>
          </p:nvSpPr>
          <p:spPr>
            <a:xfrm>
              <a:off x="8366210" y="2345790"/>
              <a:ext cx="228600" cy="228600"/>
            </a:xfrm>
            <a:prstGeom prst="ellipse">
              <a:avLst/>
            </a:prstGeom>
            <a:solidFill>
              <a:srgbClr val="78F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1798244-9491-416F-9C04-49FA2373EE4C}"/>
                </a:ext>
              </a:extLst>
            </p:cNvPr>
            <p:cNvSpPr/>
            <p:nvPr/>
          </p:nvSpPr>
          <p:spPr>
            <a:xfrm>
              <a:off x="7442285" y="2231490"/>
              <a:ext cx="228600" cy="228600"/>
            </a:xfrm>
            <a:prstGeom prst="ellipse">
              <a:avLst/>
            </a:prstGeom>
            <a:solidFill>
              <a:srgbClr val="287B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5FD4E77B-7F4E-49ED-914E-67A337467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4575" y="1376600"/>
              <a:ext cx="1704974" cy="1676151"/>
            </a:xfrm>
            <a:prstGeom prst="rect">
              <a:avLst/>
            </a:prstGeom>
          </p:spPr>
        </p:pic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7E8F84A-B0FA-48C2-B65E-F21AC1CDE1A7}"/>
                </a:ext>
              </a:extLst>
            </p:cNvPr>
            <p:cNvSpPr/>
            <p:nvPr/>
          </p:nvSpPr>
          <p:spPr>
            <a:xfrm>
              <a:off x="10672762" y="1629722"/>
              <a:ext cx="228600" cy="228600"/>
            </a:xfrm>
            <a:prstGeom prst="ellipse">
              <a:avLst/>
            </a:prstGeom>
            <a:solidFill>
              <a:srgbClr val="F15A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E2FF8782-C8BA-4CC2-A74E-F7C709302E71}"/>
                </a:ext>
              </a:extLst>
            </p:cNvPr>
            <p:cNvSpPr/>
            <p:nvPr/>
          </p:nvSpPr>
          <p:spPr>
            <a:xfrm>
              <a:off x="11027444" y="2076084"/>
              <a:ext cx="228600" cy="228600"/>
            </a:xfrm>
            <a:prstGeom prst="ellipse">
              <a:avLst/>
            </a:prstGeom>
            <a:solidFill>
              <a:srgbClr val="78F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8172EB6-FE67-4162-8633-508461F74CDB}"/>
                </a:ext>
              </a:extLst>
            </p:cNvPr>
            <p:cNvSpPr/>
            <p:nvPr/>
          </p:nvSpPr>
          <p:spPr>
            <a:xfrm>
              <a:off x="10316202" y="2466918"/>
              <a:ext cx="228600" cy="228600"/>
            </a:xfrm>
            <a:prstGeom prst="ellipse">
              <a:avLst/>
            </a:prstGeom>
            <a:solidFill>
              <a:srgbClr val="287B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C233B20D-5B42-4EBC-895F-5C9F3850D1B6}"/>
                </a:ext>
              </a:extLst>
            </p:cNvPr>
            <p:cNvCxnSpPr/>
            <p:nvPr/>
          </p:nvCxnSpPr>
          <p:spPr>
            <a:xfrm>
              <a:off x="8911640" y="2190384"/>
              <a:ext cx="760998" cy="0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CD5F996-D82B-4D95-97A6-BE2B10B30F92}"/>
                </a:ext>
              </a:extLst>
            </p:cNvPr>
            <p:cNvSpPr txBox="1"/>
            <p:nvPr/>
          </p:nvSpPr>
          <p:spPr>
            <a:xfrm>
              <a:off x="8812878" y="1744020"/>
              <a:ext cx="958518" cy="4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Action</a:t>
              </a:r>
              <a:endParaRPr lang="ko-KR" altLang="en-US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8F98D2D-2E2B-439B-A4BF-CDA74042907B}"/>
                    </a:ext>
                  </a:extLst>
                </p:cNvPr>
                <p:cNvSpPr txBox="1"/>
                <p:nvPr/>
              </p:nvSpPr>
              <p:spPr>
                <a:xfrm>
                  <a:off x="8885320" y="2003357"/>
                  <a:ext cx="821907" cy="1094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 sz="12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acc>
                              <m:accPr>
                                <m:chr m:val="⃗"/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altLang="ko-KR" sz="1200" b="0" dirty="0"/>
                </a:p>
                <a:p>
                  <a:endParaRPr lang="ko-KR" altLang="en-US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8F98D2D-2E2B-439B-A4BF-CDA7404290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5320" y="2003357"/>
                  <a:ext cx="821907" cy="10940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BC3F213-9E54-4BE9-AEC9-57225423A9F6}"/>
                </a:ext>
              </a:extLst>
            </p:cNvPr>
            <p:cNvSpPr/>
            <p:nvPr/>
          </p:nvSpPr>
          <p:spPr>
            <a:xfrm>
              <a:off x="6762750" y="1104900"/>
              <a:ext cx="5282616" cy="2166603"/>
            </a:xfrm>
            <a:prstGeom prst="rect">
              <a:avLst/>
            </a:prstGeom>
            <a:noFill/>
            <a:ln w="508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363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AF222B2-7CB3-4AA7-BD53-A30D2207BAA6}"/>
              </a:ext>
            </a:extLst>
          </p:cNvPr>
          <p:cNvSpPr/>
          <p:nvPr/>
        </p:nvSpPr>
        <p:spPr>
          <a:xfrm>
            <a:off x="0" y="0"/>
            <a:ext cx="12192000" cy="938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  Reinforcement Learning &amp; Environment Setting</a:t>
            </a:r>
            <a:endParaRPr lang="ko-KR" altLang="en-US" sz="24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7C20EB-F051-4978-BDD2-84D8BFB02A7F}"/>
              </a:ext>
            </a:extLst>
          </p:cNvPr>
          <p:cNvSpPr txBox="1"/>
          <p:nvPr/>
        </p:nvSpPr>
        <p:spPr>
          <a:xfrm>
            <a:off x="5160265" y="4825071"/>
            <a:ext cx="21647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Action</a:t>
            </a:r>
          </a:p>
          <a:p>
            <a:pPr algn="ctr"/>
            <a:r>
              <a:rPr lang="en-US" altLang="ko-KR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</a:t>
            </a:r>
            <a:r>
              <a:rPr lang="ko-KR" altLang="en-US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체의 초기 위치 혹은 속도 등 초기 조건에 가할 변화량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896462-F556-45EE-B0CC-5C67EE5098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47"/>
          <a:stretch/>
        </p:blipFill>
        <p:spPr>
          <a:xfrm>
            <a:off x="598690" y="3907067"/>
            <a:ext cx="4500489" cy="278349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9AB2E8F-844C-4466-95F4-D1422F046F96}"/>
              </a:ext>
            </a:extLst>
          </p:cNvPr>
          <p:cNvCxnSpPr>
            <a:cxnSpLocks/>
          </p:cNvCxnSpPr>
          <p:nvPr/>
        </p:nvCxnSpPr>
        <p:spPr>
          <a:xfrm>
            <a:off x="3627066" y="5328145"/>
            <a:ext cx="134000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B029ECF-6CA6-426E-9CC7-A34155466859}"/>
              </a:ext>
            </a:extLst>
          </p:cNvPr>
          <p:cNvCxnSpPr>
            <a:cxnSpLocks/>
          </p:cNvCxnSpPr>
          <p:nvPr/>
        </p:nvCxnSpPr>
        <p:spPr>
          <a:xfrm>
            <a:off x="2062066" y="5871907"/>
            <a:ext cx="278265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73855A45-0C27-4242-ABEE-FD8455A207DA}"/>
              </a:ext>
            </a:extLst>
          </p:cNvPr>
          <p:cNvSpPr/>
          <p:nvPr/>
        </p:nvSpPr>
        <p:spPr>
          <a:xfrm>
            <a:off x="5060217" y="5789262"/>
            <a:ext cx="146113" cy="584084"/>
          </a:xfrm>
          <a:prstGeom prst="leftBrace">
            <a:avLst>
              <a:gd name="adj1" fmla="val 30273"/>
              <a:gd name="adj2" fmla="val 10047"/>
            </a:avLst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id="{BC0AA270-2D23-4B26-B397-4E4A09647B78}"/>
              </a:ext>
            </a:extLst>
          </p:cNvPr>
          <p:cNvSpPr/>
          <p:nvPr/>
        </p:nvSpPr>
        <p:spPr>
          <a:xfrm flipH="1">
            <a:off x="491539" y="4776884"/>
            <a:ext cx="1073196" cy="1598817"/>
          </a:xfrm>
          <a:prstGeom prst="arc">
            <a:avLst>
              <a:gd name="adj1" fmla="val 17298720"/>
              <a:gd name="adj2" fmla="val 3997522"/>
            </a:avLst>
          </a:prstGeom>
          <a:ln w="19050"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8F38BCA8-577B-472E-B903-8AEF31B79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51" y="1154463"/>
            <a:ext cx="1193968" cy="76458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40EC90AB-8F25-4E73-8E6D-4441D7AA9298}"/>
              </a:ext>
            </a:extLst>
          </p:cNvPr>
          <p:cNvSpPr txBox="1"/>
          <p:nvPr/>
        </p:nvSpPr>
        <p:spPr>
          <a:xfrm>
            <a:off x="191941" y="1919047"/>
            <a:ext cx="2550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State – </a:t>
            </a:r>
            <a:r>
              <a:rPr lang="ko-KR" altLang="en-US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초기조건에 따른 적분 해 </a:t>
            </a:r>
            <a:endParaRPr lang="en-US" altLang="ko-KR" sz="14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en-US" altLang="ko-KR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- 3</a:t>
            </a:r>
            <a:r>
              <a:rPr lang="ko-KR" altLang="en-US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체의 시간에 따른 위치 </a:t>
            </a:r>
            <a:endParaRPr lang="en-US" altLang="ko-KR" sz="14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A7DB90-EA65-4511-8534-5F7C62EA7EE2}"/>
              </a:ext>
            </a:extLst>
          </p:cNvPr>
          <p:cNvSpPr txBox="1"/>
          <p:nvPr/>
        </p:nvSpPr>
        <p:spPr>
          <a:xfrm>
            <a:off x="5246887" y="5710623"/>
            <a:ext cx="63627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Reward - 3</a:t>
            </a:r>
            <a:r>
              <a:rPr lang="ko-KR" altLang="en-US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체의 시간에 따른 위치 정보를 이용한 보상함수 정의 </a:t>
            </a:r>
            <a:endParaRPr lang="en-US" altLang="ko-KR" sz="14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r>
              <a:rPr lang="en-US" altLang="ko-KR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Done - 3</a:t>
            </a:r>
            <a:r>
              <a:rPr lang="ko-KR" altLang="en-US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체의 시간에 따른 위치 정보에 따른 에피소드 종료 여부 정의</a:t>
            </a:r>
            <a:endParaRPr lang="en-US" altLang="ko-KR" sz="14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r>
              <a:rPr lang="en-US" altLang="ko-KR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Observation - 3</a:t>
            </a:r>
            <a:r>
              <a:rPr lang="ko-KR" altLang="en-US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체의 전체 위치 정보의 부분 공간을 관측 공간으로 정의 </a:t>
            </a:r>
          </a:p>
        </p:txBody>
      </p:sp>
      <p:pic>
        <p:nvPicPr>
          <p:cNvPr id="42" name="Picture 2" descr="5 Things You Need to Know about Reinforcement Learning">
            <a:extLst>
              <a:ext uri="{FF2B5EF4-FFF2-40B4-BE49-F238E27FC236}">
                <a16:creationId xmlns:a16="http://schemas.microsoft.com/office/drawing/2014/main" id="{32CF3313-4721-47D7-9B98-34F83F42D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006" y="1093866"/>
            <a:ext cx="5790961" cy="223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E8C6638-60DA-46E2-800E-E9222F208045}"/>
              </a:ext>
            </a:extLst>
          </p:cNvPr>
          <p:cNvSpPr txBox="1"/>
          <p:nvPr/>
        </p:nvSpPr>
        <p:spPr>
          <a:xfrm>
            <a:off x="4015656" y="3407713"/>
            <a:ext cx="3368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Everything</a:t>
            </a:r>
            <a:r>
              <a:rPr lang="en-US" altLang="ko-KR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Outside the agent</a:t>
            </a:r>
            <a:endParaRPr lang="ko-KR" altLang="en-US" sz="14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E4C44D-D19E-41FF-8B17-5118B767B7AE}"/>
              </a:ext>
            </a:extLst>
          </p:cNvPr>
          <p:cNvSpPr txBox="1"/>
          <p:nvPr/>
        </p:nvSpPr>
        <p:spPr>
          <a:xfrm>
            <a:off x="4015656" y="989071"/>
            <a:ext cx="314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Learner. </a:t>
            </a:r>
            <a:r>
              <a:rPr lang="en-US" altLang="ko-KR" sz="1200" dirty="0"/>
              <a:t>Decision maker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900960-D401-4FA7-92D6-ABBA1ABB0241}"/>
              </a:ext>
            </a:extLst>
          </p:cNvPr>
          <p:cNvSpPr txBox="1"/>
          <p:nvPr/>
        </p:nvSpPr>
        <p:spPr>
          <a:xfrm>
            <a:off x="6816761" y="1277495"/>
            <a:ext cx="135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Algorithm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331E632-7F0B-4EF8-B2A5-8A3FE401B7A3}"/>
              </a:ext>
            </a:extLst>
          </p:cNvPr>
          <p:cNvSpPr/>
          <p:nvPr/>
        </p:nvSpPr>
        <p:spPr>
          <a:xfrm>
            <a:off x="7584447" y="2019953"/>
            <a:ext cx="741522" cy="67928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FAD6FA-7FE6-4328-ABE4-0B9D80E2BF8C}"/>
              </a:ext>
            </a:extLst>
          </p:cNvPr>
          <p:cNvSpPr/>
          <p:nvPr/>
        </p:nvSpPr>
        <p:spPr>
          <a:xfrm>
            <a:off x="3407063" y="1872305"/>
            <a:ext cx="815716" cy="67928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D4ED9A8-1E51-426D-ACD9-0E6B0BF4471E}"/>
              </a:ext>
            </a:extLst>
          </p:cNvPr>
          <p:cNvSpPr/>
          <p:nvPr/>
        </p:nvSpPr>
        <p:spPr>
          <a:xfrm>
            <a:off x="4607789" y="2442267"/>
            <a:ext cx="1976881" cy="885255"/>
          </a:xfrm>
          <a:prstGeom prst="rect">
            <a:avLst/>
          </a:prstGeom>
          <a:noFill/>
          <a:ln w="76200">
            <a:solidFill>
              <a:srgbClr val="78F4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4C3017-3C27-4172-906E-4AA589C0AD13}"/>
              </a:ext>
            </a:extLst>
          </p:cNvPr>
          <p:cNvSpPr txBox="1"/>
          <p:nvPr/>
        </p:nvSpPr>
        <p:spPr>
          <a:xfrm>
            <a:off x="7007022" y="1277495"/>
            <a:ext cx="3259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( SAC PPO TD3 A2C )</a:t>
            </a:r>
            <a:endParaRPr lang="ko-KR" altLang="en-US" sz="14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7E92DA-74B5-4657-ACE9-149C69BD55EA}"/>
              </a:ext>
            </a:extLst>
          </p:cNvPr>
          <p:cNvSpPr txBox="1"/>
          <p:nvPr/>
        </p:nvSpPr>
        <p:spPr>
          <a:xfrm>
            <a:off x="7678987" y="1995439"/>
            <a:ext cx="5439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행동과 보상사이의 관계를 기계적으로 찾고</a:t>
            </a:r>
            <a:r>
              <a:rPr lang="en-US" altLang="ko-KR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</a:t>
            </a:r>
          </a:p>
          <a:p>
            <a:pPr algn="ctr"/>
            <a:r>
              <a:rPr lang="ko-KR" altLang="en-US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행동이 지니는 가치를 지속적 업데이트</a:t>
            </a:r>
            <a:r>
              <a:rPr lang="en-US" altLang="ko-KR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(</a:t>
            </a:r>
            <a:r>
              <a:rPr lang="ko-KR" altLang="en-US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학습</a:t>
            </a:r>
            <a:r>
              <a:rPr lang="en-US" altLang="ko-KR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보상이 </a:t>
            </a:r>
            <a:r>
              <a:rPr lang="en-US" altLang="ko-KR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“</a:t>
            </a:r>
            <a:r>
              <a:rPr lang="ko-KR" altLang="en-US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최대화</a:t>
            </a:r>
            <a:r>
              <a:rPr lang="en-US" altLang="ko-KR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” </a:t>
            </a:r>
            <a:r>
              <a:rPr lang="ko-KR" altLang="en-US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되는 방향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8D1F3EF-F52D-46A3-B2F9-5E115F671046}"/>
              </a:ext>
            </a:extLst>
          </p:cNvPr>
          <p:cNvGrpSpPr/>
          <p:nvPr/>
        </p:nvGrpSpPr>
        <p:grpSpPr>
          <a:xfrm>
            <a:off x="8094245" y="4037360"/>
            <a:ext cx="3606216" cy="1479047"/>
            <a:chOff x="6762750" y="1104900"/>
            <a:chExt cx="5282616" cy="2166603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CA9F2DF9-1A34-4E45-A403-9D8855748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90863" y="1371862"/>
              <a:ext cx="1704974" cy="1676151"/>
            </a:xfrm>
            <a:prstGeom prst="rect">
              <a:avLst/>
            </a:prstGeom>
          </p:spPr>
        </p:pic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98A80195-1906-40A3-B500-193F314AF735}"/>
                </a:ext>
              </a:extLst>
            </p:cNvPr>
            <p:cNvSpPr/>
            <p:nvPr/>
          </p:nvSpPr>
          <p:spPr>
            <a:xfrm>
              <a:off x="7959643" y="1797219"/>
              <a:ext cx="228600" cy="228600"/>
            </a:xfrm>
            <a:prstGeom prst="ellipse">
              <a:avLst/>
            </a:prstGeom>
            <a:solidFill>
              <a:srgbClr val="F15A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D7745834-E523-47A1-BB9B-E31CE280F62F}"/>
                </a:ext>
              </a:extLst>
            </p:cNvPr>
            <p:cNvSpPr/>
            <p:nvPr/>
          </p:nvSpPr>
          <p:spPr>
            <a:xfrm>
              <a:off x="8366210" y="2345790"/>
              <a:ext cx="228600" cy="228600"/>
            </a:xfrm>
            <a:prstGeom prst="ellipse">
              <a:avLst/>
            </a:prstGeom>
            <a:solidFill>
              <a:srgbClr val="78F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8165989-332B-4679-8711-8AF08AFB1AEC}"/>
                </a:ext>
              </a:extLst>
            </p:cNvPr>
            <p:cNvSpPr/>
            <p:nvPr/>
          </p:nvSpPr>
          <p:spPr>
            <a:xfrm>
              <a:off x="7442285" y="2231490"/>
              <a:ext cx="228600" cy="228600"/>
            </a:xfrm>
            <a:prstGeom prst="ellipse">
              <a:avLst/>
            </a:prstGeom>
            <a:solidFill>
              <a:srgbClr val="287B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1C9C297C-9B9B-48D3-BF59-E04E28897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34575" y="1376600"/>
              <a:ext cx="1704974" cy="1676151"/>
            </a:xfrm>
            <a:prstGeom prst="rect">
              <a:avLst/>
            </a:prstGeom>
          </p:spPr>
        </p:pic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0656819-7B12-4B7A-8DB4-1A47AE39B40E}"/>
                </a:ext>
              </a:extLst>
            </p:cNvPr>
            <p:cNvSpPr/>
            <p:nvPr/>
          </p:nvSpPr>
          <p:spPr>
            <a:xfrm>
              <a:off x="10672762" y="1629722"/>
              <a:ext cx="228600" cy="228600"/>
            </a:xfrm>
            <a:prstGeom prst="ellipse">
              <a:avLst/>
            </a:prstGeom>
            <a:solidFill>
              <a:srgbClr val="F15A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D0A0FB8-401B-4D03-886A-A7BF4BBE2D73}"/>
                </a:ext>
              </a:extLst>
            </p:cNvPr>
            <p:cNvSpPr/>
            <p:nvPr/>
          </p:nvSpPr>
          <p:spPr>
            <a:xfrm>
              <a:off x="11027444" y="2076084"/>
              <a:ext cx="228600" cy="228600"/>
            </a:xfrm>
            <a:prstGeom prst="ellipse">
              <a:avLst/>
            </a:prstGeom>
            <a:solidFill>
              <a:srgbClr val="78F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5DC4492-AFA8-47A4-87D6-F5120E601DFE}"/>
                </a:ext>
              </a:extLst>
            </p:cNvPr>
            <p:cNvSpPr/>
            <p:nvPr/>
          </p:nvSpPr>
          <p:spPr>
            <a:xfrm>
              <a:off x="10316202" y="2466918"/>
              <a:ext cx="228600" cy="228600"/>
            </a:xfrm>
            <a:prstGeom prst="ellipse">
              <a:avLst/>
            </a:prstGeom>
            <a:solidFill>
              <a:srgbClr val="287B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9F1E2F1A-4148-4260-BD5F-1544D41B1BE2}"/>
                </a:ext>
              </a:extLst>
            </p:cNvPr>
            <p:cNvCxnSpPr/>
            <p:nvPr/>
          </p:nvCxnSpPr>
          <p:spPr>
            <a:xfrm>
              <a:off x="8911640" y="2190384"/>
              <a:ext cx="760998" cy="0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7E520B2-5DAE-44AB-B604-80FD64DC76F2}"/>
                </a:ext>
              </a:extLst>
            </p:cNvPr>
            <p:cNvSpPr txBox="1"/>
            <p:nvPr/>
          </p:nvSpPr>
          <p:spPr>
            <a:xfrm>
              <a:off x="8812878" y="1744020"/>
              <a:ext cx="958518" cy="4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Action</a:t>
              </a:r>
              <a:endParaRPr lang="ko-KR" altLang="en-US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8EE0DA8-59ED-4596-A113-DF042DEC22E6}"/>
                    </a:ext>
                  </a:extLst>
                </p:cNvPr>
                <p:cNvSpPr txBox="1"/>
                <p:nvPr/>
              </p:nvSpPr>
              <p:spPr>
                <a:xfrm>
                  <a:off x="8885320" y="2003357"/>
                  <a:ext cx="821907" cy="1094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 sz="12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acc>
                              <m:accPr>
                                <m:chr m:val="⃗"/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altLang="ko-KR" sz="1200" b="0" dirty="0"/>
                </a:p>
                <a:p>
                  <a:endParaRPr lang="ko-KR" altLang="en-US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8EE0DA8-59ED-4596-A113-DF042DEC22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5320" y="2003357"/>
                  <a:ext cx="821907" cy="10940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5315A70-D750-4938-80EB-1D8FAD6460D5}"/>
                </a:ext>
              </a:extLst>
            </p:cNvPr>
            <p:cNvSpPr/>
            <p:nvPr/>
          </p:nvSpPr>
          <p:spPr>
            <a:xfrm>
              <a:off x="6762750" y="1104900"/>
              <a:ext cx="5282616" cy="2166603"/>
            </a:xfrm>
            <a:prstGeom prst="rect">
              <a:avLst/>
            </a:prstGeom>
            <a:noFill/>
            <a:ln w="508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930B8E-4BCE-4F9D-8BFD-CB2564330302}"/>
              </a:ext>
            </a:extLst>
          </p:cNvPr>
          <p:cNvCxnSpPr/>
          <p:nvPr/>
        </p:nvCxnSpPr>
        <p:spPr>
          <a:xfrm>
            <a:off x="247650" y="3825181"/>
            <a:ext cx="11696700" cy="0"/>
          </a:xfrm>
          <a:prstGeom prst="line">
            <a:avLst/>
          </a:prstGeom>
          <a:ln w="28575" cmpd="thinThick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06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AF222B2-7CB3-4AA7-BD53-A30D2207BAA6}"/>
              </a:ext>
            </a:extLst>
          </p:cNvPr>
          <p:cNvSpPr/>
          <p:nvPr/>
        </p:nvSpPr>
        <p:spPr>
          <a:xfrm>
            <a:off x="0" y="0"/>
            <a:ext cx="12192000" cy="938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 First Attempt – 3D 3Body</a:t>
            </a:r>
            <a:endParaRPr lang="ko-KR" altLang="en-US" sz="24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FE27D14-E389-4DCA-953D-DF6A52355430}"/>
              </a:ext>
            </a:extLst>
          </p:cNvPr>
          <p:cNvGrpSpPr/>
          <p:nvPr/>
        </p:nvGrpSpPr>
        <p:grpSpPr>
          <a:xfrm>
            <a:off x="3629024" y="1126715"/>
            <a:ext cx="5282616" cy="2166603"/>
            <a:chOff x="6762750" y="1104900"/>
            <a:chExt cx="5282616" cy="2166603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7583103-FFB9-454D-89EF-955B856F1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0863" y="1371862"/>
              <a:ext cx="1704974" cy="1676151"/>
            </a:xfrm>
            <a:prstGeom prst="rect">
              <a:avLst/>
            </a:prstGeom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451A1F9-A35C-456E-A993-DF56504E5EAC}"/>
                </a:ext>
              </a:extLst>
            </p:cNvPr>
            <p:cNvSpPr/>
            <p:nvPr/>
          </p:nvSpPr>
          <p:spPr>
            <a:xfrm>
              <a:off x="7959643" y="1797219"/>
              <a:ext cx="228600" cy="228600"/>
            </a:xfrm>
            <a:prstGeom prst="ellipse">
              <a:avLst/>
            </a:prstGeom>
            <a:solidFill>
              <a:srgbClr val="F15A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9C180D6-EF56-4520-A35A-3242972AC1C6}"/>
                </a:ext>
              </a:extLst>
            </p:cNvPr>
            <p:cNvSpPr/>
            <p:nvPr/>
          </p:nvSpPr>
          <p:spPr>
            <a:xfrm>
              <a:off x="8366210" y="2345790"/>
              <a:ext cx="228600" cy="228600"/>
            </a:xfrm>
            <a:prstGeom prst="ellipse">
              <a:avLst/>
            </a:prstGeom>
            <a:solidFill>
              <a:srgbClr val="78F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D70BE54-467C-4AAF-AEF8-DBB0F7A2500F}"/>
                </a:ext>
              </a:extLst>
            </p:cNvPr>
            <p:cNvSpPr/>
            <p:nvPr/>
          </p:nvSpPr>
          <p:spPr>
            <a:xfrm>
              <a:off x="7442285" y="2231490"/>
              <a:ext cx="228600" cy="228600"/>
            </a:xfrm>
            <a:prstGeom prst="ellipse">
              <a:avLst/>
            </a:prstGeom>
            <a:solidFill>
              <a:srgbClr val="287B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DD4159A1-F739-4E4B-9D69-969D157FF267}"/>
                </a:ext>
              </a:extLst>
            </p:cNvPr>
            <p:cNvCxnSpPr/>
            <p:nvPr/>
          </p:nvCxnSpPr>
          <p:spPr>
            <a:xfrm>
              <a:off x="8911640" y="2190384"/>
              <a:ext cx="760998" cy="0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F36282-C86F-4B3E-ABBC-58DDC57700E6}"/>
                </a:ext>
              </a:extLst>
            </p:cNvPr>
            <p:cNvSpPr txBox="1"/>
            <p:nvPr/>
          </p:nvSpPr>
          <p:spPr>
            <a:xfrm>
              <a:off x="8822656" y="1840605"/>
              <a:ext cx="95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Action</a:t>
              </a:r>
              <a:endPara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4" name="TextBox 1023">
                  <a:extLst>
                    <a:ext uri="{FF2B5EF4-FFF2-40B4-BE49-F238E27FC236}">
                      <a16:creationId xmlns:a16="http://schemas.microsoft.com/office/drawing/2014/main" id="{38AEC6C3-749A-4A86-B03E-17A73ED800FA}"/>
                    </a:ext>
                  </a:extLst>
                </p:cNvPr>
                <p:cNvSpPr txBox="1"/>
                <p:nvPr/>
              </p:nvSpPr>
              <p:spPr>
                <a:xfrm>
                  <a:off x="8939714" y="1957861"/>
                  <a:ext cx="821908" cy="943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1024" name="TextBox 1023">
                  <a:extLst>
                    <a:ext uri="{FF2B5EF4-FFF2-40B4-BE49-F238E27FC236}">
                      <a16:creationId xmlns:a16="http://schemas.microsoft.com/office/drawing/2014/main" id="{38AEC6C3-749A-4A86-B03E-17A73ED800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9714" y="1957861"/>
                  <a:ext cx="821908" cy="9433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5" name="직사각형 1024">
              <a:extLst>
                <a:ext uri="{FF2B5EF4-FFF2-40B4-BE49-F238E27FC236}">
                  <a16:creationId xmlns:a16="http://schemas.microsoft.com/office/drawing/2014/main" id="{04EA2A24-C2A9-4709-8331-F3520DC2CB90}"/>
                </a:ext>
              </a:extLst>
            </p:cNvPr>
            <p:cNvSpPr/>
            <p:nvPr/>
          </p:nvSpPr>
          <p:spPr>
            <a:xfrm>
              <a:off x="6762750" y="1104900"/>
              <a:ext cx="5282616" cy="2166603"/>
            </a:xfrm>
            <a:prstGeom prst="rect">
              <a:avLst/>
            </a:prstGeom>
            <a:noFill/>
            <a:ln w="508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301B38DF-5319-40C3-A33D-759CDA66F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83" y="1393458"/>
            <a:ext cx="1704974" cy="1676151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2D9A5092-22EF-4CCC-9677-36BA67A5EA01}"/>
              </a:ext>
            </a:extLst>
          </p:cNvPr>
          <p:cNvSpPr/>
          <p:nvPr/>
        </p:nvSpPr>
        <p:spPr>
          <a:xfrm>
            <a:off x="7663363" y="1818815"/>
            <a:ext cx="228600" cy="228600"/>
          </a:xfrm>
          <a:prstGeom prst="ellipse">
            <a:avLst/>
          </a:prstGeom>
          <a:solidFill>
            <a:srgbClr val="F15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5AD5D68-EABA-4DF6-9333-3AEC69594BB1}"/>
              </a:ext>
            </a:extLst>
          </p:cNvPr>
          <p:cNvSpPr/>
          <p:nvPr/>
        </p:nvSpPr>
        <p:spPr>
          <a:xfrm>
            <a:off x="8069930" y="2367386"/>
            <a:ext cx="228600" cy="228600"/>
          </a:xfrm>
          <a:prstGeom prst="ellipse">
            <a:avLst/>
          </a:prstGeom>
          <a:solidFill>
            <a:srgbClr val="78F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18B4C58-AFB9-4C35-B78D-6A2A8D12C535}"/>
              </a:ext>
            </a:extLst>
          </p:cNvPr>
          <p:cNvSpPr/>
          <p:nvPr/>
        </p:nvSpPr>
        <p:spPr>
          <a:xfrm>
            <a:off x="7146005" y="2253086"/>
            <a:ext cx="228600" cy="228600"/>
          </a:xfrm>
          <a:prstGeom prst="ellipse">
            <a:avLst/>
          </a:prstGeom>
          <a:solidFill>
            <a:srgbClr val="287BE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A5CC362-4D2D-467C-8984-2C4E86AE9649}"/>
              </a:ext>
            </a:extLst>
          </p:cNvPr>
          <p:cNvSpPr/>
          <p:nvPr/>
        </p:nvSpPr>
        <p:spPr>
          <a:xfrm>
            <a:off x="7554326" y="2698799"/>
            <a:ext cx="228600" cy="228600"/>
          </a:xfrm>
          <a:prstGeom prst="ellipse">
            <a:avLst/>
          </a:prstGeom>
          <a:solidFill>
            <a:srgbClr val="287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42CE7B5-307B-4BF7-A85F-B5BC71A1714E}"/>
              </a:ext>
            </a:extLst>
          </p:cNvPr>
          <p:cNvCxnSpPr/>
          <p:nvPr/>
        </p:nvCxnSpPr>
        <p:spPr>
          <a:xfrm>
            <a:off x="7352545" y="2486197"/>
            <a:ext cx="219578" cy="219578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D96CCD6D-300D-49FC-9CC4-9617D0944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638" y="3347557"/>
            <a:ext cx="4981575" cy="714375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89106976-26AF-4317-9762-C7D7C3A9A5DB}"/>
              </a:ext>
            </a:extLst>
          </p:cNvPr>
          <p:cNvGrpSpPr/>
          <p:nvPr/>
        </p:nvGrpSpPr>
        <p:grpSpPr>
          <a:xfrm>
            <a:off x="466473" y="4715267"/>
            <a:ext cx="7105650" cy="1684814"/>
            <a:chOff x="466473" y="4715267"/>
            <a:chExt cx="7105650" cy="1684814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B83E5788-1BDA-460C-B941-9F31C38CC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473" y="4715267"/>
              <a:ext cx="7105650" cy="809625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7214197B-A504-4A85-8A6C-B75BDE2AC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733" y="5571406"/>
              <a:ext cx="5210175" cy="828675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F138110-C228-427A-B0B5-02DDC3A815A2}"/>
              </a:ext>
            </a:extLst>
          </p:cNvPr>
          <p:cNvSpPr txBox="1"/>
          <p:nvPr/>
        </p:nvSpPr>
        <p:spPr>
          <a:xfrm>
            <a:off x="14286" y="4164444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Reward Scheme</a:t>
            </a:r>
            <a:endParaRPr lang="ko-KR" altLang="en-US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5A690AA-34DF-4B01-A8F7-EC1A553F4304}"/>
              </a:ext>
            </a:extLst>
          </p:cNvPr>
          <p:cNvCxnSpPr/>
          <p:nvPr/>
        </p:nvCxnSpPr>
        <p:spPr>
          <a:xfrm>
            <a:off x="7891963" y="4291208"/>
            <a:ext cx="0" cy="2290567"/>
          </a:xfrm>
          <a:prstGeom prst="line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C0D2C8D-5C91-4F03-BC64-79049CDC767C}"/>
              </a:ext>
            </a:extLst>
          </p:cNvPr>
          <p:cNvSpPr txBox="1"/>
          <p:nvPr/>
        </p:nvSpPr>
        <p:spPr>
          <a:xfrm>
            <a:off x="7647070" y="4291208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Results – Failed</a:t>
            </a:r>
            <a:endParaRPr lang="ko-KR" altLang="en-US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F816E66D-53F3-411A-85B2-38BE4358892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805" b="6805"/>
          <a:stretch/>
        </p:blipFill>
        <p:spPr>
          <a:xfrm>
            <a:off x="8123320" y="4907379"/>
            <a:ext cx="1755599" cy="136758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09225502-B0FE-45DB-8D83-55C1446D9C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75945" y="4907379"/>
            <a:ext cx="2047865" cy="13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4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AF222B2-7CB3-4AA7-BD53-A30D2207BAA6}"/>
              </a:ext>
            </a:extLst>
          </p:cNvPr>
          <p:cNvSpPr/>
          <p:nvPr/>
        </p:nvSpPr>
        <p:spPr>
          <a:xfrm>
            <a:off x="0" y="0"/>
            <a:ext cx="12192000" cy="938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 Second Attempt – 2D 3Body</a:t>
            </a:r>
            <a:endParaRPr lang="ko-KR" altLang="en-US" sz="24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15AF1FF-7359-4384-A584-56B1577D177D}"/>
              </a:ext>
            </a:extLst>
          </p:cNvPr>
          <p:cNvGrpSpPr/>
          <p:nvPr/>
        </p:nvGrpSpPr>
        <p:grpSpPr>
          <a:xfrm>
            <a:off x="7489172" y="1085315"/>
            <a:ext cx="3801503" cy="1765603"/>
            <a:chOff x="3629024" y="1126715"/>
            <a:chExt cx="5282616" cy="216660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FE27D14-E389-4DCA-953D-DF6A52355430}"/>
                </a:ext>
              </a:extLst>
            </p:cNvPr>
            <p:cNvGrpSpPr/>
            <p:nvPr/>
          </p:nvGrpSpPr>
          <p:grpSpPr>
            <a:xfrm>
              <a:off x="3629024" y="1126715"/>
              <a:ext cx="5282616" cy="2166603"/>
              <a:chOff x="6762750" y="1104900"/>
              <a:chExt cx="5282616" cy="2166603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A7583103-FFB9-454D-89EF-955B856F1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90863" y="1371862"/>
                <a:ext cx="1704974" cy="1676151"/>
              </a:xfrm>
              <a:prstGeom prst="rect">
                <a:avLst/>
              </a:prstGeom>
            </p:spPr>
          </p:pic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5451A1F9-A35C-456E-A993-DF56504E5EAC}"/>
                  </a:ext>
                </a:extLst>
              </p:cNvPr>
              <p:cNvSpPr/>
              <p:nvPr/>
            </p:nvSpPr>
            <p:spPr>
              <a:xfrm>
                <a:off x="7959643" y="1797219"/>
                <a:ext cx="228600" cy="228600"/>
              </a:xfrm>
              <a:prstGeom prst="ellipse">
                <a:avLst/>
              </a:prstGeom>
              <a:solidFill>
                <a:srgbClr val="F15A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9C180D6-EF56-4520-A35A-3242972AC1C6}"/>
                  </a:ext>
                </a:extLst>
              </p:cNvPr>
              <p:cNvSpPr/>
              <p:nvPr/>
            </p:nvSpPr>
            <p:spPr>
              <a:xfrm>
                <a:off x="8366210" y="2345790"/>
                <a:ext cx="228600" cy="228600"/>
              </a:xfrm>
              <a:prstGeom prst="ellipse">
                <a:avLst/>
              </a:prstGeom>
              <a:solidFill>
                <a:srgbClr val="78F4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D70BE54-467C-4AAF-AEF8-DBB0F7A2500F}"/>
                  </a:ext>
                </a:extLst>
              </p:cNvPr>
              <p:cNvSpPr/>
              <p:nvPr/>
            </p:nvSpPr>
            <p:spPr>
              <a:xfrm>
                <a:off x="7442285" y="2231490"/>
                <a:ext cx="228600" cy="228600"/>
              </a:xfrm>
              <a:prstGeom prst="ellipse">
                <a:avLst/>
              </a:prstGeom>
              <a:solidFill>
                <a:srgbClr val="287B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DD4159A1-F739-4E4B-9D69-969D157FF267}"/>
                  </a:ext>
                </a:extLst>
              </p:cNvPr>
              <p:cNvCxnSpPr/>
              <p:nvPr/>
            </p:nvCxnSpPr>
            <p:spPr>
              <a:xfrm>
                <a:off x="8911640" y="2190384"/>
                <a:ext cx="760998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0F36282-C86F-4B3E-ABBC-58DDC57700E6}"/>
                  </a:ext>
                </a:extLst>
              </p:cNvPr>
              <p:cNvSpPr txBox="1"/>
              <p:nvPr/>
            </p:nvSpPr>
            <p:spPr>
              <a:xfrm>
                <a:off x="8882176" y="1760252"/>
                <a:ext cx="958516" cy="337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Action</a:t>
                </a:r>
                <a:endParaRPr lang="ko-KR" altLang="en-US" dirty="0"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</p:txBody>
          </p: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38AEC6C3-749A-4A86-B03E-17A73ED800FA}"/>
                  </a:ext>
                </a:extLst>
              </p:cNvPr>
              <p:cNvSpPr txBox="1"/>
              <p:nvPr/>
            </p:nvSpPr>
            <p:spPr>
              <a:xfrm>
                <a:off x="8939714" y="1957861"/>
                <a:ext cx="821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025" name="직사각형 1024">
                <a:extLst>
                  <a:ext uri="{FF2B5EF4-FFF2-40B4-BE49-F238E27FC236}">
                    <a16:creationId xmlns:a16="http://schemas.microsoft.com/office/drawing/2014/main" id="{04EA2A24-C2A9-4709-8331-F3520DC2CB90}"/>
                  </a:ext>
                </a:extLst>
              </p:cNvPr>
              <p:cNvSpPr/>
              <p:nvPr/>
            </p:nvSpPr>
            <p:spPr>
              <a:xfrm>
                <a:off x="6762750" y="1104900"/>
                <a:ext cx="5282616" cy="2166603"/>
              </a:xfrm>
              <a:prstGeom prst="rect">
                <a:avLst/>
              </a:prstGeom>
              <a:noFill/>
              <a:ln w="508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301B38DF-5319-40C3-A33D-759CDA66F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94583" y="1393458"/>
              <a:ext cx="1704974" cy="1676151"/>
            </a:xfrm>
            <a:prstGeom prst="rect">
              <a:avLst/>
            </a:prstGeom>
          </p:spPr>
        </p:pic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D9A5092-22EF-4CCC-9677-36BA67A5EA01}"/>
                </a:ext>
              </a:extLst>
            </p:cNvPr>
            <p:cNvSpPr/>
            <p:nvPr/>
          </p:nvSpPr>
          <p:spPr>
            <a:xfrm>
              <a:off x="7663363" y="1818815"/>
              <a:ext cx="228600" cy="228600"/>
            </a:xfrm>
            <a:prstGeom prst="ellipse">
              <a:avLst/>
            </a:prstGeom>
            <a:solidFill>
              <a:srgbClr val="F15A1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5AD5D68-EABA-4DF6-9333-3AEC69594BB1}"/>
                </a:ext>
              </a:extLst>
            </p:cNvPr>
            <p:cNvSpPr/>
            <p:nvPr/>
          </p:nvSpPr>
          <p:spPr>
            <a:xfrm>
              <a:off x="8069930" y="2367386"/>
              <a:ext cx="228600" cy="228600"/>
            </a:xfrm>
            <a:prstGeom prst="ellipse">
              <a:avLst/>
            </a:prstGeom>
            <a:solidFill>
              <a:srgbClr val="78F4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18B4C58-AFB9-4C35-B78D-6A2A8D12C535}"/>
                </a:ext>
              </a:extLst>
            </p:cNvPr>
            <p:cNvSpPr/>
            <p:nvPr/>
          </p:nvSpPr>
          <p:spPr>
            <a:xfrm>
              <a:off x="7146005" y="2253086"/>
              <a:ext cx="228600" cy="228600"/>
            </a:xfrm>
            <a:prstGeom prst="ellipse">
              <a:avLst/>
            </a:prstGeom>
            <a:solidFill>
              <a:srgbClr val="287B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F42CE7B5-307B-4BF7-A85F-B5BC71A171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05909" y="1675669"/>
              <a:ext cx="395790" cy="16006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5E8C7FA-B382-479E-8BA1-746E6B988796}"/>
                    </a:ext>
                  </a:extLst>
                </p:cNvPr>
                <p:cNvSpPr txBox="1"/>
                <p:nvPr/>
              </p:nvSpPr>
              <p:spPr>
                <a:xfrm>
                  <a:off x="5548911" y="2304898"/>
                  <a:ext cx="1357814" cy="47808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acc>
                            <m:accPr>
                              <m:chr m:val="⃗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2,0</m:t>
                          </m:r>
                        </m:sub>
                      </m:sSub>
                    </m:oMath>
                  </a14:m>
                  <a:r>
                    <a:rPr lang="en-US" altLang="ko-KR" sz="1200" b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acc>
                            <m:accPr>
                              <m:chr m:val="⃗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2,0</m:t>
                          </m:r>
                        </m:sub>
                      </m:sSub>
                    </m:oMath>
                  </a14:m>
                  <a:r>
                    <a:rPr lang="en-US" altLang="ko-KR" sz="1200" b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acc>
                            <m:accPr>
                              <m:chr m:val="⃗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3,0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acc>
                            <m:accPr>
                              <m:chr m:val="⃗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3,0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5E8C7FA-B382-479E-8BA1-746E6B988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911" y="2304898"/>
                  <a:ext cx="1357814" cy="478080"/>
                </a:xfrm>
                <a:prstGeom prst="rect">
                  <a:avLst/>
                </a:prstGeom>
                <a:blipFill>
                  <a:blip r:embed="rId3"/>
                  <a:stretch>
                    <a:fillRect b="-158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89B51BE-660B-4270-B2D8-AC26063CE0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5885" y="1933115"/>
              <a:ext cx="66550" cy="402594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E8A4FC7-5EEE-4BB1-BC44-5999D9018FCA}"/>
                </a:ext>
              </a:extLst>
            </p:cNvPr>
            <p:cNvSpPr/>
            <p:nvPr/>
          </p:nvSpPr>
          <p:spPr>
            <a:xfrm>
              <a:off x="6953752" y="1522420"/>
              <a:ext cx="228600" cy="228600"/>
            </a:xfrm>
            <a:prstGeom prst="ellipse">
              <a:avLst/>
            </a:prstGeom>
            <a:solidFill>
              <a:srgbClr val="F15A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650BC50-99D2-443B-9A58-84162663DC88}"/>
                </a:ext>
              </a:extLst>
            </p:cNvPr>
            <p:cNvSpPr/>
            <p:nvPr/>
          </p:nvSpPr>
          <p:spPr>
            <a:xfrm>
              <a:off x="8150641" y="1662076"/>
              <a:ext cx="228600" cy="228600"/>
            </a:xfrm>
            <a:prstGeom prst="ellipse">
              <a:avLst/>
            </a:prstGeom>
            <a:solidFill>
              <a:srgbClr val="78F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263EEC4-EFF3-4352-8764-8540287CE38B}"/>
              </a:ext>
            </a:extLst>
          </p:cNvPr>
          <p:cNvGrpSpPr/>
          <p:nvPr/>
        </p:nvGrpSpPr>
        <p:grpSpPr>
          <a:xfrm>
            <a:off x="889600" y="1064389"/>
            <a:ext cx="3801503" cy="1765603"/>
            <a:chOff x="3629024" y="1126715"/>
            <a:chExt cx="5282616" cy="2166603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EF405B7-9CD7-4D4D-9B5E-C4599DF5C29C}"/>
                </a:ext>
              </a:extLst>
            </p:cNvPr>
            <p:cNvGrpSpPr/>
            <p:nvPr/>
          </p:nvGrpSpPr>
          <p:grpSpPr>
            <a:xfrm>
              <a:off x="3629024" y="1126715"/>
              <a:ext cx="5282616" cy="2166603"/>
              <a:chOff x="6762750" y="1104900"/>
              <a:chExt cx="5282616" cy="2166603"/>
            </a:xfrm>
          </p:grpSpPr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F3D40617-A4A5-4B69-93E6-704F49D21B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90863" y="1371862"/>
                <a:ext cx="1704974" cy="1676151"/>
              </a:xfrm>
              <a:prstGeom prst="rect">
                <a:avLst/>
              </a:prstGeom>
            </p:spPr>
          </p:pic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BACD59FD-9CF9-4412-8E65-704AC530E8AA}"/>
                  </a:ext>
                </a:extLst>
              </p:cNvPr>
              <p:cNvSpPr/>
              <p:nvPr/>
            </p:nvSpPr>
            <p:spPr>
              <a:xfrm>
                <a:off x="7959643" y="1797219"/>
                <a:ext cx="228600" cy="228600"/>
              </a:xfrm>
              <a:prstGeom prst="ellipse">
                <a:avLst/>
              </a:prstGeom>
              <a:solidFill>
                <a:srgbClr val="F15A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1C0F53C1-B677-47B6-BBED-2533C80C0BD4}"/>
                  </a:ext>
                </a:extLst>
              </p:cNvPr>
              <p:cNvSpPr/>
              <p:nvPr/>
            </p:nvSpPr>
            <p:spPr>
              <a:xfrm>
                <a:off x="8366210" y="2345790"/>
                <a:ext cx="228600" cy="228600"/>
              </a:xfrm>
              <a:prstGeom prst="ellipse">
                <a:avLst/>
              </a:prstGeom>
              <a:solidFill>
                <a:srgbClr val="78F4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161C3FF9-2C22-49B6-BAF8-34CFBC5A3D5F}"/>
                  </a:ext>
                </a:extLst>
              </p:cNvPr>
              <p:cNvSpPr/>
              <p:nvPr/>
            </p:nvSpPr>
            <p:spPr>
              <a:xfrm>
                <a:off x="7442285" y="2231490"/>
                <a:ext cx="228600" cy="228600"/>
              </a:xfrm>
              <a:prstGeom prst="ellipse">
                <a:avLst/>
              </a:prstGeom>
              <a:solidFill>
                <a:srgbClr val="287B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5A2361E7-175D-4963-821B-CEFDCCB70971}"/>
                  </a:ext>
                </a:extLst>
              </p:cNvPr>
              <p:cNvCxnSpPr/>
              <p:nvPr/>
            </p:nvCxnSpPr>
            <p:spPr>
              <a:xfrm>
                <a:off x="8911640" y="2190384"/>
                <a:ext cx="760998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8EF1DE7-EBBD-498C-8E36-13C8E6EB6129}"/>
                  </a:ext>
                </a:extLst>
              </p:cNvPr>
              <p:cNvSpPr txBox="1"/>
              <p:nvPr/>
            </p:nvSpPr>
            <p:spPr>
              <a:xfrm>
                <a:off x="8882287" y="1725989"/>
                <a:ext cx="958516" cy="337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Action</a:t>
                </a:r>
                <a:endParaRPr lang="ko-KR" altLang="en-US" dirty="0"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D9B95B8-B4EF-4804-8D25-99415F8FFE36}"/>
                  </a:ext>
                </a:extLst>
              </p:cNvPr>
              <p:cNvSpPr txBox="1"/>
              <p:nvPr/>
            </p:nvSpPr>
            <p:spPr>
              <a:xfrm>
                <a:off x="8939714" y="1957861"/>
                <a:ext cx="821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9DEA3B4C-9D7B-4D35-B125-EAC77A86449E}"/>
                  </a:ext>
                </a:extLst>
              </p:cNvPr>
              <p:cNvSpPr/>
              <p:nvPr/>
            </p:nvSpPr>
            <p:spPr>
              <a:xfrm>
                <a:off x="6762750" y="1104900"/>
                <a:ext cx="5282616" cy="2166603"/>
              </a:xfrm>
              <a:prstGeom prst="rect">
                <a:avLst/>
              </a:prstGeom>
              <a:noFill/>
              <a:ln w="508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E0F3A43D-962B-4ADD-BEF9-630491B9B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94583" y="1393458"/>
              <a:ext cx="1704974" cy="1676151"/>
            </a:xfrm>
            <a:prstGeom prst="rect">
              <a:avLst/>
            </a:prstGeom>
          </p:spPr>
        </p:pic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20D83BB-247F-4A45-B2A7-FFC5F197CE49}"/>
                </a:ext>
              </a:extLst>
            </p:cNvPr>
            <p:cNvSpPr/>
            <p:nvPr/>
          </p:nvSpPr>
          <p:spPr>
            <a:xfrm>
              <a:off x="7663363" y="1818815"/>
              <a:ext cx="228600" cy="228600"/>
            </a:xfrm>
            <a:prstGeom prst="ellipse">
              <a:avLst/>
            </a:prstGeom>
            <a:solidFill>
              <a:srgbClr val="F15A1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E4454852-5CC3-4E14-87F4-BC1377DA8B9F}"/>
                </a:ext>
              </a:extLst>
            </p:cNvPr>
            <p:cNvSpPr/>
            <p:nvPr/>
          </p:nvSpPr>
          <p:spPr>
            <a:xfrm>
              <a:off x="8069930" y="2367386"/>
              <a:ext cx="228600" cy="228600"/>
            </a:xfrm>
            <a:prstGeom prst="ellipse">
              <a:avLst/>
            </a:prstGeom>
            <a:solidFill>
              <a:srgbClr val="78F4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CF9F374-8331-4E61-A43D-C9262EDDB7AD}"/>
                </a:ext>
              </a:extLst>
            </p:cNvPr>
            <p:cNvSpPr/>
            <p:nvPr/>
          </p:nvSpPr>
          <p:spPr>
            <a:xfrm>
              <a:off x="7146005" y="2253086"/>
              <a:ext cx="228600" cy="228600"/>
            </a:xfrm>
            <a:prstGeom prst="ellipse">
              <a:avLst/>
            </a:prstGeom>
            <a:solidFill>
              <a:srgbClr val="287B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5836238-E209-4EEF-8351-CEE1551CA3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05909" y="1675669"/>
              <a:ext cx="395790" cy="16006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FCCD715-38C0-4568-BF8A-D9E3787B345D}"/>
                    </a:ext>
                  </a:extLst>
                </p:cNvPr>
                <p:cNvSpPr txBox="1"/>
                <p:nvPr/>
              </p:nvSpPr>
              <p:spPr>
                <a:xfrm>
                  <a:off x="5548911" y="2304898"/>
                  <a:ext cx="1357814" cy="47808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acc>
                            <m:accPr>
                              <m:chr m:val="⃗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2,0</m:t>
                          </m:r>
                        </m:sub>
                      </m:sSub>
                    </m:oMath>
                  </a14:m>
                  <a:r>
                    <a:rPr lang="en-US" altLang="ko-KR" sz="1200" b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acc>
                            <m:accPr>
                              <m:chr m:val="⃗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2,0</m:t>
                          </m:r>
                        </m:sub>
                      </m:sSub>
                    </m:oMath>
                  </a14:m>
                  <a:r>
                    <a:rPr lang="en-US" altLang="ko-KR" sz="1200" b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acc>
                            <m:accPr>
                              <m:chr m:val="⃗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3,0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acc>
                            <m:accPr>
                              <m:chr m:val="⃗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3,0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FCCD715-38C0-4568-BF8A-D9E3787B3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911" y="2304898"/>
                  <a:ext cx="1357814" cy="478080"/>
                </a:xfrm>
                <a:prstGeom prst="rect">
                  <a:avLst/>
                </a:prstGeom>
                <a:blipFill>
                  <a:blip r:embed="rId4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7B3FED4B-E6FF-403C-ACB5-4DD381076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5885" y="1933115"/>
              <a:ext cx="66550" cy="402594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453CB37-534A-406E-9A8E-E3269703AA8B}"/>
                </a:ext>
              </a:extLst>
            </p:cNvPr>
            <p:cNvSpPr/>
            <p:nvPr/>
          </p:nvSpPr>
          <p:spPr>
            <a:xfrm>
              <a:off x="6953752" y="1522420"/>
              <a:ext cx="228600" cy="228600"/>
            </a:xfrm>
            <a:prstGeom prst="ellipse">
              <a:avLst/>
            </a:prstGeom>
            <a:solidFill>
              <a:srgbClr val="F15A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E931C752-3BE8-43D2-87C5-22F366C42F51}"/>
                </a:ext>
              </a:extLst>
            </p:cNvPr>
            <p:cNvSpPr/>
            <p:nvPr/>
          </p:nvSpPr>
          <p:spPr>
            <a:xfrm>
              <a:off x="8150641" y="1662076"/>
              <a:ext cx="228600" cy="228600"/>
            </a:xfrm>
            <a:prstGeom prst="ellipse">
              <a:avLst/>
            </a:prstGeom>
            <a:solidFill>
              <a:srgbClr val="78F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A44A688-3141-4613-8B6C-1BF8AFF31E73}"/>
              </a:ext>
            </a:extLst>
          </p:cNvPr>
          <p:cNvCxnSpPr>
            <a:cxnSpLocks/>
          </p:cNvCxnSpPr>
          <p:nvPr/>
        </p:nvCxnSpPr>
        <p:spPr>
          <a:xfrm>
            <a:off x="6095999" y="1111617"/>
            <a:ext cx="0" cy="4634765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FB971F57-6013-418C-BC75-E53547FA2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62" y="2955251"/>
            <a:ext cx="5151590" cy="109276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337A60B-F6FC-4CED-987C-E207204F39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439" y="2992862"/>
            <a:ext cx="5831668" cy="11154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701722-E925-4B8D-8414-A9A0A5A1AD1C}"/>
                  </a:ext>
                </a:extLst>
              </p:cNvPr>
              <p:cNvSpPr txBox="1"/>
              <p:nvPr/>
            </p:nvSpPr>
            <p:spPr>
              <a:xfrm>
                <a:off x="8796288" y="1434713"/>
                <a:ext cx="11118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701722-E925-4B8D-8414-A9A0A5A1A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288" y="1434713"/>
                <a:ext cx="111187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535DF842-AE2C-49E0-BDF9-F45A86019A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68" y="4830216"/>
            <a:ext cx="1703871" cy="187034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BEFEF6F-87A5-4355-9287-71CE8C5683E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1" t="10448" r="9551" b="3625"/>
          <a:stretch/>
        </p:blipFill>
        <p:spPr>
          <a:xfrm>
            <a:off x="8147996" y="4922905"/>
            <a:ext cx="2094293" cy="1777652"/>
          </a:xfrm>
          <a:prstGeom prst="rect">
            <a:avLst/>
          </a:prstGeom>
        </p:spPr>
      </p:pic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CF78279-A34C-4F40-89A7-3F82821986EF}"/>
              </a:ext>
            </a:extLst>
          </p:cNvPr>
          <p:cNvCxnSpPr>
            <a:cxnSpLocks/>
          </p:cNvCxnSpPr>
          <p:nvPr/>
        </p:nvCxnSpPr>
        <p:spPr>
          <a:xfrm flipH="1">
            <a:off x="542810" y="4848584"/>
            <a:ext cx="11220565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DEA093C-5B54-4CC8-BB65-E942FD23B407}"/>
              </a:ext>
            </a:extLst>
          </p:cNvPr>
          <p:cNvSpPr/>
          <p:nvPr/>
        </p:nvSpPr>
        <p:spPr>
          <a:xfrm>
            <a:off x="-1" y="4645554"/>
            <a:ext cx="943857" cy="369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Results</a:t>
            </a:r>
            <a:endParaRPr lang="ko-KR" altLang="en-US" dirty="0">
              <a:solidFill>
                <a:schemeClr val="tx1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pic>
        <p:nvPicPr>
          <p:cNvPr id="1027" name="그림 1026">
            <a:extLst>
              <a:ext uri="{FF2B5EF4-FFF2-40B4-BE49-F238E27FC236}">
                <a16:creationId xmlns:a16="http://schemas.microsoft.com/office/drawing/2014/main" id="{88AD29C5-0E31-466B-ACD7-65E8A79892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7754" y="4182610"/>
            <a:ext cx="4491038" cy="5050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ADA777-9B4A-48BE-B953-016EDCAC327E}"/>
              </a:ext>
            </a:extLst>
          </p:cNvPr>
          <p:cNvSpPr txBox="1"/>
          <p:nvPr/>
        </p:nvSpPr>
        <p:spPr>
          <a:xfrm>
            <a:off x="3364411" y="6304923"/>
            <a:ext cx="5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Agent control through the Reward function is difficult.</a:t>
            </a:r>
            <a:endParaRPr lang="ko-KR" altLang="en-US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34499A6D-3902-4AFE-A37F-CA9FB4731AA6}"/>
              </a:ext>
            </a:extLst>
          </p:cNvPr>
          <p:cNvSpPr txBox="1"/>
          <p:nvPr/>
        </p:nvSpPr>
        <p:spPr>
          <a:xfrm>
            <a:off x="1739189" y="4173271"/>
            <a:ext cx="2416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Same Reward Scheme</a:t>
            </a:r>
            <a:endParaRPr lang="ko-KR" altLang="en-US" sz="16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2642F84-096A-4F80-B65C-F09C64B20DEE}"/>
              </a:ext>
            </a:extLst>
          </p:cNvPr>
          <p:cNvSpPr/>
          <p:nvPr/>
        </p:nvSpPr>
        <p:spPr>
          <a:xfrm>
            <a:off x="11335166" y="4663922"/>
            <a:ext cx="849086" cy="369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Results</a:t>
            </a:r>
            <a:endParaRPr lang="ko-KR" altLang="en-US" dirty="0">
              <a:solidFill>
                <a:schemeClr val="tx1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44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AF222B2-7CB3-4AA7-BD53-A30D2207BAA6}"/>
              </a:ext>
            </a:extLst>
          </p:cNvPr>
          <p:cNvSpPr/>
          <p:nvPr/>
        </p:nvSpPr>
        <p:spPr>
          <a:xfrm>
            <a:off x="0" y="0"/>
            <a:ext cx="12192000" cy="938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 2D 3Body Problems’ Periodic Orbit - Results</a:t>
            </a:r>
            <a:endParaRPr lang="ko-KR" altLang="en-US" sz="24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B4CD3B-8C88-4A9B-9AF2-E7683EBA0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97" r="725" b="5136"/>
          <a:stretch/>
        </p:blipFill>
        <p:spPr>
          <a:xfrm>
            <a:off x="2880477" y="1060545"/>
            <a:ext cx="6600407" cy="10975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3A37E0-AC7A-4212-B6F1-9ACD72761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387" y="2111719"/>
            <a:ext cx="7162800" cy="4762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A8AC06-2D77-4B5D-A8DE-BBD0915C0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388" y="2533196"/>
            <a:ext cx="6243224" cy="17368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52E498-E4FE-4825-8C10-E1E423C78675}"/>
              </a:ext>
            </a:extLst>
          </p:cNvPr>
          <p:cNvSpPr txBox="1"/>
          <p:nvPr/>
        </p:nvSpPr>
        <p:spPr>
          <a:xfrm>
            <a:off x="2171700" y="4270032"/>
            <a:ext cx="78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좌측부터 </a:t>
            </a:r>
            <a:r>
              <a:rPr lang="en-US" altLang="ko-KR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25000, 30000, 50000</a:t>
            </a:r>
            <a:r>
              <a:rPr lang="ko-KR" altLang="en-US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회 </a:t>
            </a:r>
            <a:r>
              <a:rPr lang="en-US" altLang="ko-KR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agent</a:t>
            </a:r>
            <a:r>
              <a:rPr lang="ko-KR" altLang="en-US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학습 후 </a:t>
            </a:r>
            <a:r>
              <a:rPr lang="en-US" altLang="ko-KR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5000Step </a:t>
            </a:r>
            <a:r>
              <a:rPr lang="ko-KR" altLang="en-US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시 가장 높은 보상의 궤도</a:t>
            </a:r>
          </a:p>
        </p:txBody>
      </p:sp>
    </p:spTree>
    <p:extLst>
      <p:ext uri="{BB962C8B-B14F-4D97-AF65-F5344CB8AC3E}">
        <p14:creationId xmlns:p14="http://schemas.microsoft.com/office/powerpoint/2010/main" val="346184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AF222B2-7CB3-4AA7-BD53-A30D2207BAA6}"/>
              </a:ext>
            </a:extLst>
          </p:cNvPr>
          <p:cNvSpPr/>
          <p:nvPr/>
        </p:nvSpPr>
        <p:spPr>
          <a:xfrm>
            <a:off x="0" y="0"/>
            <a:ext cx="12192000" cy="938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 Conclusion &amp; Furthermore</a:t>
            </a:r>
            <a:endParaRPr lang="ko-KR" altLang="en-US" sz="24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F4D7AEE-6B04-41CB-A1B3-4D727734BDFF}"/>
              </a:ext>
            </a:extLst>
          </p:cNvPr>
          <p:cNvGrpSpPr/>
          <p:nvPr/>
        </p:nvGrpSpPr>
        <p:grpSpPr>
          <a:xfrm>
            <a:off x="659693" y="1003769"/>
            <a:ext cx="11221278" cy="3914479"/>
            <a:chOff x="606287" y="2041771"/>
            <a:chExt cx="11221278" cy="3914479"/>
          </a:xfrm>
          <a:solidFill>
            <a:schemeClr val="bg1"/>
          </a:solidFill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AB1F06-E02A-49A7-822B-6B1476930957}"/>
                </a:ext>
              </a:extLst>
            </p:cNvPr>
            <p:cNvSpPr txBox="1"/>
            <p:nvPr/>
          </p:nvSpPr>
          <p:spPr>
            <a:xfrm>
              <a:off x="606287" y="2041771"/>
              <a:ext cx="11221278" cy="523220"/>
            </a:xfrm>
            <a:prstGeom prst="rect">
              <a:avLst/>
            </a:prstGeom>
            <a:grp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학습 자체는 초기조건과 무관하게 진행되었기 때문에</a:t>
              </a:r>
              <a:r>
                <a:rPr lang="en-US" altLang="ko-KR" sz="1400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, </a:t>
              </a:r>
            </a:p>
            <a:p>
              <a:pPr algn="ctr"/>
              <a:r>
                <a:rPr lang="ko-KR" altLang="en-US" sz="1400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환경에서 최초로 정의한 </a:t>
              </a:r>
              <a:r>
                <a:rPr lang="en-US" altLang="ko-KR" sz="1400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3</a:t>
              </a:r>
              <a:r>
                <a:rPr lang="ko-KR" altLang="en-US" sz="1400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체의 위치와 초기속도</a:t>
              </a:r>
              <a:r>
                <a:rPr lang="en-US" altLang="ko-KR" sz="1400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, </a:t>
              </a:r>
              <a:r>
                <a:rPr lang="ko-KR" altLang="en-US" sz="1400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초기 주기 값을 수정하여도 비슷한 결과를 얻을 수 있다</a:t>
              </a:r>
              <a:r>
                <a:rPr lang="en-US" altLang="ko-KR" sz="1400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.</a:t>
              </a:r>
              <a:endParaRPr lang="ko-KR" altLang="en-US" sz="1400" dirty="0"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F6542DD8-A6B5-46C1-A548-E82E4ABA9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3090" y="2572089"/>
              <a:ext cx="8953500" cy="2605503"/>
            </a:xfrm>
            <a:prstGeom prst="rect">
              <a:avLst/>
            </a:prstGeom>
            <a:grpFill/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ADA3A8D-CDBF-4DB2-982C-1EC110F0D32E}"/>
                    </a:ext>
                  </a:extLst>
                </p:cNvPr>
                <p:cNvSpPr txBox="1"/>
                <p:nvPr/>
              </p:nvSpPr>
              <p:spPr>
                <a:xfrm>
                  <a:off x="1219145" y="5217586"/>
                  <a:ext cx="9441390" cy="73866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atin typeface="서울남산 장체B" panose="02020603020101020101" pitchFamily="18" charset="-127"/>
                      <a:ea typeface="서울남산 장체B" panose="02020603020101020101" pitchFamily="18" charset="-127"/>
                    </a:rPr>
                    <a:t>좌측부터 초기조건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ko-KR" altLang="en-US" sz="1400" i="1" dirty="0" smtClean="0"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latin typeface="서울남산 장체B" panose="02020603020101020101" pitchFamily="18" charset="-127"/>
                      <a:ea typeface="서울남산 장체B" panose="02020603020101020101" pitchFamily="18" charset="-127"/>
                    </a:rPr>
                    <a:t> = </a:t>
                  </a:r>
                  <a:r>
                    <a:rPr lang="ko-KR" altLang="en-US" sz="1400" dirty="0">
                      <a:latin typeface="서울남산 장체B" panose="02020603020101020101" pitchFamily="18" charset="-127"/>
                      <a:ea typeface="서울남산 장체B" panose="02020603020101020101" pitchFamily="18" charset="-127"/>
                    </a:rPr>
                    <a:t>𝑛</a:t>
                  </a:r>
                  <a:r>
                    <a:rPr lang="en-US" altLang="ko-KR" sz="1400" dirty="0">
                      <a:latin typeface="서울남산 장체B" panose="02020603020101020101" pitchFamily="18" charset="-127"/>
                      <a:ea typeface="서울남산 장체B" panose="02020603020101020101" pitchFamily="18" charset="-127"/>
                    </a:rPr>
                    <a:t>/4 </a:t>
                  </a:r>
                  <a:r>
                    <a:rPr lang="ko-KR" altLang="en-US" sz="1400" dirty="0">
                      <a:latin typeface="서울남산 장체B" panose="02020603020101020101" pitchFamily="18" charset="-127"/>
                      <a:ea typeface="서울남산 장체B" panose="02020603020101020101" pitchFamily="18" charset="-127"/>
                    </a:rPr>
                    <a:t>로 설정한 경우 구해진 궤도</a:t>
                  </a:r>
                  <a:endParaRPr lang="en-US" altLang="ko-KR" sz="1400" dirty="0">
                    <a:latin typeface="서울남산 장체B" panose="02020603020101020101" pitchFamily="18" charset="-127"/>
                    <a:ea typeface="서울남산 장체B" panose="02020603020101020101" pitchFamily="18" charset="-127"/>
                  </a:endParaRPr>
                </a:p>
                <a:p>
                  <a:pPr algn="ctr"/>
                  <a:r>
                    <a:rPr lang="ko-KR" altLang="en-US" sz="1400" dirty="0">
                      <a:latin typeface="서울남산 장체B" panose="02020603020101020101" pitchFamily="18" charset="-127"/>
                      <a:ea typeface="서울남산 장체B" panose="02020603020101020101" pitchFamily="18" charset="-127"/>
                    </a:rPr>
                    <a:t>초기조건</a:t>
                  </a:r>
                  <a:r>
                    <a:rPr lang="en-US" altLang="ko-KR" sz="1400" dirty="0">
                      <a:latin typeface="서울남산 장체B" panose="02020603020101020101" pitchFamily="18" charset="-127"/>
                      <a:ea typeface="서울남산 장체B" panose="02020603020101020101" pitchFamily="18" charset="-127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ko-KR" altLang="en-US" sz="1400" i="1" dirty="0" smtClean="0"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latin typeface="서울남산 장체B" panose="02020603020101020101" pitchFamily="18" charset="-127"/>
                      <a:ea typeface="서울남산 장체B" panose="02020603020101020101" pitchFamily="18" charset="-127"/>
                    </a:rPr>
                    <a:t> = </a:t>
                  </a:r>
                  <a:r>
                    <a:rPr lang="ko-KR" altLang="en-US" sz="1400" dirty="0">
                      <a:latin typeface="서울남산 장체B" panose="02020603020101020101" pitchFamily="18" charset="-127"/>
                      <a:ea typeface="서울남산 장체B" panose="02020603020101020101" pitchFamily="18" charset="-127"/>
                    </a:rPr>
                    <a:t>𝑛</a:t>
                  </a:r>
                  <a:r>
                    <a:rPr lang="en-US" altLang="ko-KR" sz="1400" dirty="0">
                      <a:latin typeface="서울남산 장체B" panose="02020603020101020101" pitchFamily="18" charset="-127"/>
                      <a:ea typeface="서울남산 장체B" panose="02020603020101020101" pitchFamily="18" charset="-127"/>
                    </a:rPr>
                    <a:t>/4 , </a:t>
                  </a:r>
                  <a:r>
                    <a:rPr lang="ko-KR" altLang="en-US" sz="1400" dirty="0">
                      <a:latin typeface="서울남산 장체B" panose="02020603020101020101" pitchFamily="18" charset="-127"/>
                      <a:ea typeface="서울남산 장체B" panose="02020603020101020101" pitchFamily="18" charset="-127"/>
                    </a:rPr>
                    <a:t>𝑟</a:t>
                  </a:r>
                  <a:r>
                    <a:rPr lang="en-US" altLang="ko-KR" sz="1400" dirty="0">
                      <a:latin typeface="서울남산 장체B" panose="02020603020101020101" pitchFamily="18" charset="-127"/>
                      <a:ea typeface="서울남산 장체B" panose="02020603020101020101" pitchFamily="18" charset="-127"/>
                    </a:rPr>
                    <a:t>2 = (2,0) </a:t>
                  </a:r>
                  <a:r>
                    <a:rPr lang="ko-KR" altLang="en-US" sz="1400" dirty="0">
                      <a:latin typeface="서울남산 장체B" panose="02020603020101020101" pitchFamily="18" charset="-127"/>
                      <a:ea typeface="서울남산 장체B" panose="02020603020101020101" pitchFamily="18" charset="-127"/>
                    </a:rPr>
                    <a:t>으로 설정한 경우 구해진 궤도</a:t>
                  </a:r>
                  <a:r>
                    <a:rPr lang="en-US" altLang="ko-KR" sz="1400" dirty="0">
                      <a:latin typeface="서울남산 장체B" panose="02020603020101020101" pitchFamily="18" charset="-127"/>
                      <a:ea typeface="서울남산 장체B" panose="02020603020101020101" pitchFamily="18" charset="-127"/>
                    </a:rPr>
                    <a:t>.</a:t>
                  </a:r>
                </a:p>
                <a:p>
                  <a:pPr algn="ctr"/>
                  <a:r>
                    <a:rPr lang="en-US" altLang="ko-KR" sz="1400" dirty="0">
                      <a:latin typeface="서울남산 장체B" panose="02020603020101020101" pitchFamily="18" charset="-127"/>
                      <a:ea typeface="서울남산 장체B" panose="02020603020101020101" pitchFamily="18" charset="-127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ko-KR" altLang="en-US" sz="1400" i="1" dirty="0" smtClean="0"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latin typeface="서울남산 장체B" panose="02020603020101020101" pitchFamily="18" charset="-127"/>
                      <a:ea typeface="서울남산 장체B" panose="02020603020101020101" pitchFamily="18" charset="-127"/>
                    </a:rPr>
                    <a:t> = </a:t>
                  </a:r>
                  <a:r>
                    <a:rPr lang="ko-KR" altLang="en-US" sz="1400" dirty="0">
                      <a:latin typeface="서울남산 장체B" panose="02020603020101020101" pitchFamily="18" charset="-127"/>
                      <a:ea typeface="서울남산 장체B" panose="02020603020101020101" pitchFamily="18" charset="-127"/>
                    </a:rPr>
                    <a:t>𝑛</a:t>
                  </a:r>
                  <a:r>
                    <a:rPr lang="en-US" altLang="ko-KR" sz="1400" dirty="0">
                      <a:latin typeface="서울남산 장체B" panose="02020603020101020101" pitchFamily="18" charset="-127"/>
                      <a:ea typeface="서울남산 장체B" panose="02020603020101020101" pitchFamily="18" charset="-127"/>
                    </a:rPr>
                    <a:t>/4 , </a:t>
                  </a:r>
                  <a:r>
                    <a:rPr lang="ko-KR" altLang="en-US" sz="1400" dirty="0">
                      <a:latin typeface="서울남산 장체B" panose="02020603020101020101" pitchFamily="18" charset="-127"/>
                      <a:ea typeface="서울남산 장체B" panose="02020603020101020101" pitchFamily="18" charset="-127"/>
                    </a:rPr>
                    <a:t>𝑟</a:t>
                  </a:r>
                  <a:r>
                    <a:rPr lang="en-US" altLang="ko-KR" sz="1400" dirty="0">
                      <a:latin typeface="서울남산 장체B" panose="02020603020101020101" pitchFamily="18" charset="-127"/>
                      <a:ea typeface="서울남산 장체B" panose="02020603020101020101" pitchFamily="18" charset="-127"/>
                    </a:rPr>
                    <a:t>2 = (2,0), </a:t>
                  </a:r>
                  <a:r>
                    <a:rPr lang="ko-KR" altLang="en-US" sz="1400" dirty="0">
                      <a:latin typeface="서울남산 장체B" panose="02020603020101020101" pitchFamily="18" charset="-127"/>
                      <a:ea typeface="서울남산 장체B" panose="02020603020101020101" pitchFamily="18" charset="-127"/>
                    </a:rPr>
                    <a:t>𝑣</a:t>
                  </a:r>
                  <a:r>
                    <a:rPr lang="en-US" altLang="ko-KR" sz="1400" dirty="0">
                      <a:latin typeface="서울남산 장체B" panose="02020603020101020101" pitchFamily="18" charset="-127"/>
                      <a:ea typeface="서울남산 장체B" panose="02020603020101020101" pitchFamily="18" charset="-127"/>
                    </a:rPr>
                    <a:t>3 = (1,1) </a:t>
                  </a:r>
                  <a:r>
                    <a:rPr lang="ko-KR" altLang="en-US" sz="1400" dirty="0">
                      <a:latin typeface="서울남산 장체B" panose="02020603020101020101" pitchFamily="18" charset="-127"/>
                      <a:ea typeface="서울남산 장체B" panose="02020603020101020101" pitchFamily="18" charset="-127"/>
                    </a:rPr>
                    <a:t>으로 설정한 경우 구해진 궤도</a:t>
                  </a:r>
                  <a:r>
                    <a:rPr lang="en-US" altLang="ko-KR" sz="1400" dirty="0">
                      <a:latin typeface="서울남산 장체B" panose="02020603020101020101" pitchFamily="18" charset="-127"/>
                      <a:ea typeface="서울남산 장체B" panose="02020603020101020101" pitchFamily="18" charset="-127"/>
                    </a:rPr>
                    <a:t>.</a:t>
                  </a:r>
                  <a:endParaRPr lang="ko-KR" altLang="en-US" sz="1400" dirty="0">
                    <a:latin typeface="서울남산 장체B" panose="02020603020101020101" pitchFamily="18" charset="-127"/>
                    <a:ea typeface="서울남산 장체B" panose="02020603020101020101" pitchFamily="18" charset="-127"/>
                  </a:endParaRP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ADA3A8D-CDBF-4DB2-982C-1EC110F0D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145" y="5217586"/>
                  <a:ext cx="9441390" cy="738664"/>
                </a:xfrm>
                <a:prstGeom prst="rect">
                  <a:avLst/>
                </a:prstGeom>
                <a:blipFill>
                  <a:blip r:embed="rId3"/>
                  <a:stretch>
                    <a:fillRect t="-2479" b="-74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CCB4E80-6D8A-4BB3-B570-E582F716279D}"/>
              </a:ext>
            </a:extLst>
          </p:cNvPr>
          <p:cNvSpPr txBox="1"/>
          <p:nvPr/>
        </p:nvSpPr>
        <p:spPr>
          <a:xfrm>
            <a:off x="1587120" y="4958242"/>
            <a:ext cx="9017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Conclusion</a:t>
            </a:r>
          </a:p>
          <a:p>
            <a:pPr algn="ctr"/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이전의 연구보다 훨씬 단순한 수식으로 정의된 보상함수와 </a:t>
            </a: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RL algorithm Agent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를 통해 궤도를 찾는 본 연구는 정확도는 상대적으로 낮지만</a:t>
            </a: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 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간단한 수식에 비해 매우 적은 오차를 가지며</a:t>
            </a: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 </a:t>
            </a:r>
          </a:p>
          <a:p>
            <a:pPr algn="ctr"/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확장되기 쉬운 장점을 지닌 새로운 컴퓨팅 방법을 제시</a:t>
            </a:r>
            <a:endParaRPr lang="en-US" altLang="ko-KR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매우 적은 오차 또한</a:t>
            </a: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 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세차운동의 꼴을 가지고 있었다</a:t>
            </a: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pPr algn="ctr"/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세차 운동을 고려하는 새로운 </a:t>
            </a: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RL Agent &amp; Environment Design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을 통해 더욱 정확한 결과로 발전 가능</a:t>
            </a: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endParaRPr lang="en-US" altLang="ko-KR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endParaRPr lang="ko-KR" altLang="en-US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33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AF222B2-7CB3-4AA7-BD53-A30D2207BAA6}"/>
              </a:ext>
            </a:extLst>
          </p:cNvPr>
          <p:cNvSpPr/>
          <p:nvPr/>
        </p:nvSpPr>
        <p:spPr>
          <a:xfrm>
            <a:off x="0" y="0"/>
            <a:ext cx="12192000" cy="938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 Conclusion &amp; </a:t>
            </a:r>
            <a:r>
              <a:rPr lang="en-US" altLang="ko-KR" sz="2400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FurtherMore</a:t>
            </a:r>
            <a:endParaRPr lang="ko-KR" altLang="en-US" sz="24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FE27D14-E389-4DCA-953D-DF6A52355430}"/>
              </a:ext>
            </a:extLst>
          </p:cNvPr>
          <p:cNvGrpSpPr/>
          <p:nvPr/>
        </p:nvGrpSpPr>
        <p:grpSpPr>
          <a:xfrm>
            <a:off x="3629024" y="1126715"/>
            <a:ext cx="5282616" cy="2166603"/>
            <a:chOff x="6762750" y="1104900"/>
            <a:chExt cx="5282616" cy="2166603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7583103-FFB9-454D-89EF-955B856F1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0863" y="1371862"/>
              <a:ext cx="1704974" cy="1676151"/>
            </a:xfrm>
            <a:prstGeom prst="rect">
              <a:avLst/>
            </a:prstGeom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451A1F9-A35C-456E-A993-DF56504E5EAC}"/>
                </a:ext>
              </a:extLst>
            </p:cNvPr>
            <p:cNvSpPr/>
            <p:nvPr/>
          </p:nvSpPr>
          <p:spPr>
            <a:xfrm>
              <a:off x="7959643" y="1797219"/>
              <a:ext cx="228600" cy="228600"/>
            </a:xfrm>
            <a:prstGeom prst="ellipse">
              <a:avLst/>
            </a:prstGeom>
            <a:solidFill>
              <a:srgbClr val="F15A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9C180D6-EF56-4520-A35A-3242972AC1C6}"/>
                </a:ext>
              </a:extLst>
            </p:cNvPr>
            <p:cNvSpPr/>
            <p:nvPr/>
          </p:nvSpPr>
          <p:spPr>
            <a:xfrm>
              <a:off x="8366210" y="2345790"/>
              <a:ext cx="228600" cy="228600"/>
            </a:xfrm>
            <a:prstGeom prst="ellipse">
              <a:avLst/>
            </a:prstGeom>
            <a:solidFill>
              <a:srgbClr val="78F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D70BE54-467C-4AAF-AEF8-DBB0F7A2500F}"/>
                </a:ext>
              </a:extLst>
            </p:cNvPr>
            <p:cNvSpPr/>
            <p:nvPr/>
          </p:nvSpPr>
          <p:spPr>
            <a:xfrm>
              <a:off x="7442285" y="2231490"/>
              <a:ext cx="228600" cy="228600"/>
            </a:xfrm>
            <a:prstGeom prst="ellipse">
              <a:avLst/>
            </a:prstGeom>
            <a:solidFill>
              <a:srgbClr val="287B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DD4159A1-F739-4E4B-9D69-969D157FF267}"/>
                </a:ext>
              </a:extLst>
            </p:cNvPr>
            <p:cNvCxnSpPr/>
            <p:nvPr/>
          </p:nvCxnSpPr>
          <p:spPr>
            <a:xfrm>
              <a:off x="8911640" y="2190384"/>
              <a:ext cx="760998" cy="0"/>
            </a:xfrm>
            <a:prstGeom prst="straightConnector1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F36282-C86F-4B3E-ABBC-58DDC57700E6}"/>
                </a:ext>
              </a:extLst>
            </p:cNvPr>
            <p:cNvSpPr txBox="1"/>
            <p:nvPr/>
          </p:nvSpPr>
          <p:spPr>
            <a:xfrm>
              <a:off x="8822656" y="1840605"/>
              <a:ext cx="95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Action</a:t>
              </a:r>
              <a:endPara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38AEC6C3-749A-4A86-B03E-17A73ED800FA}"/>
                </a:ext>
              </a:extLst>
            </p:cNvPr>
            <p:cNvSpPr txBox="1"/>
            <p:nvPr/>
          </p:nvSpPr>
          <p:spPr>
            <a:xfrm>
              <a:off x="8939714" y="1957861"/>
              <a:ext cx="821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b="0" i="1" dirty="0">
                <a:latin typeface="Cambria Math" panose="02040503050406030204" pitchFamily="18" charset="0"/>
              </a:endParaRPr>
            </a:p>
          </p:txBody>
        </p:sp>
        <p:sp>
          <p:nvSpPr>
            <p:cNvPr id="1025" name="직사각형 1024">
              <a:extLst>
                <a:ext uri="{FF2B5EF4-FFF2-40B4-BE49-F238E27FC236}">
                  <a16:creationId xmlns:a16="http://schemas.microsoft.com/office/drawing/2014/main" id="{04EA2A24-C2A9-4709-8331-F3520DC2CB90}"/>
                </a:ext>
              </a:extLst>
            </p:cNvPr>
            <p:cNvSpPr/>
            <p:nvPr/>
          </p:nvSpPr>
          <p:spPr>
            <a:xfrm>
              <a:off x="6762750" y="1104900"/>
              <a:ext cx="5282616" cy="2166603"/>
            </a:xfrm>
            <a:prstGeom prst="rect">
              <a:avLst/>
            </a:prstGeom>
            <a:noFill/>
            <a:ln w="508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301B38DF-5319-40C3-A33D-759CDA66F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83" y="1393458"/>
            <a:ext cx="1704974" cy="1676151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2D9A5092-22EF-4CCC-9677-36BA67A5EA01}"/>
              </a:ext>
            </a:extLst>
          </p:cNvPr>
          <p:cNvSpPr/>
          <p:nvPr/>
        </p:nvSpPr>
        <p:spPr>
          <a:xfrm>
            <a:off x="7663363" y="1818815"/>
            <a:ext cx="228600" cy="228600"/>
          </a:xfrm>
          <a:prstGeom prst="ellipse">
            <a:avLst/>
          </a:prstGeom>
          <a:solidFill>
            <a:srgbClr val="F15A1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5AD5D68-EABA-4DF6-9333-3AEC69594BB1}"/>
              </a:ext>
            </a:extLst>
          </p:cNvPr>
          <p:cNvSpPr/>
          <p:nvPr/>
        </p:nvSpPr>
        <p:spPr>
          <a:xfrm>
            <a:off x="8069930" y="2367386"/>
            <a:ext cx="228600" cy="228600"/>
          </a:xfrm>
          <a:prstGeom prst="ellipse">
            <a:avLst/>
          </a:prstGeom>
          <a:solidFill>
            <a:srgbClr val="78F4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18B4C58-AFB9-4C35-B78D-6A2A8D12C535}"/>
              </a:ext>
            </a:extLst>
          </p:cNvPr>
          <p:cNvSpPr/>
          <p:nvPr/>
        </p:nvSpPr>
        <p:spPr>
          <a:xfrm>
            <a:off x="7146005" y="2253086"/>
            <a:ext cx="228600" cy="228600"/>
          </a:xfrm>
          <a:prstGeom prst="ellipse">
            <a:avLst/>
          </a:prstGeom>
          <a:solidFill>
            <a:srgbClr val="287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42CE7B5-307B-4BF7-A85F-B5BC71A1714E}"/>
              </a:ext>
            </a:extLst>
          </p:cNvPr>
          <p:cNvCxnSpPr>
            <a:cxnSpLocks/>
          </p:cNvCxnSpPr>
          <p:nvPr/>
        </p:nvCxnSpPr>
        <p:spPr>
          <a:xfrm flipH="1" flipV="1">
            <a:off x="7205909" y="1675669"/>
            <a:ext cx="395790" cy="160062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F138110-C228-427A-B0B5-02DDC3A815A2}"/>
              </a:ext>
            </a:extLst>
          </p:cNvPr>
          <p:cNvSpPr txBox="1"/>
          <p:nvPr/>
        </p:nvSpPr>
        <p:spPr>
          <a:xfrm>
            <a:off x="-158666" y="4900115"/>
            <a:ext cx="480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Reward Scheme &amp; Action Space Change</a:t>
            </a:r>
            <a:endParaRPr lang="ko-KR" altLang="en-US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65FD56-DADD-4B23-98B0-FB18238AC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841" y="3356673"/>
            <a:ext cx="6391275" cy="657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5E8C7FA-B382-479E-8BA1-746E6B988796}"/>
                  </a:ext>
                </a:extLst>
              </p:cNvPr>
              <p:cNvSpPr txBox="1"/>
              <p:nvPr/>
            </p:nvSpPr>
            <p:spPr>
              <a:xfrm>
                <a:off x="5627771" y="2281521"/>
                <a:ext cx="1357814" cy="670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⃗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2,0</m:t>
                        </m:r>
                      </m:sub>
                    </m:sSub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⃗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2,0</m:t>
                        </m:r>
                      </m:sub>
                    </m:sSub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⃗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3,0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⃗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3,0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5E8C7FA-B382-479E-8BA1-746E6B988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771" y="2281521"/>
                <a:ext cx="1357814" cy="670696"/>
              </a:xfrm>
              <a:prstGeom prst="rect">
                <a:avLst/>
              </a:prstGeom>
              <a:blipFill>
                <a:blip r:embed="rId4"/>
                <a:stretch>
                  <a:fillRect t="-1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89B51BE-660B-4270-B2D8-AC26063CE0FE}"/>
              </a:ext>
            </a:extLst>
          </p:cNvPr>
          <p:cNvCxnSpPr>
            <a:cxnSpLocks/>
          </p:cNvCxnSpPr>
          <p:nvPr/>
        </p:nvCxnSpPr>
        <p:spPr>
          <a:xfrm flipV="1">
            <a:off x="8195885" y="1933115"/>
            <a:ext cx="66550" cy="402594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1E8A4FC7-5EEE-4BB1-BC44-5999D9018FCA}"/>
              </a:ext>
            </a:extLst>
          </p:cNvPr>
          <p:cNvSpPr/>
          <p:nvPr/>
        </p:nvSpPr>
        <p:spPr>
          <a:xfrm>
            <a:off x="6953752" y="1522420"/>
            <a:ext cx="228600" cy="228600"/>
          </a:xfrm>
          <a:prstGeom prst="ellipse">
            <a:avLst/>
          </a:prstGeom>
          <a:solidFill>
            <a:srgbClr val="F15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650BC50-99D2-443B-9A58-84162663DC88}"/>
              </a:ext>
            </a:extLst>
          </p:cNvPr>
          <p:cNvSpPr/>
          <p:nvPr/>
        </p:nvSpPr>
        <p:spPr>
          <a:xfrm>
            <a:off x="8150641" y="1662076"/>
            <a:ext cx="228600" cy="228600"/>
          </a:xfrm>
          <a:prstGeom prst="ellipse">
            <a:avLst/>
          </a:prstGeom>
          <a:solidFill>
            <a:srgbClr val="78F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5FDF8C-8C2F-42F2-8CD4-8ED06EB8553D}"/>
              </a:ext>
            </a:extLst>
          </p:cNvPr>
          <p:cNvSpPr txBox="1"/>
          <p:nvPr/>
        </p:nvSpPr>
        <p:spPr>
          <a:xfrm>
            <a:off x="2803609" y="4057742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Also Failed</a:t>
            </a:r>
            <a:endParaRPr lang="ko-KR" altLang="en-US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4FA386E-CE5B-4BE0-B054-3248CB903703}"/>
              </a:ext>
            </a:extLst>
          </p:cNvPr>
          <p:cNvCxnSpPr/>
          <p:nvPr/>
        </p:nvCxnSpPr>
        <p:spPr>
          <a:xfrm>
            <a:off x="247650" y="4547076"/>
            <a:ext cx="11696700" cy="0"/>
          </a:xfrm>
          <a:prstGeom prst="line">
            <a:avLst/>
          </a:prstGeom>
          <a:ln w="28575" cmpd="thinThick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8595B41-1AEF-4DE4-86D7-57D5628ABB82}"/>
              </a:ext>
            </a:extLst>
          </p:cNvPr>
          <p:cNvSpPr txBox="1"/>
          <p:nvPr/>
        </p:nvSpPr>
        <p:spPr>
          <a:xfrm>
            <a:off x="-158666" y="4579081"/>
            <a:ext cx="480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For Simple Reward &amp; Fast Learning</a:t>
            </a:r>
            <a:endParaRPr lang="ko-KR" altLang="en-US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C867817-7E4C-4256-9C7E-648F845E3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7482" y="5252427"/>
            <a:ext cx="7505700" cy="1447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ADA777-9B4A-48BE-B953-016EDCAC327E}"/>
              </a:ext>
            </a:extLst>
          </p:cNvPr>
          <p:cNvSpPr txBox="1"/>
          <p:nvPr/>
        </p:nvSpPr>
        <p:spPr>
          <a:xfrm>
            <a:off x="5895975" y="4051357"/>
            <a:ext cx="5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Agent control through the Reward function is difficult.</a:t>
            </a:r>
            <a:endParaRPr lang="ko-KR" altLang="en-US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219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05756-5282-4145-B06B-DB178203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2575A-82E0-4CFE-94F4-7336238E9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546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446</Words>
  <Application>Microsoft Office PowerPoint</Application>
  <PresentationFormat>와이드스크린</PresentationFormat>
  <Paragraphs>72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서울남산 장체B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 Jaeyong</dc:creator>
  <cp:lastModifiedBy>Bae Jaeyong</cp:lastModifiedBy>
  <cp:revision>24</cp:revision>
  <dcterms:created xsi:type="dcterms:W3CDTF">2020-11-28T14:15:12Z</dcterms:created>
  <dcterms:modified xsi:type="dcterms:W3CDTF">2020-11-29T10:35:59Z</dcterms:modified>
</cp:coreProperties>
</file>