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60d311f8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60d311f8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0d311f8d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0d311f8d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0d311f8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0d311f8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0d311f8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0d311f8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0d311f8d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0d311f8d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0d311f8d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0d311f8d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0d311f8d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0d311f8d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0d311f8d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0d311f8d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sanofi.com/" TargetMode="External"/><Relationship Id="rId4" Type="http://schemas.openxmlformats.org/officeDocument/2006/relationships/hyperlink" Target="https://www.linkedin.com/company/sanofi" TargetMode="External"/><Relationship Id="rId5" Type="http://schemas.openxmlformats.org/officeDocument/2006/relationships/hyperlink" Target="https://www.crunchbase.com/organization/sanofi" TargetMode="External"/><Relationship Id="rId6" Type="http://schemas.openxmlformats.org/officeDocument/2006/relationships/hyperlink" Target="https://companiesmarketcap.com/sanofi/marketcap/" TargetMode="External"/><Relationship Id="rId7" Type="http://schemas.openxmlformats.org/officeDocument/2006/relationships/hyperlink" Target="https://entacmedical.com/" TargetMode="External"/><Relationship Id="rId8" Type="http://schemas.openxmlformats.org/officeDocument/2006/relationships/hyperlink" Target="https://chat.openai.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970350" y="845350"/>
            <a:ext cx="7203300" cy="39054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 sz="3300"/>
              <a:t>Sanofi </a:t>
            </a:r>
            <a:endParaRPr b="1" sz="3300"/>
          </a:p>
          <a:p>
            <a:pPr indent="0" lvl="0" marL="0" rtl="0" algn="ctr">
              <a:lnSpc>
                <a:spcPct val="200000"/>
              </a:lnSpc>
              <a:spcBef>
                <a:spcPts val="0"/>
              </a:spcBef>
              <a:spcAft>
                <a:spcPts val="0"/>
              </a:spcAft>
              <a:buNone/>
            </a:pPr>
            <a:r>
              <a:rPr b="1" lang="en" sz="3300"/>
              <a:t>as a potential partn</a:t>
            </a:r>
            <a:r>
              <a:rPr b="1" lang="en" sz="3300"/>
              <a:t>er </a:t>
            </a:r>
            <a:endParaRPr b="1" sz="3300"/>
          </a:p>
          <a:p>
            <a:pPr indent="0" lvl="0" marL="0" rtl="0" algn="ctr">
              <a:lnSpc>
                <a:spcPct val="200000"/>
              </a:lnSpc>
              <a:spcBef>
                <a:spcPts val="0"/>
              </a:spcBef>
              <a:spcAft>
                <a:spcPts val="0"/>
              </a:spcAft>
              <a:buNone/>
            </a:pPr>
            <a:r>
              <a:rPr b="1" lang="en" sz="3300"/>
              <a:t>for Entac Medica</a:t>
            </a:r>
            <a:endParaRPr b="1" sz="3300"/>
          </a:p>
          <a:p>
            <a:pPr indent="0" lvl="0" marL="0" rtl="0" algn="ctr">
              <a:lnSpc>
                <a:spcPct val="200000"/>
              </a:lnSpc>
              <a:spcBef>
                <a:spcPts val="0"/>
              </a:spcBef>
              <a:spcAft>
                <a:spcPts val="0"/>
              </a:spcAft>
              <a:buNone/>
            </a:pPr>
            <a:r>
              <a:rPr i="1" lang="en" sz="2300"/>
              <a:t>by Mikhail Karavaev</a:t>
            </a:r>
            <a:endParaRPr i="1"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Mission</a:t>
            </a:r>
            <a:endParaRPr b="1" sz="2820"/>
          </a:p>
        </p:txBody>
      </p:sp>
      <p:sp>
        <p:nvSpPr>
          <p:cNvPr id="60" name="Google Shape;60;p14"/>
          <p:cNvSpPr txBox="1"/>
          <p:nvPr>
            <p:ph idx="1" type="body"/>
          </p:nvPr>
        </p:nvSpPr>
        <p:spPr>
          <a:xfrm>
            <a:off x="311700" y="1666875"/>
            <a:ext cx="8520600" cy="2902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2200">
                <a:solidFill>
                  <a:srgbClr val="000000"/>
                </a:solidFill>
              </a:rPr>
              <a:t>Sanofi's mission is to improve access to healthcare and make a difference in the lives of people globally by providing innovative pharmaceuticals, vaccines, and healthcare solutions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Location</a:t>
            </a:r>
            <a:endParaRPr b="1" sz="2820"/>
          </a:p>
        </p:txBody>
      </p:sp>
      <p:sp>
        <p:nvSpPr>
          <p:cNvPr id="66" name="Google Shape;66;p15"/>
          <p:cNvSpPr txBox="1"/>
          <p:nvPr>
            <p:ph idx="1" type="body"/>
          </p:nvPr>
        </p:nvSpPr>
        <p:spPr>
          <a:xfrm>
            <a:off x="311700" y="1666875"/>
            <a:ext cx="8520600" cy="2902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n" sz="2200">
                <a:solidFill>
                  <a:srgbClr val="000000"/>
                </a:solidFill>
              </a:rPr>
              <a:t>Headquartered in Paris, France, Sanofi operates on a global scale with a presence in over 170 countries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Services</a:t>
            </a:r>
            <a:endParaRPr b="1" sz="2820"/>
          </a:p>
        </p:txBody>
      </p:sp>
      <p:sp>
        <p:nvSpPr>
          <p:cNvPr id="72" name="Google Shape;72;p16"/>
          <p:cNvSpPr txBox="1"/>
          <p:nvPr>
            <p:ph idx="1" type="body"/>
          </p:nvPr>
        </p:nvSpPr>
        <p:spPr>
          <a:xfrm>
            <a:off x="311700" y="1190625"/>
            <a:ext cx="8520600" cy="33783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0"/>
              </a:spcAft>
              <a:buNone/>
            </a:pPr>
            <a:r>
              <a:rPr lang="en" sz="2200">
                <a:solidFill>
                  <a:srgbClr val="000000"/>
                </a:solidFill>
              </a:rPr>
              <a:t>Sanofi focuses on a wide range of healthcare services, including </a:t>
            </a:r>
            <a:endParaRPr sz="2200">
              <a:solidFill>
                <a:srgbClr val="000000"/>
              </a:solidFill>
            </a:endParaRPr>
          </a:p>
          <a:p>
            <a:pPr indent="-368300" lvl="0" marL="457200" rtl="0" algn="l">
              <a:lnSpc>
                <a:spcPct val="200000"/>
              </a:lnSpc>
              <a:spcBef>
                <a:spcPts val="1200"/>
              </a:spcBef>
              <a:spcAft>
                <a:spcPts val="0"/>
              </a:spcAft>
              <a:buClr>
                <a:srgbClr val="000000"/>
              </a:buClr>
              <a:buSzPts val="2200"/>
              <a:buChar char="●"/>
            </a:pPr>
            <a:r>
              <a:rPr lang="en" sz="2200">
                <a:solidFill>
                  <a:srgbClr val="000000"/>
                </a:solidFill>
              </a:rPr>
              <a:t>pharmaceuticals, </a:t>
            </a:r>
            <a:endParaRPr sz="2200">
              <a:solidFill>
                <a:srgbClr val="000000"/>
              </a:solidFill>
            </a:endParaRPr>
          </a:p>
          <a:p>
            <a:pPr indent="-368300" lvl="0" marL="457200" rtl="0" algn="l">
              <a:lnSpc>
                <a:spcPct val="200000"/>
              </a:lnSpc>
              <a:spcBef>
                <a:spcPts val="0"/>
              </a:spcBef>
              <a:spcAft>
                <a:spcPts val="0"/>
              </a:spcAft>
              <a:buClr>
                <a:srgbClr val="000000"/>
              </a:buClr>
              <a:buSzPts val="2200"/>
              <a:buChar char="●"/>
            </a:pPr>
            <a:r>
              <a:rPr lang="en" sz="2200">
                <a:solidFill>
                  <a:srgbClr val="000000"/>
                </a:solidFill>
              </a:rPr>
              <a:t>vaccines, </a:t>
            </a:r>
            <a:endParaRPr sz="2200">
              <a:solidFill>
                <a:srgbClr val="000000"/>
              </a:solidFill>
            </a:endParaRPr>
          </a:p>
          <a:p>
            <a:pPr indent="-368300" lvl="0" marL="457200" rtl="0" algn="l">
              <a:lnSpc>
                <a:spcPct val="200000"/>
              </a:lnSpc>
              <a:spcBef>
                <a:spcPts val="0"/>
              </a:spcBef>
              <a:spcAft>
                <a:spcPts val="0"/>
              </a:spcAft>
              <a:buClr>
                <a:srgbClr val="000000"/>
              </a:buClr>
              <a:buSzPts val="2200"/>
              <a:buChar char="●"/>
            </a:pPr>
            <a:r>
              <a:rPr lang="en" sz="2200">
                <a:solidFill>
                  <a:srgbClr val="000000"/>
                </a:solidFill>
              </a:rPr>
              <a:t>consumer healthcare products, </a:t>
            </a:r>
            <a:endParaRPr sz="2200">
              <a:solidFill>
                <a:srgbClr val="000000"/>
              </a:solidFill>
            </a:endParaRPr>
          </a:p>
          <a:p>
            <a:pPr indent="0" lvl="0" marL="0" rtl="0" algn="l">
              <a:lnSpc>
                <a:spcPct val="200000"/>
              </a:lnSpc>
              <a:spcBef>
                <a:spcPts val="1200"/>
              </a:spcBef>
              <a:spcAft>
                <a:spcPts val="1200"/>
              </a:spcAft>
              <a:buNone/>
            </a:pPr>
            <a:r>
              <a:rPr lang="en" sz="2200">
                <a:solidFill>
                  <a:srgbClr val="000000"/>
                </a:solidFill>
              </a:rPr>
              <a:t>and innovative treatment solutions for various medical conditions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Market Position</a:t>
            </a:r>
            <a:endParaRPr b="1" sz="2820"/>
          </a:p>
        </p:txBody>
      </p:sp>
      <p:sp>
        <p:nvSpPr>
          <p:cNvPr id="78" name="Google Shape;78;p17"/>
          <p:cNvSpPr txBox="1"/>
          <p:nvPr>
            <p:ph idx="1" type="body"/>
          </p:nvPr>
        </p:nvSpPr>
        <p:spPr>
          <a:xfrm>
            <a:off x="311700" y="1309700"/>
            <a:ext cx="8520600" cy="3572100"/>
          </a:xfrm>
          <a:prstGeom prst="rect">
            <a:avLst/>
          </a:prstGeom>
        </p:spPr>
        <p:txBody>
          <a:bodyPr anchorCtr="0" anchor="t" bIns="91425" lIns="91425" spcFirstLastPara="1" rIns="91425" wrap="square" tIns="91425">
            <a:normAutofit fontScale="85000" lnSpcReduction="10000"/>
          </a:bodyPr>
          <a:lstStyle/>
          <a:p>
            <a:pPr indent="0" lvl="0" marL="0" rtl="0" algn="l">
              <a:lnSpc>
                <a:spcPct val="200000"/>
              </a:lnSpc>
              <a:spcBef>
                <a:spcPts val="0"/>
              </a:spcBef>
              <a:spcAft>
                <a:spcPts val="0"/>
              </a:spcAft>
              <a:buNone/>
            </a:pPr>
            <a:r>
              <a:rPr lang="en" sz="2200">
                <a:solidFill>
                  <a:srgbClr val="000000"/>
                </a:solidFill>
              </a:rPr>
              <a:t>Sanofi is one of the largest pharmaceutical companies in the world. </a:t>
            </a:r>
            <a:endParaRPr sz="2200">
              <a:solidFill>
                <a:srgbClr val="000000"/>
              </a:solidFill>
            </a:endParaRPr>
          </a:p>
          <a:p>
            <a:pPr indent="0" lvl="0" marL="0" rtl="0" algn="l">
              <a:lnSpc>
                <a:spcPct val="200000"/>
              </a:lnSpc>
              <a:spcBef>
                <a:spcPts val="1200"/>
              </a:spcBef>
              <a:spcAft>
                <a:spcPts val="0"/>
              </a:spcAft>
              <a:buNone/>
            </a:pPr>
            <a:r>
              <a:rPr lang="en" sz="2200">
                <a:solidFill>
                  <a:srgbClr val="000000"/>
                </a:solidFill>
              </a:rPr>
              <a:t>It has a significant presence in multiple therapeutic areas, including cardiovascular health, oncology, diabetes, immunology, and rare diseases.</a:t>
            </a:r>
            <a:endParaRPr sz="2200">
              <a:solidFill>
                <a:srgbClr val="000000"/>
              </a:solidFill>
            </a:endParaRPr>
          </a:p>
          <a:p>
            <a:pPr indent="0" lvl="0" marL="0" rtl="0" algn="l">
              <a:lnSpc>
                <a:spcPct val="200000"/>
              </a:lnSpc>
              <a:spcBef>
                <a:spcPts val="1200"/>
              </a:spcBef>
              <a:spcAft>
                <a:spcPts val="0"/>
              </a:spcAft>
              <a:buNone/>
            </a:pPr>
            <a:r>
              <a:rPr lang="en" sz="2200">
                <a:solidFill>
                  <a:schemeClr val="dk1"/>
                </a:solidFill>
              </a:rPr>
              <a:t>As of August 2023 Sanofi has a market cap of $134.27 Billion*. This makes Sanofi the world's 92th most valuable company. </a:t>
            </a:r>
            <a:endParaRPr sz="2200">
              <a:solidFill>
                <a:schemeClr val="dk1"/>
              </a:solidFill>
            </a:endParaRPr>
          </a:p>
          <a:p>
            <a:pPr indent="0" lvl="0" marL="0" rtl="0" algn="l">
              <a:lnSpc>
                <a:spcPct val="200000"/>
              </a:lnSpc>
              <a:spcBef>
                <a:spcPts val="1200"/>
              </a:spcBef>
              <a:spcAft>
                <a:spcPts val="1200"/>
              </a:spcAft>
              <a:buNone/>
            </a:pPr>
            <a:r>
              <a:rPr lang="en" sz="1635">
                <a:solidFill>
                  <a:schemeClr val="dk1"/>
                </a:solidFill>
              </a:rPr>
              <a:t>* according to </a:t>
            </a:r>
            <a:r>
              <a:rPr i="1" lang="en" sz="1635">
                <a:solidFill>
                  <a:schemeClr val="dk1"/>
                </a:solidFill>
              </a:rPr>
              <a:t>companiesmarketcap.com </a:t>
            </a:r>
            <a:endParaRPr i="1" sz="1635">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Main Competitors</a:t>
            </a:r>
            <a:endParaRPr b="1" sz="2820"/>
          </a:p>
        </p:txBody>
      </p:sp>
      <p:sp>
        <p:nvSpPr>
          <p:cNvPr id="84" name="Google Shape;84;p18"/>
          <p:cNvSpPr txBox="1"/>
          <p:nvPr>
            <p:ph idx="1" type="body"/>
          </p:nvPr>
        </p:nvSpPr>
        <p:spPr>
          <a:xfrm>
            <a:off x="311700" y="1285875"/>
            <a:ext cx="8520600" cy="3488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2200">
                <a:solidFill>
                  <a:srgbClr val="000000"/>
                </a:solidFill>
              </a:rPr>
              <a:t>Sanofi faces competition from other major pharmaceutical companies such as </a:t>
            </a:r>
            <a:endParaRPr sz="2200">
              <a:solidFill>
                <a:srgbClr val="000000"/>
              </a:solidFill>
            </a:endParaRPr>
          </a:p>
          <a:p>
            <a:pPr indent="-368300" lvl="0" marL="457200" rtl="0" algn="l">
              <a:lnSpc>
                <a:spcPct val="150000"/>
              </a:lnSpc>
              <a:spcBef>
                <a:spcPts val="1200"/>
              </a:spcBef>
              <a:spcAft>
                <a:spcPts val="0"/>
              </a:spcAft>
              <a:buClr>
                <a:srgbClr val="000000"/>
              </a:buClr>
              <a:buSzPts val="2200"/>
              <a:buChar char="●"/>
            </a:pPr>
            <a:r>
              <a:rPr lang="en" sz="2200">
                <a:solidFill>
                  <a:srgbClr val="000000"/>
                </a:solidFill>
              </a:rPr>
              <a:t>Novartis, </a:t>
            </a:r>
            <a:endParaRPr sz="2200">
              <a:solidFill>
                <a:srgbClr val="000000"/>
              </a:solidFill>
            </a:endParaRPr>
          </a:p>
          <a:p>
            <a:pPr indent="-368300" lvl="0" marL="457200" rtl="0" algn="l">
              <a:lnSpc>
                <a:spcPct val="150000"/>
              </a:lnSpc>
              <a:spcBef>
                <a:spcPts val="0"/>
              </a:spcBef>
              <a:spcAft>
                <a:spcPts val="0"/>
              </a:spcAft>
              <a:buClr>
                <a:srgbClr val="000000"/>
              </a:buClr>
              <a:buSzPts val="2200"/>
              <a:buChar char="●"/>
            </a:pPr>
            <a:r>
              <a:rPr lang="en" sz="2200">
                <a:solidFill>
                  <a:srgbClr val="000000"/>
                </a:solidFill>
              </a:rPr>
              <a:t>Roche, </a:t>
            </a:r>
            <a:endParaRPr sz="2200">
              <a:solidFill>
                <a:srgbClr val="000000"/>
              </a:solidFill>
            </a:endParaRPr>
          </a:p>
          <a:p>
            <a:pPr indent="-368300" lvl="0" marL="457200" rtl="0" algn="l">
              <a:lnSpc>
                <a:spcPct val="150000"/>
              </a:lnSpc>
              <a:spcBef>
                <a:spcPts val="0"/>
              </a:spcBef>
              <a:spcAft>
                <a:spcPts val="0"/>
              </a:spcAft>
              <a:buClr>
                <a:srgbClr val="000000"/>
              </a:buClr>
              <a:buSzPts val="2200"/>
              <a:buChar char="●"/>
            </a:pPr>
            <a:r>
              <a:rPr lang="en" sz="2200">
                <a:solidFill>
                  <a:srgbClr val="000000"/>
                </a:solidFill>
              </a:rPr>
              <a:t>Pfizer, </a:t>
            </a:r>
            <a:endParaRPr sz="2200">
              <a:solidFill>
                <a:srgbClr val="000000"/>
              </a:solidFill>
            </a:endParaRPr>
          </a:p>
          <a:p>
            <a:pPr indent="-368300" lvl="0" marL="457200" rtl="0" algn="l">
              <a:lnSpc>
                <a:spcPct val="150000"/>
              </a:lnSpc>
              <a:spcBef>
                <a:spcPts val="0"/>
              </a:spcBef>
              <a:spcAft>
                <a:spcPts val="0"/>
              </a:spcAft>
              <a:buClr>
                <a:srgbClr val="000000"/>
              </a:buClr>
              <a:buSzPts val="2200"/>
              <a:buChar char="●"/>
            </a:pPr>
            <a:r>
              <a:rPr lang="en" sz="2200">
                <a:solidFill>
                  <a:srgbClr val="000000"/>
                </a:solidFill>
              </a:rPr>
              <a:t>AstraZeneca, and </a:t>
            </a:r>
            <a:endParaRPr sz="2200">
              <a:solidFill>
                <a:srgbClr val="000000"/>
              </a:solidFill>
            </a:endParaRPr>
          </a:p>
          <a:p>
            <a:pPr indent="-368300" lvl="0" marL="457200" rtl="0" algn="l">
              <a:lnSpc>
                <a:spcPct val="150000"/>
              </a:lnSpc>
              <a:spcBef>
                <a:spcPts val="0"/>
              </a:spcBef>
              <a:spcAft>
                <a:spcPts val="0"/>
              </a:spcAft>
              <a:buClr>
                <a:srgbClr val="000000"/>
              </a:buClr>
              <a:buSzPts val="2200"/>
              <a:buChar char="●"/>
            </a:pPr>
            <a:r>
              <a:rPr lang="en" sz="2200">
                <a:solidFill>
                  <a:srgbClr val="000000"/>
                </a:solidFill>
              </a:rPr>
              <a:t>Johnson &amp; Johnson</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Other Relevant Details</a:t>
            </a:r>
            <a:endParaRPr b="1" sz="2820"/>
          </a:p>
        </p:txBody>
      </p:sp>
      <p:sp>
        <p:nvSpPr>
          <p:cNvPr id="90" name="Google Shape;90;p19"/>
          <p:cNvSpPr txBox="1"/>
          <p:nvPr>
            <p:ph idx="1" type="body"/>
          </p:nvPr>
        </p:nvSpPr>
        <p:spPr>
          <a:xfrm>
            <a:off x="311700" y="1262075"/>
            <a:ext cx="8520600" cy="3607500"/>
          </a:xfrm>
          <a:prstGeom prst="rect">
            <a:avLst/>
          </a:prstGeom>
        </p:spPr>
        <p:txBody>
          <a:bodyPr anchorCtr="0" anchor="t" bIns="91425" lIns="91425" spcFirstLastPara="1" rIns="91425" wrap="square" tIns="91425">
            <a:normAutofit fontScale="77500" lnSpcReduction="20000"/>
          </a:bodyPr>
          <a:lstStyle/>
          <a:p>
            <a:pPr indent="-336867" lvl="0" marL="457200" marR="0" rtl="0" algn="l">
              <a:lnSpc>
                <a:spcPct val="150000"/>
              </a:lnSpc>
              <a:spcBef>
                <a:spcPts val="0"/>
              </a:spcBef>
              <a:spcAft>
                <a:spcPts val="0"/>
              </a:spcAft>
              <a:buClr>
                <a:srgbClr val="000000"/>
              </a:buClr>
              <a:buSzPct val="100000"/>
              <a:buChar char="●"/>
            </a:pPr>
            <a:r>
              <a:rPr lang="en" sz="2200">
                <a:solidFill>
                  <a:srgbClr val="000000"/>
                </a:solidFill>
              </a:rPr>
              <a:t>Sanofi has a strong commitment to research and development, focusing on bringing innovative treatments to market and addressing unmet medical needs.</a:t>
            </a:r>
            <a:endParaRPr sz="2200">
              <a:solidFill>
                <a:srgbClr val="000000"/>
              </a:solidFill>
            </a:endParaRPr>
          </a:p>
          <a:p>
            <a:pPr indent="-336867" lvl="0" marL="457200" marR="0" rtl="0" algn="l">
              <a:lnSpc>
                <a:spcPct val="150000"/>
              </a:lnSpc>
              <a:spcBef>
                <a:spcPts val="1000"/>
              </a:spcBef>
              <a:spcAft>
                <a:spcPts val="0"/>
              </a:spcAft>
              <a:buClr>
                <a:srgbClr val="000000"/>
              </a:buClr>
              <a:buSzPct val="100000"/>
              <a:buChar char="●"/>
            </a:pPr>
            <a:r>
              <a:rPr lang="en" sz="2200">
                <a:solidFill>
                  <a:srgbClr val="000000"/>
                </a:solidFill>
              </a:rPr>
              <a:t>The company has a track record of developing vaccines, including those for infectious diseases like influenza and COVID-19.</a:t>
            </a:r>
            <a:endParaRPr sz="2200">
              <a:solidFill>
                <a:srgbClr val="000000"/>
              </a:solidFill>
            </a:endParaRPr>
          </a:p>
          <a:p>
            <a:pPr indent="-336867" lvl="0" marL="457200" marR="0" rtl="0" algn="l">
              <a:lnSpc>
                <a:spcPct val="150000"/>
              </a:lnSpc>
              <a:spcBef>
                <a:spcPts val="1000"/>
              </a:spcBef>
              <a:spcAft>
                <a:spcPts val="0"/>
              </a:spcAft>
              <a:buClr>
                <a:srgbClr val="000000"/>
              </a:buClr>
              <a:buSzPct val="100000"/>
              <a:buChar char="●"/>
            </a:pPr>
            <a:r>
              <a:rPr lang="en" sz="2200">
                <a:solidFill>
                  <a:srgbClr val="000000"/>
                </a:solidFill>
              </a:rPr>
              <a:t>Sanofi's presence in both developed and emerging markets gives it a global reach and the potential to address healthcare challenges across various regions.</a:t>
            </a:r>
            <a:endParaRPr sz="2200">
              <a:solidFill>
                <a:srgbClr val="000000"/>
              </a:solidFill>
            </a:endParaRPr>
          </a:p>
          <a:p>
            <a:pPr indent="-336867" lvl="0" marL="457200" marR="0" rtl="0" algn="l">
              <a:lnSpc>
                <a:spcPct val="150000"/>
              </a:lnSpc>
              <a:spcBef>
                <a:spcPts val="1000"/>
              </a:spcBef>
              <a:spcAft>
                <a:spcPts val="0"/>
              </a:spcAft>
              <a:buClr>
                <a:srgbClr val="000000"/>
              </a:buClr>
              <a:buSzPct val="100000"/>
              <a:buChar char="●"/>
            </a:pPr>
            <a:r>
              <a:rPr lang="en" sz="2200">
                <a:solidFill>
                  <a:srgbClr val="000000"/>
                </a:solidFill>
              </a:rPr>
              <a:t>The company emphasizes collaborations and partnerships with other healthcare entities to enhance its capabilities and accelerate advancements in healthcare.</a:t>
            </a:r>
            <a:endParaRPr sz="1200">
              <a:solidFill>
                <a:srgbClr val="D1D5DB"/>
              </a:solidFill>
              <a:highlight>
                <a:srgbClr val="444654"/>
              </a:highlight>
              <a:latin typeface="Roboto"/>
              <a:ea typeface="Roboto"/>
              <a:cs typeface="Roboto"/>
              <a:sym typeface="Roboto"/>
            </a:endParaRPr>
          </a:p>
          <a:p>
            <a:pPr indent="0" lvl="0" marL="0" rtl="0" algn="l">
              <a:lnSpc>
                <a:spcPct val="150000"/>
              </a:lnSpc>
              <a:spcBef>
                <a:spcPts val="1000"/>
              </a:spcBef>
              <a:spcAft>
                <a:spcPts val="100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Why Sanofi?</a:t>
            </a:r>
            <a:endParaRPr b="1" sz="2820"/>
          </a:p>
        </p:txBody>
      </p:sp>
      <p:sp>
        <p:nvSpPr>
          <p:cNvPr id="96" name="Google Shape;96;p20"/>
          <p:cNvSpPr txBox="1"/>
          <p:nvPr>
            <p:ph idx="1" type="body"/>
          </p:nvPr>
        </p:nvSpPr>
        <p:spPr>
          <a:xfrm>
            <a:off x="311700" y="1166825"/>
            <a:ext cx="8520600" cy="3402300"/>
          </a:xfrm>
          <a:prstGeom prst="rect">
            <a:avLst/>
          </a:prstGeom>
        </p:spPr>
        <p:txBody>
          <a:bodyPr anchorCtr="0" anchor="t" bIns="91425" lIns="91425" spcFirstLastPara="1" rIns="91425" wrap="square" tIns="91425">
            <a:normAutofit fontScale="70000" lnSpcReduction="20000"/>
          </a:bodyPr>
          <a:lstStyle/>
          <a:p>
            <a:pPr indent="0" lvl="0" marL="0" rtl="0" algn="l">
              <a:lnSpc>
                <a:spcPct val="200000"/>
              </a:lnSpc>
              <a:spcBef>
                <a:spcPts val="0"/>
              </a:spcBef>
              <a:spcAft>
                <a:spcPts val="1200"/>
              </a:spcAft>
              <a:buNone/>
            </a:pPr>
            <a:r>
              <a:rPr lang="en" sz="2200">
                <a:solidFill>
                  <a:srgbClr val="000000"/>
                </a:solidFill>
              </a:rPr>
              <a:t>Sanofi's broad portfolio, global presence, and focus on research align well with Entac Medica's expertise and goals. As a potential partner for Entac Medica, Sanofi could provide opportunities for collaboration in areas such as research and development, innovative medical solutions, and market expansion. Their shared commitment to improving healthcare access and making a positive impact on patients' lives could form a solid foundation for a merger partnership. Additionally, Sanofi's experience in vaccines and pharmaceuticals could complement Entac Medica's offerings, leading to synergistic opportunities for advancing healthcare solutions.</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Sources</a:t>
            </a:r>
            <a:endParaRPr b="1" sz="2820"/>
          </a:p>
        </p:txBody>
      </p:sp>
      <p:sp>
        <p:nvSpPr>
          <p:cNvPr id="102" name="Google Shape;102;p21"/>
          <p:cNvSpPr txBox="1"/>
          <p:nvPr>
            <p:ph idx="1" type="body"/>
          </p:nvPr>
        </p:nvSpPr>
        <p:spPr>
          <a:xfrm>
            <a:off x="311700" y="1666875"/>
            <a:ext cx="8520600" cy="2902200"/>
          </a:xfrm>
          <a:prstGeom prst="rect">
            <a:avLst/>
          </a:prstGeom>
        </p:spPr>
        <p:txBody>
          <a:bodyPr anchorCtr="0" anchor="t" bIns="91425" lIns="91425" spcFirstLastPara="1" rIns="91425" wrap="square" tIns="91425">
            <a:normAutofit lnSpcReduction="20000"/>
          </a:bodyPr>
          <a:lstStyle/>
          <a:p>
            <a:pPr indent="-336550" lvl="0" marL="457200" rtl="0" algn="l">
              <a:lnSpc>
                <a:spcPct val="200000"/>
              </a:lnSpc>
              <a:spcBef>
                <a:spcPts val="0"/>
              </a:spcBef>
              <a:spcAft>
                <a:spcPts val="0"/>
              </a:spcAft>
              <a:buSzPts val="1700"/>
              <a:buAutoNum type="arabicPeriod"/>
            </a:pPr>
            <a:r>
              <a:rPr lang="en" sz="1700" u="sng">
                <a:solidFill>
                  <a:schemeClr val="hlink"/>
                </a:solidFill>
                <a:hlinkClick r:id="rId3"/>
              </a:rPr>
              <a:t>https://www.sanofi.com/</a:t>
            </a:r>
            <a:endParaRPr/>
          </a:p>
          <a:p>
            <a:pPr indent="-342900" lvl="0" marL="457200" rtl="0" algn="l">
              <a:lnSpc>
                <a:spcPct val="200000"/>
              </a:lnSpc>
              <a:spcBef>
                <a:spcPts val="0"/>
              </a:spcBef>
              <a:spcAft>
                <a:spcPts val="0"/>
              </a:spcAft>
              <a:buSzPts val="1800"/>
              <a:buAutoNum type="arabicPeriod"/>
            </a:pPr>
            <a:r>
              <a:rPr lang="en" u="sng">
                <a:solidFill>
                  <a:schemeClr val="hlink"/>
                </a:solidFill>
                <a:hlinkClick r:id="rId4"/>
              </a:rPr>
              <a:t>https://www.linkedin.com/company/sanofi</a:t>
            </a:r>
            <a:r>
              <a:rPr lang="en"/>
              <a:t> </a:t>
            </a:r>
            <a:endParaRPr/>
          </a:p>
          <a:p>
            <a:pPr indent="-342900" lvl="0" marL="457200" rtl="0" algn="l">
              <a:lnSpc>
                <a:spcPct val="200000"/>
              </a:lnSpc>
              <a:spcBef>
                <a:spcPts val="0"/>
              </a:spcBef>
              <a:spcAft>
                <a:spcPts val="0"/>
              </a:spcAft>
              <a:buSzPts val="1800"/>
              <a:buAutoNum type="arabicPeriod"/>
            </a:pPr>
            <a:r>
              <a:rPr lang="en" u="sng">
                <a:solidFill>
                  <a:schemeClr val="hlink"/>
                </a:solidFill>
                <a:hlinkClick r:id="rId5"/>
              </a:rPr>
              <a:t>https://www.crunchbase.com/organization/sanofi</a:t>
            </a:r>
            <a:endParaRPr/>
          </a:p>
          <a:p>
            <a:pPr indent="-336550" lvl="0" marL="457200" rtl="0" algn="l">
              <a:lnSpc>
                <a:spcPct val="200000"/>
              </a:lnSpc>
              <a:spcBef>
                <a:spcPts val="0"/>
              </a:spcBef>
              <a:spcAft>
                <a:spcPts val="0"/>
              </a:spcAft>
              <a:buSzPts val="1700"/>
              <a:buAutoNum type="arabicPeriod"/>
            </a:pPr>
            <a:r>
              <a:rPr lang="en" sz="1700" u="sng">
                <a:solidFill>
                  <a:schemeClr val="hlink"/>
                </a:solidFill>
                <a:hlinkClick r:id="rId6"/>
              </a:rPr>
              <a:t>https://companiesmarketcap.com/sanofi/marketcap/</a:t>
            </a:r>
            <a:r>
              <a:rPr lang="en" sz="1700"/>
              <a:t> </a:t>
            </a:r>
            <a:endParaRPr sz="1700"/>
          </a:p>
          <a:p>
            <a:pPr indent="-336550" lvl="0" marL="457200" rtl="0" algn="l">
              <a:lnSpc>
                <a:spcPct val="200000"/>
              </a:lnSpc>
              <a:spcBef>
                <a:spcPts val="0"/>
              </a:spcBef>
              <a:spcAft>
                <a:spcPts val="0"/>
              </a:spcAft>
              <a:buSzPts val="1700"/>
              <a:buAutoNum type="arabicPeriod"/>
            </a:pPr>
            <a:r>
              <a:rPr lang="en" sz="1700" u="sng">
                <a:solidFill>
                  <a:schemeClr val="hlink"/>
                </a:solidFill>
                <a:hlinkClick r:id="rId7"/>
              </a:rPr>
              <a:t>https://entacmedical.com/</a:t>
            </a:r>
            <a:r>
              <a:rPr lang="en" sz="1700"/>
              <a:t> </a:t>
            </a:r>
            <a:endParaRPr sz="1700"/>
          </a:p>
          <a:p>
            <a:pPr indent="-336550" lvl="0" marL="457200" rtl="0" algn="l">
              <a:lnSpc>
                <a:spcPct val="200000"/>
              </a:lnSpc>
              <a:spcBef>
                <a:spcPts val="0"/>
              </a:spcBef>
              <a:spcAft>
                <a:spcPts val="0"/>
              </a:spcAft>
              <a:buSzPts val="1700"/>
              <a:buAutoNum type="arabicPeriod"/>
            </a:pPr>
            <a:r>
              <a:rPr lang="en" sz="1700" u="sng">
                <a:solidFill>
                  <a:schemeClr val="hlink"/>
                </a:solidFill>
                <a:hlinkClick r:id="rId8"/>
              </a:rPr>
              <a:t>https://chat.openai.com/</a:t>
            </a:r>
            <a:r>
              <a:rPr lang="en" sz="1700"/>
              <a:t>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